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56"/>
  </p:notesMasterIdLst>
  <p:sldIdLst>
    <p:sldId id="256" r:id="rId2"/>
    <p:sldId id="257" r:id="rId3"/>
    <p:sldId id="405" r:id="rId4"/>
    <p:sldId id="406" r:id="rId5"/>
    <p:sldId id="407" r:id="rId6"/>
    <p:sldId id="408" r:id="rId7"/>
    <p:sldId id="409" r:id="rId8"/>
    <p:sldId id="410" r:id="rId9"/>
    <p:sldId id="411" r:id="rId10"/>
    <p:sldId id="412" r:id="rId11"/>
    <p:sldId id="413" r:id="rId12"/>
    <p:sldId id="414" r:id="rId13"/>
    <p:sldId id="415" r:id="rId14"/>
    <p:sldId id="416" r:id="rId15"/>
    <p:sldId id="417" r:id="rId16"/>
    <p:sldId id="418" r:id="rId17"/>
    <p:sldId id="419" r:id="rId18"/>
    <p:sldId id="420" r:id="rId19"/>
    <p:sldId id="421" r:id="rId20"/>
    <p:sldId id="422" r:id="rId21"/>
    <p:sldId id="423" r:id="rId22"/>
    <p:sldId id="424" r:id="rId23"/>
    <p:sldId id="425" r:id="rId24"/>
    <p:sldId id="426" r:id="rId25"/>
    <p:sldId id="427" r:id="rId26"/>
    <p:sldId id="428" r:id="rId27"/>
    <p:sldId id="429" r:id="rId28"/>
    <p:sldId id="431" r:id="rId29"/>
    <p:sldId id="430" r:id="rId30"/>
    <p:sldId id="263" r:id="rId31"/>
    <p:sldId id="258" r:id="rId32"/>
    <p:sldId id="432" r:id="rId33"/>
    <p:sldId id="433" r:id="rId34"/>
    <p:sldId id="435" r:id="rId35"/>
    <p:sldId id="436" r:id="rId36"/>
    <p:sldId id="437" r:id="rId37"/>
    <p:sldId id="438" r:id="rId38"/>
    <p:sldId id="439" r:id="rId39"/>
    <p:sldId id="440" r:id="rId40"/>
    <p:sldId id="441" r:id="rId41"/>
    <p:sldId id="442" r:id="rId42"/>
    <p:sldId id="443" r:id="rId43"/>
    <p:sldId id="266" r:id="rId44"/>
    <p:sldId id="267" r:id="rId45"/>
    <p:sldId id="274" r:id="rId46"/>
    <p:sldId id="272" r:id="rId47"/>
    <p:sldId id="273" r:id="rId48"/>
    <p:sldId id="259" r:id="rId49"/>
    <p:sldId id="260" r:id="rId50"/>
    <p:sldId id="269" r:id="rId51"/>
    <p:sldId id="404" r:id="rId52"/>
    <p:sldId id="271" r:id="rId53"/>
    <p:sldId id="261" r:id="rId54"/>
    <p:sldId id="262" r:id="rId55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4C4DBE11-1C9B-5242-AD27-FE63B6A8538B}">
          <p14:sldIdLst>
            <p14:sldId id="256"/>
          </p14:sldIdLst>
        </p14:section>
        <p14:section name="what is EOF" id="{E8BE15B5-0BBF-9C42-BBED-268D0F60AAFD}">
          <p14:sldIdLst>
            <p14:sldId id="257"/>
            <p14:sldId id="405"/>
            <p14:sldId id="406"/>
            <p14:sldId id="407"/>
            <p14:sldId id="408"/>
            <p14:sldId id="409"/>
            <p14:sldId id="410"/>
            <p14:sldId id="411"/>
            <p14:sldId id="412"/>
            <p14:sldId id="413"/>
            <p14:sldId id="414"/>
            <p14:sldId id="415"/>
            <p14:sldId id="416"/>
            <p14:sldId id="417"/>
            <p14:sldId id="418"/>
            <p14:sldId id="419"/>
            <p14:sldId id="420"/>
            <p14:sldId id="421"/>
            <p14:sldId id="422"/>
            <p14:sldId id="423"/>
            <p14:sldId id="424"/>
            <p14:sldId id="425"/>
            <p14:sldId id="426"/>
            <p14:sldId id="427"/>
            <p14:sldId id="428"/>
            <p14:sldId id="429"/>
            <p14:sldId id="431"/>
            <p14:sldId id="430"/>
            <p14:sldId id="263"/>
          </p14:sldIdLst>
        </p14:section>
        <p14:section name="EOF in math" id="{51F0A0A0-D3E4-CB45-A786-2F68644804F4}">
          <p14:sldIdLst>
            <p14:sldId id="258"/>
            <p14:sldId id="432"/>
            <p14:sldId id="433"/>
            <p14:sldId id="435"/>
            <p14:sldId id="436"/>
            <p14:sldId id="437"/>
            <p14:sldId id="438"/>
            <p14:sldId id="439"/>
            <p14:sldId id="440"/>
            <p14:sldId id="441"/>
            <p14:sldId id="442"/>
            <p14:sldId id="443"/>
          </p14:sldIdLst>
        </p14:section>
        <p14:section name="EOF in ncl" id="{A694302F-C053-5D44-A240-76373FFD2ABE}">
          <p14:sldIdLst>
            <p14:sldId id="266"/>
            <p14:sldId id="267"/>
            <p14:sldId id="274"/>
            <p14:sldId id="272"/>
            <p14:sldId id="273"/>
            <p14:sldId id="259"/>
          </p14:sldIdLst>
        </p14:section>
        <p14:section name="reconstruction of EOF in ncl" id="{1AD57432-3714-6243-B370-D1918ACA8E46}">
          <p14:sldIdLst>
            <p14:sldId id="260"/>
            <p14:sldId id="269"/>
            <p14:sldId id="404"/>
          </p14:sldIdLst>
        </p14:section>
        <p14:section name="multivariate EOF in ncl" id="{8C114829-00B7-FA4A-B49C-DCBFDDD31406}">
          <p14:sldIdLst>
            <p14:sldId id="271"/>
          </p14:sldIdLst>
        </p14:section>
        <p14:section name="practice" id="{5ECF2299-8664-3B46-9FE7-18716A752EEB}">
          <p14:sldIdLst>
            <p14:sldId id="261"/>
            <p14:sldId id="26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等深淺樣式 2 - 輔色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20"/>
    <p:restoredTop sz="94558"/>
  </p:normalViewPr>
  <p:slideViewPr>
    <p:cSldViewPr snapToGrid="0">
      <p:cViewPr varScale="1">
        <p:scale>
          <a:sx n="105" d="100"/>
          <a:sy n="105" d="100"/>
        </p:scale>
        <p:origin x="224" y="5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664E10-30D4-3649-BACF-C4F3FBCC0393}" type="datetimeFigureOut">
              <a:rPr kumimoji="1" lang="zh-TW" altLang="en-US" smtClean="0"/>
              <a:t>2023/3/15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733A3A-7514-6740-8D60-9B237D3381E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103879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733A3A-7514-6740-8D60-9B237D3381E2}" type="slidenum">
              <a:rPr kumimoji="1" lang="zh-TW" altLang="en-US" smtClean="0"/>
              <a:t>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333729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733A3A-7514-6740-8D60-9B237D3381E2}" type="slidenum">
              <a:rPr kumimoji="1" lang="zh-TW" altLang="en-US" smtClean="0"/>
              <a:t>11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930610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733A3A-7514-6740-8D60-9B237D3381E2}" type="slidenum">
              <a:rPr kumimoji="1" lang="zh-TW" altLang="en-US" smtClean="0"/>
              <a:t>12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272862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733A3A-7514-6740-8D60-9B237D3381E2}" type="slidenum">
              <a:rPr kumimoji="1" lang="zh-TW" altLang="en-US" smtClean="0"/>
              <a:t>13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203622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733A3A-7514-6740-8D60-9B237D3381E2}" type="slidenum">
              <a:rPr kumimoji="1" lang="zh-TW" altLang="en-US" smtClean="0"/>
              <a:t>14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773743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733A3A-7514-6740-8D60-9B237D3381E2}" type="slidenum">
              <a:rPr kumimoji="1" lang="zh-TW" altLang="en-US" smtClean="0"/>
              <a:t>15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737198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733A3A-7514-6740-8D60-9B237D3381E2}" type="slidenum">
              <a:rPr kumimoji="1" lang="zh-TW" altLang="en-US" smtClean="0"/>
              <a:t>16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9031337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733A3A-7514-6740-8D60-9B237D3381E2}" type="slidenum">
              <a:rPr kumimoji="1" lang="zh-TW" altLang="en-US" smtClean="0"/>
              <a:t>17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523380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733A3A-7514-6740-8D60-9B237D3381E2}" type="slidenum">
              <a:rPr kumimoji="1" lang="zh-TW" altLang="en-US" smtClean="0"/>
              <a:t>18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18397946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733A3A-7514-6740-8D60-9B237D3381E2}" type="slidenum">
              <a:rPr kumimoji="1" lang="zh-TW" altLang="en-US" smtClean="0"/>
              <a:t>19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690968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733A3A-7514-6740-8D60-9B237D3381E2}" type="slidenum">
              <a:rPr kumimoji="1" lang="zh-TW" altLang="en-US" smtClean="0"/>
              <a:t>20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776724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733A3A-7514-6740-8D60-9B237D3381E2}" type="slidenum">
              <a:rPr kumimoji="1" lang="zh-TW" altLang="en-US" smtClean="0"/>
              <a:t>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9487053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733A3A-7514-6740-8D60-9B237D3381E2}" type="slidenum">
              <a:rPr kumimoji="1" lang="zh-TW" altLang="en-US" smtClean="0"/>
              <a:t>21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1114153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733A3A-7514-6740-8D60-9B237D3381E2}" type="slidenum">
              <a:rPr kumimoji="1" lang="zh-TW" altLang="en-US" smtClean="0"/>
              <a:t>22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0342290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733A3A-7514-6740-8D60-9B237D3381E2}" type="slidenum">
              <a:rPr kumimoji="1" lang="zh-TW" altLang="en-US" smtClean="0"/>
              <a:t>23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5766508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733A3A-7514-6740-8D60-9B237D3381E2}" type="slidenum">
              <a:rPr kumimoji="1" lang="zh-TW" altLang="en-US" smtClean="0"/>
              <a:t>24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564709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733A3A-7514-6740-8D60-9B237D3381E2}" type="slidenum">
              <a:rPr kumimoji="1" lang="zh-TW" altLang="en-US" smtClean="0"/>
              <a:t>25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793083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733A3A-7514-6740-8D60-9B237D3381E2}" type="slidenum">
              <a:rPr kumimoji="1" lang="zh-TW" altLang="en-US" smtClean="0"/>
              <a:t>26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8789400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733A3A-7514-6740-8D60-9B237D3381E2}" type="slidenum">
              <a:rPr kumimoji="1" lang="zh-TW" altLang="en-US" smtClean="0"/>
              <a:t>27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257583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733A3A-7514-6740-8D60-9B237D3381E2}" type="slidenum">
              <a:rPr kumimoji="1" lang="zh-TW" altLang="en-US" smtClean="0"/>
              <a:t>52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627540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733A3A-7514-6740-8D60-9B237D3381E2}" type="slidenum">
              <a:rPr kumimoji="1" lang="zh-TW" altLang="en-US" smtClean="0"/>
              <a:t>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9913736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733A3A-7514-6740-8D60-9B237D3381E2}" type="slidenum">
              <a:rPr kumimoji="1" lang="zh-TW" altLang="en-US" smtClean="0"/>
              <a:t>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362496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733A3A-7514-6740-8D60-9B237D3381E2}" type="slidenum">
              <a:rPr kumimoji="1" lang="zh-TW" altLang="en-US" smtClean="0"/>
              <a:t>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159449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733A3A-7514-6740-8D60-9B237D3381E2}" type="slidenum">
              <a:rPr kumimoji="1" lang="zh-TW" altLang="en-US" smtClean="0"/>
              <a:t>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522626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733A3A-7514-6740-8D60-9B237D3381E2}" type="slidenum">
              <a:rPr kumimoji="1" lang="zh-TW" altLang="en-US" smtClean="0"/>
              <a:t>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807694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733A3A-7514-6740-8D60-9B237D3381E2}" type="slidenum">
              <a:rPr kumimoji="1" lang="zh-TW" altLang="en-US" smtClean="0"/>
              <a:t>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038449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733A3A-7514-6740-8D60-9B237D3381E2}" type="slidenum">
              <a:rPr kumimoji="1" lang="zh-TW" altLang="en-US" smtClean="0"/>
              <a:t>10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352939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7CCBCC1-8510-0E1A-F432-46322BA2A7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58D8231B-19D8-495F-DB1E-23ABACF6AE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26FB3D2-C27E-01C5-5E52-CCF2161DA9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848A5-2455-A34C-95E1-77FF77ECF1AF}" type="datetime1">
              <a:rPr kumimoji="1" lang="zh-TW" altLang="en-US" smtClean="0"/>
              <a:t>2023/3/15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66AE13D-B02D-B79E-330A-1FBA1672F9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839AA20-1FF7-3ACA-4095-6E1131E576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4D7F2-F5CE-C646-86CE-E67DBC894B4B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696367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D2BD28E-1E81-CC50-5535-C22CA54E59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8E7C678C-5A94-4202-CE95-6CA9976EC4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8CF9D7F-0351-77D2-EC68-456970FD3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7AF112-F554-0448-AC05-71DBBE21E2BA}" type="datetime1">
              <a:rPr kumimoji="1" lang="zh-TW" altLang="en-US" smtClean="0"/>
              <a:t>2023/3/15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DEDA0B1-84D4-6E32-1674-EC7A1890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63AD73F-5033-8316-AB05-507B93744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4D7F2-F5CE-C646-86CE-E67DBC894B4B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620100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045CEC45-DF73-9B10-47F3-56CE0218ECC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4E7CADD6-FBFA-2269-A4FC-3DF8670EA3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8D62B80-E09A-9938-BF98-3554E69954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5A16D-1710-7048-9643-A1E178D0F719}" type="datetime1">
              <a:rPr kumimoji="1" lang="zh-TW" altLang="en-US" smtClean="0"/>
              <a:t>2023/3/15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D4A3401-9A21-188D-2452-D3CE310727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A5C5AD7-A8DD-6A90-D08A-260FF9E4E6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4D7F2-F5CE-C646-86CE-E67DBC894B4B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507471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66A164C-7782-00B6-650F-D0BE68AD4D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5773BF1-7EBD-9A1B-D077-28D3C8664E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CDB21CF-A37B-EF3B-7B0F-8A194E7C56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EDE77-9A2A-C446-8B92-97F986BEAF48}" type="datetime1">
              <a:rPr kumimoji="1" lang="zh-TW" altLang="en-US" smtClean="0"/>
              <a:t>2023/3/15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B4606E3-991C-6A1B-C227-37022D7517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6728272-9097-74CA-3011-3B5736530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4D7F2-F5CE-C646-86CE-E67DBC894B4B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1509565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B6E286C-892D-BD72-31D5-75748B9A4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62961C0-8A36-BA9C-5FA7-29CC8147A2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74072AE-2089-0286-BAA4-9CB0200D19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52074-B64E-8D44-8732-286DD376AFB1}" type="datetime1">
              <a:rPr kumimoji="1" lang="zh-TW" altLang="en-US" smtClean="0"/>
              <a:t>2023/3/15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0310ED1-F2D8-E594-6316-F510715070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D3EA6A5-5FA6-91A6-7B46-0CDC76FBE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4D7F2-F5CE-C646-86CE-E67DBC894B4B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539959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E578536-2DCA-8D43-6CA9-77006A1B2F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4350338-5F88-020C-2BB2-8DC55A388B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D380435E-CC10-80E8-F341-5C641A08A0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6D155D3-A192-BF3D-EA6B-4A941BD5DF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239EB-5DB6-FC4D-A29D-AA625BFDABFF}" type="datetime1">
              <a:rPr kumimoji="1" lang="zh-TW" altLang="en-US" smtClean="0"/>
              <a:t>2023/3/15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D7BF122B-53A9-3FBA-9126-DE7133892F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5BAE4121-0A33-79E6-A93D-057A56986D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4D7F2-F5CE-C646-86CE-E67DBC894B4B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53976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0814C33-5764-2E4D-1469-286F99F0B7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D85D0295-6606-61C6-F04F-B14C63AF0D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0D23FF5F-EEBA-AA33-7C47-3EEEDEBE99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496EBF0C-6434-905C-5C14-59BFA5BBF5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AFF9D514-8910-75AF-1B2B-AF9B20FD6F3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5F065FAA-B1F5-78B2-9065-BD3CEA8034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1A68C8-599C-8E41-9DFB-A3EB90E8691E}" type="datetime1">
              <a:rPr kumimoji="1" lang="zh-TW" altLang="en-US" smtClean="0"/>
              <a:t>2023/3/15</a:t>
            </a:fld>
            <a:endParaRPr kumimoji="1"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701C0EC0-8D42-96D5-51B7-DC18607F12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ECEE932C-ECD6-C9B9-B573-8755E6A0ED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4D7F2-F5CE-C646-86CE-E67DBC894B4B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469634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3CEA987-F029-8BCE-DA45-F03B9CC75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64CC62B1-6F15-0149-0230-B1D6F83C7C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7ED7B3-33FB-BF42-850D-E15CD3F714B6}" type="datetime1">
              <a:rPr kumimoji="1" lang="zh-TW" altLang="en-US" smtClean="0"/>
              <a:t>2023/3/15</a:t>
            </a:fld>
            <a:endParaRPr kumimoji="1"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829B6934-CAC2-9D2F-2741-2A2E7329D7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D20D78C-CFA6-3C47-ACF8-CD78DC9AD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4D7F2-F5CE-C646-86CE-E67DBC894B4B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406906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A03830B9-1D7F-D493-A567-4A0DD9BD64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FE51C3-9A52-C943-9069-9E3EC23F84CC}" type="datetime1">
              <a:rPr kumimoji="1" lang="zh-TW" altLang="en-US" smtClean="0"/>
              <a:t>2023/3/15</a:t>
            </a:fld>
            <a:endParaRPr kumimoji="1"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988B2A8B-7055-DFB5-B8E5-352A24567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C801406-61F7-E106-A6F1-F7868927E9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4D7F2-F5CE-C646-86CE-E67DBC894B4B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368361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4C4D846-7D1C-426B-4B9C-B5911FEC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8E74BBF-E0CB-E22C-08DB-571D0B6A45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EED2AC27-97FC-D50D-B16B-4BDF02712C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BDB0FF7F-C6D1-2F99-7CBF-0DEB2AF77F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F170D-171E-4C45-AD30-18F7CAF84D26}" type="datetime1">
              <a:rPr kumimoji="1" lang="zh-TW" altLang="en-US" smtClean="0"/>
              <a:t>2023/3/15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3AAC6D60-B8B4-CCD9-F067-ACC7A6A1B1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1A73DC1D-A171-99DD-FC61-C972884C7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4D7F2-F5CE-C646-86CE-E67DBC894B4B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812783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471EB25-29DF-DD9B-ADD1-697233046D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5373CE9E-37C0-896C-FB71-7E042E721BC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187F188B-F8F7-122B-BF3A-B64E25F363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8103E3CE-D68B-120A-5A61-A718A68669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14DD1-4ED2-4545-A38D-F336283A0391}" type="datetime1">
              <a:rPr kumimoji="1" lang="zh-TW" altLang="en-US" smtClean="0"/>
              <a:t>2023/3/15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90332C4F-3018-E7A4-B1B3-2A18C8ED07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185B2E3-48EB-88D9-6C9B-02D49F7231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4D7F2-F5CE-C646-86CE-E67DBC894B4B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19605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994BD5AC-EF21-820B-BA46-F14A7D2F4C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B72860E8-385A-F9EF-36F6-AC81F5E380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F1D4C29-6AF4-B140-51E1-C643DC41EC9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4D28B1-DF89-6D44-B024-6B219E52757F}" type="datetime1">
              <a:rPr kumimoji="1" lang="zh-TW" altLang="en-US" smtClean="0"/>
              <a:t>2023/3/15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3B1F06B-4D44-F8E1-8EE8-9B52CE4865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BB66453-FFD2-739E-F2C8-3CC98AFB4B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19914" y="0"/>
            <a:ext cx="572086" cy="6304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accent1">
                    <a:lumMod val="75000"/>
                  </a:schemeClr>
                </a:solidFill>
                <a:latin typeface="+mn-lt"/>
              </a:defRPr>
            </a:lvl1pPr>
          </a:lstStyle>
          <a:p>
            <a:fld id="{8384D7F2-F5CE-C646-86CE-E67DBC894B4B}" type="slidenum">
              <a:rPr kumimoji="1" lang="zh-TW" altLang="en-US" smtClean="0"/>
              <a:pPr/>
              <a:t>‹#›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642738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8" Type="http://schemas.openxmlformats.org/officeDocument/2006/relationships/image" Target="../media/image630.png"/><Relationship Id="rId3" Type="http://schemas.openxmlformats.org/officeDocument/2006/relationships/image" Target="../media/image37.png"/><Relationship Id="rId21" Type="http://schemas.openxmlformats.org/officeDocument/2006/relationships/image" Target="../media/image660.png"/><Relationship Id="rId7" Type="http://schemas.openxmlformats.org/officeDocument/2006/relationships/image" Target="../media/image39.png"/><Relationship Id="rId12" Type="http://schemas.openxmlformats.org/officeDocument/2006/relationships/image" Target="../media/image44.png"/><Relationship Id="rId17" Type="http://schemas.openxmlformats.org/officeDocument/2006/relationships/image" Target="../media/image620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610.png"/><Relationship Id="rId20" Type="http://schemas.openxmlformats.org/officeDocument/2006/relationships/image" Target="../media/image6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43.png"/><Relationship Id="rId5" Type="http://schemas.openxmlformats.org/officeDocument/2006/relationships/image" Target="../media/image38.png"/><Relationship Id="rId10" Type="http://schemas.openxmlformats.org/officeDocument/2006/relationships/image" Target="../media/image42.png"/><Relationship Id="rId19" Type="http://schemas.openxmlformats.org/officeDocument/2006/relationships/image" Target="../media/image640.png"/><Relationship Id="rId4" Type="http://schemas.openxmlformats.org/officeDocument/2006/relationships/image" Target="../media/image13.png"/><Relationship Id="rId9" Type="http://schemas.openxmlformats.org/officeDocument/2006/relationships/image" Target="../media/image41.png"/><Relationship Id="rId22" Type="http://schemas.openxmlformats.org/officeDocument/2006/relationships/image" Target="../media/image4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8" Type="http://schemas.openxmlformats.org/officeDocument/2006/relationships/image" Target="../media/image630.png"/><Relationship Id="rId3" Type="http://schemas.openxmlformats.org/officeDocument/2006/relationships/image" Target="../media/image15.png"/><Relationship Id="rId21" Type="http://schemas.openxmlformats.org/officeDocument/2006/relationships/image" Target="../media/image660.png"/><Relationship Id="rId7" Type="http://schemas.openxmlformats.org/officeDocument/2006/relationships/image" Target="../media/image47.png"/><Relationship Id="rId12" Type="http://schemas.openxmlformats.org/officeDocument/2006/relationships/image" Target="../media/image52.png"/><Relationship Id="rId17" Type="http://schemas.openxmlformats.org/officeDocument/2006/relationships/image" Target="../media/image620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610.png"/><Relationship Id="rId20" Type="http://schemas.openxmlformats.org/officeDocument/2006/relationships/image" Target="../media/image6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51.png"/><Relationship Id="rId5" Type="http://schemas.openxmlformats.org/officeDocument/2006/relationships/image" Target="../media/image16.png"/><Relationship Id="rId10" Type="http://schemas.openxmlformats.org/officeDocument/2006/relationships/image" Target="../media/image50.png"/><Relationship Id="rId19" Type="http://schemas.openxmlformats.org/officeDocument/2006/relationships/image" Target="../media/image640.png"/><Relationship Id="rId4" Type="http://schemas.openxmlformats.org/officeDocument/2006/relationships/image" Target="../media/image46.png"/><Relationship Id="rId9" Type="http://schemas.openxmlformats.org/officeDocument/2006/relationships/image" Target="../media/image49.png"/><Relationship Id="rId22" Type="http://schemas.openxmlformats.org/officeDocument/2006/relationships/image" Target="../media/image5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8" Type="http://schemas.openxmlformats.org/officeDocument/2006/relationships/image" Target="../media/image630.png"/><Relationship Id="rId3" Type="http://schemas.openxmlformats.org/officeDocument/2006/relationships/image" Target="../media/image15.png"/><Relationship Id="rId21" Type="http://schemas.openxmlformats.org/officeDocument/2006/relationships/image" Target="../media/image660.png"/><Relationship Id="rId7" Type="http://schemas.openxmlformats.org/officeDocument/2006/relationships/image" Target="../media/image47.png"/><Relationship Id="rId12" Type="http://schemas.openxmlformats.org/officeDocument/2006/relationships/image" Target="../media/image59.png"/><Relationship Id="rId17" Type="http://schemas.openxmlformats.org/officeDocument/2006/relationships/image" Target="../media/image620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610.png"/><Relationship Id="rId20" Type="http://schemas.openxmlformats.org/officeDocument/2006/relationships/image" Target="../media/image6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11" Type="http://schemas.openxmlformats.org/officeDocument/2006/relationships/image" Target="../media/image58.png"/><Relationship Id="rId5" Type="http://schemas.openxmlformats.org/officeDocument/2006/relationships/image" Target="../media/image16.png"/><Relationship Id="rId10" Type="http://schemas.openxmlformats.org/officeDocument/2006/relationships/image" Target="../media/image57.png"/><Relationship Id="rId19" Type="http://schemas.openxmlformats.org/officeDocument/2006/relationships/image" Target="../media/image640.png"/><Relationship Id="rId4" Type="http://schemas.openxmlformats.org/officeDocument/2006/relationships/image" Target="../media/image46.png"/><Relationship Id="rId9" Type="http://schemas.openxmlformats.org/officeDocument/2006/relationships/image" Target="../media/image56.png"/><Relationship Id="rId22" Type="http://schemas.openxmlformats.org/officeDocument/2006/relationships/image" Target="../media/image5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8" Type="http://schemas.openxmlformats.org/officeDocument/2006/relationships/image" Target="../media/image630.png"/><Relationship Id="rId26" Type="http://schemas.openxmlformats.org/officeDocument/2006/relationships/image" Target="../media/image760.png"/><Relationship Id="rId3" Type="http://schemas.openxmlformats.org/officeDocument/2006/relationships/image" Target="../media/image15.png"/><Relationship Id="rId21" Type="http://schemas.openxmlformats.org/officeDocument/2006/relationships/image" Target="../media/image660.png"/><Relationship Id="rId7" Type="http://schemas.openxmlformats.org/officeDocument/2006/relationships/image" Target="../media/image47.png"/><Relationship Id="rId12" Type="http://schemas.openxmlformats.org/officeDocument/2006/relationships/image" Target="../media/image64.png"/><Relationship Id="rId17" Type="http://schemas.openxmlformats.org/officeDocument/2006/relationships/image" Target="../media/image620.png"/><Relationship Id="rId25" Type="http://schemas.openxmlformats.org/officeDocument/2006/relationships/image" Target="../media/image750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610.png"/><Relationship Id="rId20" Type="http://schemas.openxmlformats.org/officeDocument/2006/relationships/image" Target="../media/image6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11" Type="http://schemas.openxmlformats.org/officeDocument/2006/relationships/image" Target="../media/image63.png"/><Relationship Id="rId24" Type="http://schemas.openxmlformats.org/officeDocument/2006/relationships/image" Target="../media/image740.png"/><Relationship Id="rId5" Type="http://schemas.openxmlformats.org/officeDocument/2006/relationships/image" Target="../media/image16.png"/><Relationship Id="rId23" Type="http://schemas.openxmlformats.org/officeDocument/2006/relationships/image" Target="../media/image17101.png"/><Relationship Id="rId28" Type="http://schemas.openxmlformats.org/officeDocument/2006/relationships/image" Target="../media/image780.png"/><Relationship Id="rId10" Type="http://schemas.openxmlformats.org/officeDocument/2006/relationships/image" Target="../media/image62.png"/><Relationship Id="rId19" Type="http://schemas.openxmlformats.org/officeDocument/2006/relationships/image" Target="../media/image640.png"/><Relationship Id="rId4" Type="http://schemas.openxmlformats.org/officeDocument/2006/relationships/image" Target="../media/image46.png"/><Relationship Id="rId9" Type="http://schemas.openxmlformats.org/officeDocument/2006/relationships/image" Target="../media/image61.png"/><Relationship Id="rId22" Type="http://schemas.openxmlformats.org/officeDocument/2006/relationships/image" Target="../media/image53.png"/><Relationship Id="rId27" Type="http://schemas.openxmlformats.org/officeDocument/2006/relationships/image" Target="../media/image770.png"/></Relationships>
</file>

<file path=ppt/slides/_rels/slide1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50.png"/><Relationship Id="rId18" Type="http://schemas.openxmlformats.org/officeDocument/2006/relationships/image" Target="../media/image810.png"/><Relationship Id="rId26" Type="http://schemas.openxmlformats.org/officeDocument/2006/relationships/image" Target="../media/image70.png"/><Relationship Id="rId3" Type="http://schemas.openxmlformats.org/officeDocument/2006/relationships/image" Target="../media/image65.png"/><Relationship Id="rId21" Type="http://schemas.openxmlformats.org/officeDocument/2006/relationships/image" Target="../media/image840.png"/><Relationship Id="rId12" Type="http://schemas.openxmlformats.org/officeDocument/2006/relationships/image" Target="../media/image640.png"/><Relationship Id="rId17" Type="http://schemas.openxmlformats.org/officeDocument/2006/relationships/image" Target="../media/image800.png"/><Relationship Id="rId25" Type="http://schemas.openxmlformats.org/officeDocument/2006/relationships/image" Target="../media/image69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790.png"/><Relationship Id="rId20" Type="http://schemas.openxmlformats.org/officeDocument/2006/relationships/image" Target="../media/image830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630.png"/><Relationship Id="rId24" Type="http://schemas.openxmlformats.org/officeDocument/2006/relationships/image" Target="../media/image68.png"/><Relationship Id="rId5" Type="http://schemas.openxmlformats.org/officeDocument/2006/relationships/image" Target="../media/image25.png"/><Relationship Id="rId15" Type="http://schemas.openxmlformats.org/officeDocument/2006/relationships/image" Target="../media/image45.png"/><Relationship Id="rId23" Type="http://schemas.openxmlformats.org/officeDocument/2006/relationships/image" Target="../media/image67.png"/><Relationship Id="rId10" Type="http://schemas.openxmlformats.org/officeDocument/2006/relationships/image" Target="../media/image620.png"/><Relationship Id="rId19" Type="http://schemas.openxmlformats.org/officeDocument/2006/relationships/image" Target="../media/image820.png"/><Relationship Id="rId4" Type="http://schemas.openxmlformats.org/officeDocument/2006/relationships/image" Target="../media/image13.png"/><Relationship Id="rId9" Type="http://schemas.openxmlformats.org/officeDocument/2006/relationships/image" Target="../media/image610.png"/><Relationship Id="rId14" Type="http://schemas.openxmlformats.org/officeDocument/2006/relationships/image" Target="../media/image660.png"/><Relationship Id="rId22" Type="http://schemas.openxmlformats.org/officeDocument/2006/relationships/image" Target="../media/image66.png"/><Relationship Id="rId27" Type="http://schemas.openxmlformats.org/officeDocument/2006/relationships/image" Target="../media/image71.png"/></Relationships>
</file>

<file path=ppt/slides/_rels/slide1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50.png"/><Relationship Id="rId18" Type="http://schemas.openxmlformats.org/officeDocument/2006/relationships/image" Target="../media/image75.png"/><Relationship Id="rId3" Type="http://schemas.openxmlformats.org/officeDocument/2006/relationships/image" Target="../media/image72.png"/><Relationship Id="rId21" Type="http://schemas.openxmlformats.org/officeDocument/2006/relationships/image" Target="../media/image78.png"/><Relationship Id="rId12" Type="http://schemas.openxmlformats.org/officeDocument/2006/relationships/image" Target="../media/image640.png"/><Relationship Id="rId17" Type="http://schemas.openxmlformats.org/officeDocument/2006/relationships/image" Target="../media/image74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73.png"/><Relationship Id="rId20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630.png"/><Relationship Id="rId5" Type="http://schemas.openxmlformats.org/officeDocument/2006/relationships/image" Target="../media/image25.png"/><Relationship Id="rId15" Type="http://schemas.openxmlformats.org/officeDocument/2006/relationships/image" Target="../media/image45.png"/><Relationship Id="rId10" Type="http://schemas.openxmlformats.org/officeDocument/2006/relationships/image" Target="../media/image620.png"/><Relationship Id="rId19" Type="http://schemas.openxmlformats.org/officeDocument/2006/relationships/image" Target="../media/image76.png"/><Relationship Id="rId4" Type="http://schemas.openxmlformats.org/officeDocument/2006/relationships/image" Target="../media/image13.png"/><Relationship Id="rId9" Type="http://schemas.openxmlformats.org/officeDocument/2006/relationships/image" Target="../media/image610.png"/><Relationship Id="rId14" Type="http://schemas.openxmlformats.org/officeDocument/2006/relationships/image" Target="../media/image660.png"/></Relationships>
</file>

<file path=ppt/slides/_rels/slide1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50.png"/><Relationship Id="rId18" Type="http://schemas.openxmlformats.org/officeDocument/2006/relationships/image" Target="../media/image75.png"/><Relationship Id="rId26" Type="http://schemas.openxmlformats.org/officeDocument/2006/relationships/image" Target="../media/image50.png"/><Relationship Id="rId3" Type="http://schemas.openxmlformats.org/officeDocument/2006/relationships/image" Target="../media/image79.png"/><Relationship Id="rId21" Type="http://schemas.openxmlformats.org/officeDocument/2006/relationships/image" Target="../media/image78.png"/><Relationship Id="rId12" Type="http://schemas.openxmlformats.org/officeDocument/2006/relationships/image" Target="../media/image640.png"/><Relationship Id="rId17" Type="http://schemas.openxmlformats.org/officeDocument/2006/relationships/image" Target="../media/image74.png"/><Relationship Id="rId25" Type="http://schemas.openxmlformats.org/officeDocument/2006/relationships/image" Target="../media/image81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73.png"/><Relationship Id="rId20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630.png"/><Relationship Id="rId24" Type="http://schemas.openxmlformats.org/officeDocument/2006/relationships/image" Target="../media/image80.png"/><Relationship Id="rId5" Type="http://schemas.openxmlformats.org/officeDocument/2006/relationships/image" Target="../media/image25.png"/><Relationship Id="rId15" Type="http://schemas.openxmlformats.org/officeDocument/2006/relationships/image" Target="../media/image45.png"/><Relationship Id="rId23" Type="http://schemas.openxmlformats.org/officeDocument/2006/relationships/image" Target="../media/image7.png"/><Relationship Id="rId28" Type="http://schemas.openxmlformats.org/officeDocument/2006/relationships/image" Target="../media/image83.png"/><Relationship Id="rId10" Type="http://schemas.openxmlformats.org/officeDocument/2006/relationships/image" Target="../media/image620.png"/><Relationship Id="rId19" Type="http://schemas.openxmlformats.org/officeDocument/2006/relationships/image" Target="../media/image76.png"/><Relationship Id="rId4" Type="http://schemas.openxmlformats.org/officeDocument/2006/relationships/image" Target="../media/image13.png"/><Relationship Id="rId9" Type="http://schemas.openxmlformats.org/officeDocument/2006/relationships/image" Target="../media/image610.png"/><Relationship Id="rId14" Type="http://schemas.openxmlformats.org/officeDocument/2006/relationships/image" Target="../media/image660.png"/><Relationship Id="rId22" Type="http://schemas.openxmlformats.org/officeDocument/2006/relationships/image" Target="../media/image6.png"/><Relationship Id="rId27" Type="http://schemas.openxmlformats.org/officeDocument/2006/relationships/image" Target="../media/image82.png"/></Relationships>
</file>

<file path=ppt/slides/_rels/slide1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50.png"/><Relationship Id="rId18" Type="http://schemas.openxmlformats.org/officeDocument/2006/relationships/image" Target="../media/image75.png"/><Relationship Id="rId26" Type="http://schemas.openxmlformats.org/officeDocument/2006/relationships/image" Target="../media/image89.png"/><Relationship Id="rId3" Type="http://schemas.openxmlformats.org/officeDocument/2006/relationships/image" Target="../media/image84.png"/><Relationship Id="rId21" Type="http://schemas.openxmlformats.org/officeDocument/2006/relationships/image" Target="../media/image78.png"/><Relationship Id="rId12" Type="http://schemas.openxmlformats.org/officeDocument/2006/relationships/image" Target="../media/image640.png"/><Relationship Id="rId17" Type="http://schemas.openxmlformats.org/officeDocument/2006/relationships/image" Target="../media/image74.png"/><Relationship Id="rId25" Type="http://schemas.openxmlformats.org/officeDocument/2006/relationships/image" Target="../media/image88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73.png"/><Relationship Id="rId20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630.png"/><Relationship Id="rId24" Type="http://schemas.openxmlformats.org/officeDocument/2006/relationships/image" Target="../media/image87.png"/><Relationship Id="rId5" Type="http://schemas.openxmlformats.org/officeDocument/2006/relationships/image" Target="../media/image25.png"/><Relationship Id="rId15" Type="http://schemas.openxmlformats.org/officeDocument/2006/relationships/image" Target="../media/image45.png"/><Relationship Id="rId23" Type="http://schemas.openxmlformats.org/officeDocument/2006/relationships/image" Target="../media/image86.png"/><Relationship Id="rId28" Type="http://schemas.openxmlformats.org/officeDocument/2006/relationships/image" Target="../media/image91.png"/><Relationship Id="rId10" Type="http://schemas.openxmlformats.org/officeDocument/2006/relationships/image" Target="../media/image620.png"/><Relationship Id="rId19" Type="http://schemas.openxmlformats.org/officeDocument/2006/relationships/image" Target="../media/image76.png"/><Relationship Id="rId4" Type="http://schemas.openxmlformats.org/officeDocument/2006/relationships/image" Target="../media/image13.png"/><Relationship Id="rId9" Type="http://schemas.openxmlformats.org/officeDocument/2006/relationships/image" Target="../media/image610.png"/><Relationship Id="rId14" Type="http://schemas.openxmlformats.org/officeDocument/2006/relationships/image" Target="../media/image660.png"/><Relationship Id="rId22" Type="http://schemas.openxmlformats.org/officeDocument/2006/relationships/image" Target="../media/image85.png"/><Relationship Id="rId27" Type="http://schemas.openxmlformats.org/officeDocument/2006/relationships/image" Target="../media/image90.png"/></Relationships>
</file>

<file path=ppt/slides/_rels/slide1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50.png"/><Relationship Id="rId18" Type="http://schemas.openxmlformats.org/officeDocument/2006/relationships/image" Target="../media/image76.png"/><Relationship Id="rId26" Type="http://schemas.openxmlformats.org/officeDocument/2006/relationships/image" Target="../media/image97.png"/><Relationship Id="rId3" Type="http://schemas.openxmlformats.org/officeDocument/2006/relationships/image" Target="../media/image92.png"/><Relationship Id="rId21" Type="http://schemas.openxmlformats.org/officeDocument/2006/relationships/image" Target="../media/image85.png"/><Relationship Id="rId12" Type="http://schemas.openxmlformats.org/officeDocument/2006/relationships/image" Target="../media/image640.png"/><Relationship Id="rId17" Type="http://schemas.openxmlformats.org/officeDocument/2006/relationships/image" Target="../media/image75.png"/><Relationship Id="rId25" Type="http://schemas.openxmlformats.org/officeDocument/2006/relationships/image" Target="../media/image96.pn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74.png"/><Relationship Id="rId20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630.png"/><Relationship Id="rId24" Type="http://schemas.openxmlformats.org/officeDocument/2006/relationships/image" Target="../media/image95.png"/><Relationship Id="rId5" Type="http://schemas.openxmlformats.org/officeDocument/2006/relationships/image" Target="../media/image25.png"/><Relationship Id="rId15" Type="http://schemas.openxmlformats.org/officeDocument/2006/relationships/image" Target="../media/image73.png"/><Relationship Id="rId23" Type="http://schemas.openxmlformats.org/officeDocument/2006/relationships/image" Target="../media/image94.png"/><Relationship Id="rId10" Type="http://schemas.openxmlformats.org/officeDocument/2006/relationships/image" Target="../media/image620.png"/><Relationship Id="rId19" Type="http://schemas.openxmlformats.org/officeDocument/2006/relationships/image" Target="../media/image77.png"/><Relationship Id="rId4" Type="http://schemas.openxmlformats.org/officeDocument/2006/relationships/image" Target="../media/image13.png"/><Relationship Id="rId9" Type="http://schemas.openxmlformats.org/officeDocument/2006/relationships/image" Target="../media/image610.png"/><Relationship Id="rId14" Type="http://schemas.openxmlformats.org/officeDocument/2006/relationships/image" Target="../media/image660.png"/><Relationship Id="rId22" Type="http://schemas.openxmlformats.org/officeDocument/2006/relationships/image" Target="../media/image93.png"/><Relationship Id="rId27" Type="http://schemas.openxmlformats.org/officeDocument/2006/relationships/image" Target="../media/image98.png"/></Relationships>
</file>

<file path=ppt/slides/_rels/slide1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50.png"/><Relationship Id="rId18" Type="http://schemas.openxmlformats.org/officeDocument/2006/relationships/image" Target="../media/image76.png"/><Relationship Id="rId26" Type="http://schemas.openxmlformats.org/officeDocument/2006/relationships/image" Target="../media/image97.png"/><Relationship Id="rId3" Type="http://schemas.openxmlformats.org/officeDocument/2006/relationships/image" Target="../media/image72.png"/><Relationship Id="rId21" Type="http://schemas.openxmlformats.org/officeDocument/2006/relationships/image" Target="../media/image85.png"/><Relationship Id="rId12" Type="http://schemas.openxmlformats.org/officeDocument/2006/relationships/image" Target="../media/image640.png"/><Relationship Id="rId17" Type="http://schemas.openxmlformats.org/officeDocument/2006/relationships/image" Target="../media/image75.png"/><Relationship Id="rId25" Type="http://schemas.openxmlformats.org/officeDocument/2006/relationships/image" Target="../media/image96.pn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74.png"/><Relationship Id="rId20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630.png"/><Relationship Id="rId24" Type="http://schemas.openxmlformats.org/officeDocument/2006/relationships/image" Target="../media/image95.png"/><Relationship Id="rId5" Type="http://schemas.openxmlformats.org/officeDocument/2006/relationships/image" Target="../media/image25.png"/><Relationship Id="rId15" Type="http://schemas.openxmlformats.org/officeDocument/2006/relationships/image" Target="../media/image73.png"/><Relationship Id="rId23" Type="http://schemas.openxmlformats.org/officeDocument/2006/relationships/image" Target="../media/image94.png"/><Relationship Id="rId10" Type="http://schemas.openxmlformats.org/officeDocument/2006/relationships/image" Target="../media/image620.png"/><Relationship Id="rId19" Type="http://schemas.openxmlformats.org/officeDocument/2006/relationships/image" Target="../media/image77.png"/><Relationship Id="rId4" Type="http://schemas.openxmlformats.org/officeDocument/2006/relationships/image" Target="../media/image13.png"/><Relationship Id="rId9" Type="http://schemas.openxmlformats.org/officeDocument/2006/relationships/image" Target="../media/image610.png"/><Relationship Id="rId14" Type="http://schemas.openxmlformats.org/officeDocument/2006/relationships/image" Target="../media/image660.png"/><Relationship Id="rId22" Type="http://schemas.openxmlformats.org/officeDocument/2006/relationships/image" Target="../media/image93.png"/><Relationship Id="rId27" Type="http://schemas.openxmlformats.org/officeDocument/2006/relationships/image" Target="../media/image9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50.png"/><Relationship Id="rId18" Type="http://schemas.openxmlformats.org/officeDocument/2006/relationships/image" Target="../media/image102.png"/><Relationship Id="rId26" Type="http://schemas.openxmlformats.org/officeDocument/2006/relationships/image" Target="../media/image107.png"/><Relationship Id="rId3" Type="http://schemas.openxmlformats.org/officeDocument/2006/relationships/image" Target="../media/image99.png"/><Relationship Id="rId21" Type="http://schemas.openxmlformats.org/officeDocument/2006/relationships/image" Target="../media/image85.png"/><Relationship Id="rId12" Type="http://schemas.openxmlformats.org/officeDocument/2006/relationships/image" Target="../media/image640.png"/><Relationship Id="rId17" Type="http://schemas.openxmlformats.org/officeDocument/2006/relationships/image" Target="../media/image75.png"/><Relationship Id="rId25" Type="http://schemas.openxmlformats.org/officeDocument/2006/relationships/image" Target="../media/image106.png"/><Relationship Id="rId2" Type="http://schemas.openxmlformats.org/officeDocument/2006/relationships/notesSlide" Target="../notesSlides/notesSlide19.xml"/><Relationship Id="rId16" Type="http://schemas.openxmlformats.org/officeDocument/2006/relationships/image" Target="../media/image101.png"/><Relationship Id="rId20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630.png"/><Relationship Id="rId24" Type="http://schemas.openxmlformats.org/officeDocument/2006/relationships/image" Target="../media/image105.png"/><Relationship Id="rId5" Type="http://schemas.openxmlformats.org/officeDocument/2006/relationships/image" Target="../media/image3.png"/><Relationship Id="rId15" Type="http://schemas.openxmlformats.org/officeDocument/2006/relationships/image" Target="../media/image73.png"/><Relationship Id="rId23" Type="http://schemas.openxmlformats.org/officeDocument/2006/relationships/image" Target="../media/image104.png"/><Relationship Id="rId10" Type="http://schemas.openxmlformats.org/officeDocument/2006/relationships/image" Target="../media/image620.png"/><Relationship Id="rId19" Type="http://schemas.openxmlformats.org/officeDocument/2006/relationships/image" Target="../media/image77.png"/><Relationship Id="rId4" Type="http://schemas.openxmlformats.org/officeDocument/2006/relationships/image" Target="../media/image100.png"/><Relationship Id="rId9" Type="http://schemas.openxmlformats.org/officeDocument/2006/relationships/image" Target="../media/image610.png"/><Relationship Id="rId14" Type="http://schemas.openxmlformats.org/officeDocument/2006/relationships/image" Target="../media/image660.png"/><Relationship Id="rId22" Type="http://schemas.openxmlformats.org/officeDocument/2006/relationships/image" Target="../media/image103.png"/><Relationship Id="rId27" Type="http://schemas.openxmlformats.org/officeDocument/2006/relationships/image" Target="../media/image108.png"/></Relationships>
</file>

<file path=ppt/slides/_rels/slide2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50.png"/><Relationship Id="rId18" Type="http://schemas.openxmlformats.org/officeDocument/2006/relationships/image" Target="../media/image102.png"/><Relationship Id="rId26" Type="http://schemas.openxmlformats.org/officeDocument/2006/relationships/image" Target="../media/image1210.png"/><Relationship Id="rId3" Type="http://schemas.openxmlformats.org/officeDocument/2006/relationships/image" Target="../media/image109.png"/><Relationship Id="rId21" Type="http://schemas.openxmlformats.org/officeDocument/2006/relationships/image" Target="../media/image1050.png"/><Relationship Id="rId12" Type="http://schemas.openxmlformats.org/officeDocument/2006/relationships/image" Target="../media/image640.png"/><Relationship Id="rId17" Type="http://schemas.openxmlformats.org/officeDocument/2006/relationships/image" Target="../media/image75.png"/><Relationship Id="rId25" Type="http://schemas.openxmlformats.org/officeDocument/2006/relationships/image" Target="../media/image1201.png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101.png"/><Relationship Id="rId20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630.png"/><Relationship Id="rId24" Type="http://schemas.openxmlformats.org/officeDocument/2006/relationships/image" Target="../media/image1190.png"/><Relationship Id="rId5" Type="http://schemas.openxmlformats.org/officeDocument/2006/relationships/image" Target="../media/image111.png"/><Relationship Id="rId15" Type="http://schemas.openxmlformats.org/officeDocument/2006/relationships/image" Target="../media/image73.png"/><Relationship Id="rId23" Type="http://schemas.openxmlformats.org/officeDocument/2006/relationships/image" Target="../media/image1180.png"/><Relationship Id="rId10" Type="http://schemas.openxmlformats.org/officeDocument/2006/relationships/image" Target="../media/image620.png"/><Relationship Id="rId19" Type="http://schemas.openxmlformats.org/officeDocument/2006/relationships/image" Target="../media/image77.png"/><Relationship Id="rId4" Type="http://schemas.openxmlformats.org/officeDocument/2006/relationships/image" Target="../media/image110.png"/><Relationship Id="rId9" Type="http://schemas.openxmlformats.org/officeDocument/2006/relationships/image" Target="../media/image610.png"/><Relationship Id="rId14" Type="http://schemas.openxmlformats.org/officeDocument/2006/relationships/image" Target="../media/image660.png"/><Relationship Id="rId22" Type="http://schemas.openxmlformats.org/officeDocument/2006/relationships/image" Target="../media/image1170.png"/></Relationships>
</file>

<file path=ppt/slides/_rels/slide2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50.png"/><Relationship Id="rId18" Type="http://schemas.openxmlformats.org/officeDocument/2006/relationships/image" Target="../media/image116.png"/><Relationship Id="rId26" Type="http://schemas.openxmlformats.org/officeDocument/2006/relationships/image" Target="../media/image1270.png"/><Relationship Id="rId3" Type="http://schemas.openxmlformats.org/officeDocument/2006/relationships/image" Target="../media/image112.png"/><Relationship Id="rId21" Type="http://schemas.openxmlformats.org/officeDocument/2006/relationships/image" Target="../media/image1220.png"/><Relationship Id="rId12" Type="http://schemas.openxmlformats.org/officeDocument/2006/relationships/image" Target="../media/image640.png"/><Relationship Id="rId17" Type="http://schemas.openxmlformats.org/officeDocument/2006/relationships/image" Target="../media/image115.png"/><Relationship Id="rId25" Type="http://schemas.openxmlformats.org/officeDocument/2006/relationships/image" Target="../media/image1260.png"/><Relationship Id="rId2" Type="http://schemas.openxmlformats.org/officeDocument/2006/relationships/notesSlide" Target="../notesSlides/notesSlide21.xml"/><Relationship Id="rId16" Type="http://schemas.openxmlformats.org/officeDocument/2006/relationships/image" Target="../media/image114.png"/><Relationship Id="rId20" Type="http://schemas.openxmlformats.org/officeDocument/2006/relationships/image" Target="../media/image118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630.png"/><Relationship Id="rId24" Type="http://schemas.openxmlformats.org/officeDocument/2006/relationships/image" Target="../media/image1250.png"/><Relationship Id="rId5" Type="http://schemas.openxmlformats.org/officeDocument/2006/relationships/image" Target="../media/image111.png"/><Relationship Id="rId15" Type="http://schemas.openxmlformats.org/officeDocument/2006/relationships/image" Target="../media/image113.png"/><Relationship Id="rId23" Type="http://schemas.openxmlformats.org/officeDocument/2006/relationships/image" Target="../media/image1240.png"/><Relationship Id="rId10" Type="http://schemas.openxmlformats.org/officeDocument/2006/relationships/image" Target="../media/image620.png"/><Relationship Id="rId19" Type="http://schemas.openxmlformats.org/officeDocument/2006/relationships/image" Target="../media/image117.png"/><Relationship Id="rId4" Type="http://schemas.openxmlformats.org/officeDocument/2006/relationships/image" Target="../media/image110.png"/><Relationship Id="rId9" Type="http://schemas.openxmlformats.org/officeDocument/2006/relationships/image" Target="../media/image610.png"/><Relationship Id="rId14" Type="http://schemas.openxmlformats.org/officeDocument/2006/relationships/image" Target="../media/image660.png"/><Relationship Id="rId22" Type="http://schemas.openxmlformats.org/officeDocument/2006/relationships/image" Target="../media/image1230.png"/></Relationships>
</file>

<file path=ppt/slides/_rels/slide2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50.png"/><Relationship Id="rId18" Type="http://schemas.openxmlformats.org/officeDocument/2006/relationships/image" Target="../media/image116.png"/><Relationship Id="rId26" Type="http://schemas.openxmlformats.org/officeDocument/2006/relationships/image" Target="../media/image124.png"/><Relationship Id="rId3" Type="http://schemas.openxmlformats.org/officeDocument/2006/relationships/image" Target="../media/image112.png"/><Relationship Id="rId21" Type="http://schemas.openxmlformats.org/officeDocument/2006/relationships/image" Target="../media/image119.png"/><Relationship Id="rId12" Type="http://schemas.openxmlformats.org/officeDocument/2006/relationships/image" Target="../media/image640.png"/><Relationship Id="rId17" Type="http://schemas.openxmlformats.org/officeDocument/2006/relationships/image" Target="../media/image115.png"/><Relationship Id="rId25" Type="http://schemas.openxmlformats.org/officeDocument/2006/relationships/image" Target="../media/image123.png"/><Relationship Id="rId2" Type="http://schemas.openxmlformats.org/officeDocument/2006/relationships/notesSlide" Target="../notesSlides/notesSlide22.xml"/><Relationship Id="rId16" Type="http://schemas.openxmlformats.org/officeDocument/2006/relationships/image" Target="../media/image114.png"/><Relationship Id="rId20" Type="http://schemas.openxmlformats.org/officeDocument/2006/relationships/image" Target="../media/image118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630.png"/><Relationship Id="rId24" Type="http://schemas.openxmlformats.org/officeDocument/2006/relationships/image" Target="../media/image122.png"/><Relationship Id="rId15" Type="http://schemas.openxmlformats.org/officeDocument/2006/relationships/image" Target="../media/image113.png"/><Relationship Id="rId23" Type="http://schemas.openxmlformats.org/officeDocument/2006/relationships/image" Target="../media/image121.png"/><Relationship Id="rId10" Type="http://schemas.openxmlformats.org/officeDocument/2006/relationships/image" Target="../media/image620.png"/><Relationship Id="rId19" Type="http://schemas.openxmlformats.org/officeDocument/2006/relationships/image" Target="../media/image117.png"/><Relationship Id="rId4" Type="http://schemas.openxmlformats.org/officeDocument/2006/relationships/image" Target="../media/image110.png"/><Relationship Id="rId9" Type="http://schemas.openxmlformats.org/officeDocument/2006/relationships/image" Target="../media/image610.png"/><Relationship Id="rId14" Type="http://schemas.openxmlformats.org/officeDocument/2006/relationships/image" Target="../media/image660.png"/><Relationship Id="rId22" Type="http://schemas.openxmlformats.org/officeDocument/2006/relationships/image" Target="../media/image120.png"/><Relationship Id="rId27" Type="http://schemas.openxmlformats.org/officeDocument/2006/relationships/image" Target="../media/image11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13" Type="http://schemas.openxmlformats.org/officeDocument/2006/relationships/image" Target="../media/image129.png"/><Relationship Id="rId18" Type="http://schemas.openxmlformats.org/officeDocument/2006/relationships/image" Target="../media/image610.png"/><Relationship Id="rId26" Type="http://schemas.openxmlformats.org/officeDocument/2006/relationships/image" Target="../media/image660.png"/><Relationship Id="rId3" Type="http://schemas.openxmlformats.org/officeDocument/2006/relationships/image" Target="../media/image125.png"/><Relationship Id="rId7" Type="http://schemas.openxmlformats.org/officeDocument/2006/relationships/image" Target="../media/image115.png"/><Relationship Id="rId12" Type="http://schemas.openxmlformats.org/officeDocument/2006/relationships/image" Target="../media/image128.png"/><Relationship Id="rId17" Type="http://schemas.openxmlformats.org/officeDocument/2006/relationships/image" Target="../media/image133.png"/><Relationship Id="rId25" Type="http://schemas.openxmlformats.org/officeDocument/2006/relationships/image" Target="../media/image650.png"/><Relationship Id="rId2" Type="http://schemas.openxmlformats.org/officeDocument/2006/relationships/notesSlide" Target="../notesSlides/notesSlide23.xml"/><Relationship Id="rId16" Type="http://schemas.openxmlformats.org/officeDocument/2006/relationships/image" Target="../media/image132.png"/><Relationship Id="rId20" Type="http://schemas.openxmlformats.org/officeDocument/2006/relationships/image" Target="../media/image6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.png"/><Relationship Id="rId11" Type="http://schemas.openxmlformats.org/officeDocument/2006/relationships/image" Target="../media/image127.png"/><Relationship Id="rId24" Type="http://schemas.openxmlformats.org/officeDocument/2006/relationships/image" Target="../media/image640.png"/><Relationship Id="rId5" Type="http://schemas.openxmlformats.org/officeDocument/2006/relationships/image" Target="../media/image126.png"/><Relationship Id="rId15" Type="http://schemas.openxmlformats.org/officeDocument/2006/relationships/image" Target="../media/image131.png"/><Relationship Id="rId10" Type="http://schemas.openxmlformats.org/officeDocument/2006/relationships/image" Target="../media/image118.png"/><Relationship Id="rId19" Type="http://schemas.openxmlformats.org/officeDocument/2006/relationships/image" Target="../media/image620.png"/><Relationship Id="rId4" Type="http://schemas.openxmlformats.org/officeDocument/2006/relationships/image" Target="../media/image100.png"/><Relationship Id="rId9" Type="http://schemas.openxmlformats.org/officeDocument/2006/relationships/image" Target="../media/image117.png"/><Relationship Id="rId14" Type="http://schemas.openxmlformats.org/officeDocument/2006/relationships/image" Target="../media/image130.png"/><Relationship Id="rId27" Type="http://schemas.openxmlformats.org/officeDocument/2006/relationships/image" Target="../media/image11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13" Type="http://schemas.openxmlformats.org/officeDocument/2006/relationships/image" Target="../media/image135.png"/><Relationship Id="rId3" Type="http://schemas.openxmlformats.org/officeDocument/2006/relationships/image" Target="../media/image134.png"/><Relationship Id="rId7" Type="http://schemas.openxmlformats.org/officeDocument/2006/relationships/image" Target="../media/image128.png"/><Relationship Id="rId12" Type="http://schemas.openxmlformats.org/officeDocument/2006/relationships/image" Target="../media/image13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7.png"/><Relationship Id="rId11" Type="http://schemas.openxmlformats.org/officeDocument/2006/relationships/image" Target="../media/image132.png"/><Relationship Id="rId5" Type="http://schemas.openxmlformats.org/officeDocument/2006/relationships/image" Target="../media/image3.png"/><Relationship Id="rId10" Type="http://schemas.openxmlformats.org/officeDocument/2006/relationships/image" Target="../media/image131.png"/><Relationship Id="rId4" Type="http://schemas.openxmlformats.org/officeDocument/2006/relationships/image" Target="../media/image100.png"/><Relationship Id="rId9" Type="http://schemas.openxmlformats.org/officeDocument/2006/relationships/image" Target="../media/image130.png"/><Relationship Id="rId14" Type="http://schemas.openxmlformats.org/officeDocument/2006/relationships/image" Target="../media/image136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png"/><Relationship Id="rId13" Type="http://schemas.openxmlformats.org/officeDocument/2006/relationships/image" Target="../media/image133.png"/><Relationship Id="rId3" Type="http://schemas.openxmlformats.org/officeDocument/2006/relationships/image" Target="../media/image137.png"/><Relationship Id="rId7" Type="http://schemas.openxmlformats.org/officeDocument/2006/relationships/image" Target="../media/image140.png"/><Relationship Id="rId12" Type="http://schemas.openxmlformats.org/officeDocument/2006/relationships/image" Target="../media/image14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9.png"/><Relationship Id="rId11" Type="http://schemas.openxmlformats.org/officeDocument/2006/relationships/image" Target="../media/image143.png"/><Relationship Id="rId5" Type="http://schemas.openxmlformats.org/officeDocument/2006/relationships/image" Target="../media/image138.png"/><Relationship Id="rId10" Type="http://schemas.openxmlformats.org/officeDocument/2006/relationships/image" Target="../media/image130.png"/><Relationship Id="rId4" Type="http://schemas.openxmlformats.org/officeDocument/2006/relationships/image" Target="../media/image13.png"/><Relationship Id="rId9" Type="http://schemas.openxmlformats.org/officeDocument/2006/relationships/image" Target="../media/image142.png"/><Relationship Id="rId14" Type="http://schemas.openxmlformats.org/officeDocument/2006/relationships/image" Target="../media/image13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7.gif"/><Relationship Id="rId4" Type="http://schemas.openxmlformats.org/officeDocument/2006/relationships/image" Target="../media/image146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png"/><Relationship Id="rId3" Type="http://schemas.openxmlformats.org/officeDocument/2006/relationships/image" Target="../media/image149.png"/><Relationship Id="rId7" Type="http://schemas.openxmlformats.org/officeDocument/2006/relationships/image" Target="../media/image153.png"/><Relationship Id="rId2" Type="http://schemas.openxmlformats.org/officeDocument/2006/relationships/image" Target="../media/image148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2.png"/><Relationship Id="rId11" Type="http://schemas.openxmlformats.org/officeDocument/2006/relationships/image" Target="../media/image157.png"/><Relationship Id="rId5" Type="http://schemas.openxmlformats.org/officeDocument/2006/relationships/image" Target="../media/image151.png"/><Relationship Id="rId10" Type="http://schemas.openxmlformats.org/officeDocument/2006/relationships/image" Target="../media/image156.png"/><Relationship Id="rId4" Type="http://schemas.openxmlformats.org/officeDocument/2006/relationships/image" Target="../media/image150.png"/><Relationship Id="rId9" Type="http://schemas.openxmlformats.org/officeDocument/2006/relationships/image" Target="../media/image155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5.png"/><Relationship Id="rId3" Type="http://schemas.openxmlformats.org/officeDocument/2006/relationships/image" Target="../media/image150.png"/><Relationship Id="rId7" Type="http://schemas.openxmlformats.org/officeDocument/2006/relationships/image" Target="../media/image154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3.png"/><Relationship Id="rId5" Type="http://schemas.openxmlformats.org/officeDocument/2006/relationships/image" Target="../media/image152.png"/><Relationship Id="rId10" Type="http://schemas.openxmlformats.org/officeDocument/2006/relationships/image" Target="../media/image157.png"/><Relationship Id="rId4" Type="http://schemas.openxmlformats.org/officeDocument/2006/relationships/image" Target="../media/image151.png"/><Relationship Id="rId9" Type="http://schemas.openxmlformats.org/officeDocument/2006/relationships/image" Target="../media/image15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3" Type="http://schemas.openxmlformats.org/officeDocument/2006/relationships/image" Target="../media/image310.png"/><Relationship Id="rId7" Type="http://schemas.openxmlformats.org/officeDocument/2006/relationships/image" Target="../media/image159.png"/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8.png"/><Relationship Id="rId5" Type="http://schemas.openxmlformats.org/officeDocument/2006/relationships/image" Target="../media/image510.png"/><Relationship Id="rId4" Type="http://schemas.openxmlformats.org/officeDocument/2006/relationships/image" Target="../media/image410.png"/><Relationship Id="rId9" Type="http://schemas.openxmlformats.org/officeDocument/2006/relationships/image" Target="../media/image91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7" Type="http://schemas.openxmlformats.org/officeDocument/2006/relationships/image" Target="../media/image166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5.png"/><Relationship Id="rId5" Type="http://schemas.openxmlformats.org/officeDocument/2006/relationships/image" Target="../media/image164.png"/><Relationship Id="rId4" Type="http://schemas.openxmlformats.org/officeDocument/2006/relationships/image" Target="../media/image16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4.png"/><Relationship Id="rId5" Type="http://schemas.openxmlformats.org/officeDocument/2006/relationships/image" Target="../media/image173.png"/><Relationship Id="rId4" Type="http://schemas.openxmlformats.org/officeDocument/2006/relationships/image" Target="../media/image171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8.png"/><Relationship Id="rId3" Type="http://schemas.openxmlformats.org/officeDocument/2006/relationships/image" Target="../media/image168.png"/><Relationship Id="rId7" Type="http://schemas.openxmlformats.org/officeDocument/2006/relationships/image" Target="../media/image177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6.png"/><Relationship Id="rId5" Type="http://schemas.openxmlformats.org/officeDocument/2006/relationships/image" Target="../media/image175.png"/><Relationship Id="rId4" Type="http://schemas.openxmlformats.org/officeDocument/2006/relationships/image" Target="../media/image173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5.png"/><Relationship Id="rId3" Type="http://schemas.openxmlformats.org/officeDocument/2006/relationships/image" Target="../media/image180.png"/><Relationship Id="rId7" Type="http://schemas.openxmlformats.org/officeDocument/2006/relationships/image" Target="../media/image184.png"/><Relationship Id="rId12" Type="http://schemas.openxmlformats.org/officeDocument/2006/relationships/image" Target="../media/image189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3.png"/><Relationship Id="rId11" Type="http://schemas.openxmlformats.org/officeDocument/2006/relationships/image" Target="../media/image188.png"/><Relationship Id="rId5" Type="http://schemas.openxmlformats.org/officeDocument/2006/relationships/image" Target="../media/image182.png"/><Relationship Id="rId10" Type="http://schemas.openxmlformats.org/officeDocument/2006/relationships/image" Target="../media/image187.png"/><Relationship Id="rId4" Type="http://schemas.openxmlformats.org/officeDocument/2006/relationships/image" Target="../media/image181.png"/><Relationship Id="rId9" Type="http://schemas.openxmlformats.org/officeDocument/2006/relationships/image" Target="../media/image186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13" Type="http://schemas.openxmlformats.org/officeDocument/2006/relationships/image" Target="../media/image195.png"/><Relationship Id="rId3" Type="http://schemas.openxmlformats.org/officeDocument/2006/relationships/image" Target="../media/image180.png"/><Relationship Id="rId7" Type="http://schemas.openxmlformats.org/officeDocument/2006/relationships/image" Target="../media/image184.png"/><Relationship Id="rId12" Type="http://schemas.openxmlformats.org/officeDocument/2006/relationships/image" Target="../media/image194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3.png"/><Relationship Id="rId11" Type="http://schemas.openxmlformats.org/officeDocument/2006/relationships/image" Target="../media/image193.png"/><Relationship Id="rId5" Type="http://schemas.openxmlformats.org/officeDocument/2006/relationships/image" Target="../media/image182.png"/><Relationship Id="rId10" Type="http://schemas.openxmlformats.org/officeDocument/2006/relationships/image" Target="../media/image192.png"/><Relationship Id="rId4" Type="http://schemas.openxmlformats.org/officeDocument/2006/relationships/image" Target="../media/image181.png"/><Relationship Id="rId9" Type="http://schemas.openxmlformats.org/officeDocument/2006/relationships/image" Target="../media/image191.png"/><Relationship Id="rId14" Type="http://schemas.openxmlformats.org/officeDocument/2006/relationships/image" Target="../media/image189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2.png"/><Relationship Id="rId3" Type="http://schemas.openxmlformats.org/officeDocument/2006/relationships/image" Target="../media/image180.png"/><Relationship Id="rId7" Type="http://schemas.openxmlformats.org/officeDocument/2006/relationships/image" Target="../media/image181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8.png"/><Relationship Id="rId5" Type="http://schemas.openxmlformats.org/officeDocument/2006/relationships/image" Target="../media/image197.png"/><Relationship Id="rId10" Type="http://schemas.openxmlformats.org/officeDocument/2006/relationships/image" Target="../media/image189.png"/><Relationship Id="rId4" Type="http://schemas.openxmlformats.org/officeDocument/2006/relationships/image" Target="../media/image196.png"/><Relationship Id="rId9" Type="http://schemas.openxmlformats.org/officeDocument/2006/relationships/image" Target="../media/image199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9.png"/><Relationship Id="rId3" Type="http://schemas.openxmlformats.org/officeDocument/2006/relationships/image" Target="../media/image180.png"/><Relationship Id="rId7" Type="http://schemas.openxmlformats.org/officeDocument/2006/relationships/image" Target="../media/image182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1.png"/><Relationship Id="rId5" Type="http://schemas.openxmlformats.org/officeDocument/2006/relationships/image" Target="../media/image198.png"/><Relationship Id="rId10" Type="http://schemas.openxmlformats.org/officeDocument/2006/relationships/image" Target="../media/image200.png"/><Relationship Id="rId4" Type="http://schemas.openxmlformats.org/officeDocument/2006/relationships/image" Target="../media/image196.png"/><Relationship Id="rId9" Type="http://schemas.openxmlformats.org/officeDocument/2006/relationships/image" Target="../media/image18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9.png"/><Relationship Id="rId4" Type="http://schemas.openxmlformats.org/officeDocument/2006/relationships/image" Target="../media/image200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8.png"/><Relationship Id="rId3" Type="http://schemas.openxmlformats.org/officeDocument/2006/relationships/image" Target="../media/image203.png"/><Relationship Id="rId7" Type="http://schemas.openxmlformats.org/officeDocument/2006/relationships/image" Target="../media/image207.png"/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6.png"/><Relationship Id="rId5" Type="http://schemas.openxmlformats.org/officeDocument/2006/relationships/image" Target="../media/image205.png"/><Relationship Id="rId10" Type="http://schemas.openxmlformats.org/officeDocument/2006/relationships/image" Target="../media/image210.png"/><Relationship Id="rId4" Type="http://schemas.openxmlformats.org/officeDocument/2006/relationships/image" Target="../media/image204.png"/><Relationship Id="rId9" Type="http://schemas.openxmlformats.org/officeDocument/2006/relationships/image" Target="../media/image209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7.png"/><Relationship Id="rId3" Type="http://schemas.openxmlformats.org/officeDocument/2006/relationships/image" Target="../media/image212.png"/><Relationship Id="rId7" Type="http://schemas.openxmlformats.org/officeDocument/2006/relationships/image" Target="../media/image216.png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5.png"/><Relationship Id="rId5" Type="http://schemas.openxmlformats.org/officeDocument/2006/relationships/image" Target="../media/image214.png"/><Relationship Id="rId4" Type="http://schemas.openxmlformats.org/officeDocument/2006/relationships/image" Target="../media/image213.png"/><Relationship Id="rId9" Type="http://schemas.openxmlformats.org/officeDocument/2006/relationships/image" Target="../media/image218.png"/></Relationships>
</file>

<file path=ppt/slides/_rels/slide43.xml.rels><?xml version="1.0" encoding="UTF-8" standalone="yes"?>
<Relationships xmlns="http://schemas.openxmlformats.org/package/2006/relationships"><Relationship Id="rId7" Type="http://schemas.openxmlformats.org/officeDocument/2006/relationships/image" Target="../media/image219.emf"/><Relationship Id="rId2" Type="http://schemas.openxmlformats.org/officeDocument/2006/relationships/image" Target="../media/image10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1.png"/><Relationship Id="rId5" Type="http://schemas.openxmlformats.org/officeDocument/2006/relationships/image" Target="../media/image420.png"/><Relationship Id="rId4" Type="http://schemas.openxmlformats.org/officeDocument/2006/relationships/image" Target="../media/image1211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9.em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3.em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0.png"/><Relationship Id="rId13" Type="http://schemas.openxmlformats.org/officeDocument/2006/relationships/image" Target="../media/image234.png"/><Relationship Id="rId18" Type="http://schemas.openxmlformats.org/officeDocument/2006/relationships/image" Target="../media/image238.png"/><Relationship Id="rId3" Type="http://schemas.openxmlformats.org/officeDocument/2006/relationships/image" Target="../media/image225.png"/><Relationship Id="rId21" Type="http://schemas.openxmlformats.org/officeDocument/2006/relationships/image" Target="../media/image241.png"/><Relationship Id="rId7" Type="http://schemas.openxmlformats.org/officeDocument/2006/relationships/image" Target="../media/image229.png"/><Relationship Id="rId12" Type="http://schemas.microsoft.com/office/2007/relationships/hdphoto" Target="../media/hdphoto1.wdp"/><Relationship Id="rId17" Type="http://schemas.openxmlformats.org/officeDocument/2006/relationships/image" Target="../media/image237.png"/><Relationship Id="rId2" Type="http://schemas.openxmlformats.org/officeDocument/2006/relationships/image" Target="../media/image224.png"/><Relationship Id="rId16" Type="http://schemas.microsoft.com/office/2007/relationships/hdphoto" Target="../media/hdphoto2.wdp"/><Relationship Id="rId20" Type="http://schemas.openxmlformats.org/officeDocument/2006/relationships/image" Target="../media/image2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8.png"/><Relationship Id="rId11" Type="http://schemas.openxmlformats.org/officeDocument/2006/relationships/image" Target="../media/image233.png"/><Relationship Id="rId5" Type="http://schemas.openxmlformats.org/officeDocument/2006/relationships/image" Target="../media/image227.png"/><Relationship Id="rId15" Type="http://schemas.openxmlformats.org/officeDocument/2006/relationships/image" Target="../media/image236.png"/><Relationship Id="rId23" Type="http://schemas.openxmlformats.org/officeDocument/2006/relationships/image" Target="../media/image242.png"/><Relationship Id="rId10" Type="http://schemas.openxmlformats.org/officeDocument/2006/relationships/image" Target="../media/image232.png"/><Relationship Id="rId19" Type="http://schemas.openxmlformats.org/officeDocument/2006/relationships/image" Target="../media/image239.png"/><Relationship Id="rId4" Type="http://schemas.openxmlformats.org/officeDocument/2006/relationships/image" Target="../media/image226.png"/><Relationship Id="rId9" Type="http://schemas.openxmlformats.org/officeDocument/2006/relationships/image" Target="../media/image231.png"/><Relationship Id="rId14" Type="http://schemas.openxmlformats.org/officeDocument/2006/relationships/image" Target="../media/image235.png"/><Relationship Id="rId22" Type="http://schemas.microsoft.com/office/2007/relationships/hdphoto" Target="../media/hdphoto3.wdp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3.png"/><Relationship Id="rId13" Type="http://schemas.openxmlformats.org/officeDocument/2006/relationships/image" Target="../media/image1300.png"/><Relationship Id="rId3" Type="http://schemas.openxmlformats.org/officeDocument/2006/relationships/image" Target="../media/image370.png"/><Relationship Id="rId7" Type="http://schemas.openxmlformats.org/officeDocument/2006/relationships/image" Target="../media/image411.png"/><Relationship Id="rId12" Type="http://schemas.openxmlformats.org/officeDocument/2006/relationships/image" Target="../media/image460.png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0.png"/><Relationship Id="rId11" Type="http://schemas.openxmlformats.org/officeDocument/2006/relationships/image" Target="../media/image450.png"/><Relationship Id="rId5" Type="http://schemas.openxmlformats.org/officeDocument/2006/relationships/image" Target="../media/image390.png"/><Relationship Id="rId10" Type="http://schemas.openxmlformats.org/officeDocument/2006/relationships/image" Target="../media/image440.png"/><Relationship Id="rId4" Type="http://schemas.openxmlformats.org/officeDocument/2006/relationships/image" Target="../media/image380.png"/><Relationship Id="rId9" Type="http://schemas.openxmlformats.org/officeDocument/2006/relationships/image" Target="../media/image24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5.png"/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12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3.png"/><Relationship Id="rId9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6.em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4.pn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3.png"/><Relationship Id="rId15" Type="http://schemas.openxmlformats.org/officeDocument/2006/relationships/image" Target="../media/image14.png"/><Relationship Id="rId10" Type="http://schemas.openxmlformats.org/officeDocument/2006/relationships/image" Target="../media/image10.png"/><Relationship Id="rId4" Type="http://schemas.openxmlformats.org/officeDocument/2006/relationships/image" Target="../media/image13.png"/><Relationship Id="rId9" Type="http://schemas.openxmlformats.org/officeDocument/2006/relationships/image" Target="../media/image9.png"/><Relationship Id="rId1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5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5" Type="http://schemas.openxmlformats.org/officeDocument/2006/relationships/image" Target="../media/image14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Relationship Id="rId1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13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Relationship Id="rId1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5.png"/><Relationship Id="rId3" Type="http://schemas.openxmlformats.org/officeDocument/2006/relationships/image" Target="../media/image33.png"/><Relationship Id="rId21" Type="http://schemas.openxmlformats.org/officeDocument/2006/relationships/image" Target="../media/image560.png"/><Relationship Id="rId7" Type="http://schemas.openxmlformats.org/officeDocument/2006/relationships/image" Target="../media/image28.png"/><Relationship Id="rId12" Type="http://schemas.openxmlformats.org/officeDocument/2006/relationships/image" Target="../media/image34.png"/><Relationship Id="rId25" Type="http://schemas.openxmlformats.org/officeDocument/2006/relationships/image" Target="../media/image600.png"/><Relationship Id="rId2" Type="http://schemas.openxmlformats.org/officeDocument/2006/relationships/notesSlide" Target="../notesSlides/notesSlide8.xml"/><Relationship Id="rId20" Type="http://schemas.openxmlformats.org/officeDocument/2006/relationships/image" Target="../media/image5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24" Type="http://schemas.openxmlformats.org/officeDocument/2006/relationships/image" Target="../media/image590.png"/><Relationship Id="rId5" Type="http://schemas.openxmlformats.org/officeDocument/2006/relationships/image" Target="../media/image26.png"/><Relationship Id="rId23" Type="http://schemas.openxmlformats.org/officeDocument/2006/relationships/image" Target="../media/image580.png"/><Relationship Id="rId10" Type="http://schemas.openxmlformats.org/officeDocument/2006/relationships/image" Target="../media/image31.png"/><Relationship Id="rId4" Type="http://schemas.openxmlformats.org/officeDocument/2006/relationships/image" Target="../media/image13.png"/><Relationship Id="rId9" Type="http://schemas.openxmlformats.org/officeDocument/2006/relationships/image" Target="../media/image30.png"/><Relationship Id="rId14" Type="http://schemas.openxmlformats.org/officeDocument/2006/relationships/image" Target="../media/image36.png"/><Relationship Id="rId22" Type="http://schemas.openxmlformats.org/officeDocument/2006/relationships/image" Target="../media/image57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3F22415-9767-3D4A-6582-0072A831C8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1256" y="1597307"/>
            <a:ext cx="11389488" cy="1701839"/>
          </a:xfrm>
        </p:spPr>
        <p:txBody>
          <a:bodyPr>
            <a:normAutofit/>
          </a:bodyPr>
          <a:lstStyle/>
          <a:p>
            <a:pPr algn="l"/>
            <a:r>
              <a:rPr kumimoji="1" lang="en-US" altLang="zh-TW" sz="4400" b="1" i="1" dirty="0">
                <a:solidFill>
                  <a:schemeClr val="accent1">
                    <a:lumMod val="75000"/>
                  </a:schemeClr>
                </a:solidFill>
                <a:latin typeface="+mn-lt"/>
              </a:rPr>
              <a:t>Class 4</a:t>
            </a:r>
            <a:br>
              <a:rPr kumimoji="1" lang="en-US" altLang="zh-TW" sz="5400" b="1" dirty="0">
                <a:solidFill>
                  <a:schemeClr val="accent1">
                    <a:lumMod val="75000"/>
                  </a:schemeClr>
                </a:solidFill>
                <a:latin typeface="+mn-lt"/>
              </a:rPr>
            </a:br>
            <a:r>
              <a:rPr kumimoji="1" lang="en-US" altLang="zh-TW" sz="5400" b="1" dirty="0">
                <a:solidFill>
                  <a:schemeClr val="accent1">
                    <a:lumMod val="75000"/>
                  </a:schemeClr>
                </a:solidFill>
                <a:latin typeface="+mn-lt"/>
              </a:rPr>
              <a:t>Empirical Orthogonal Function Analysis</a:t>
            </a:r>
            <a:endParaRPr kumimoji="1" lang="zh-TW" altLang="en-US" sz="5400" b="1" dirty="0">
              <a:solidFill>
                <a:schemeClr val="accent1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D8AFE8A4-CBE9-1EEF-93B7-4BD4DA9F1C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30683" y="5170958"/>
            <a:ext cx="4130634" cy="1129358"/>
          </a:xfrm>
        </p:spPr>
        <p:txBody>
          <a:bodyPr>
            <a:normAutofit/>
          </a:bodyPr>
          <a:lstStyle/>
          <a:p>
            <a:r>
              <a:rPr kumimoji="1" lang="en-US" altLang="zh-TW" dirty="0"/>
              <a:t>Speaker: 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洪翊彬</a:t>
            </a:r>
            <a:endParaRPr kumimoji="1" lang="en-US" altLang="zh-TW" dirty="0"/>
          </a:p>
          <a:p>
            <a:r>
              <a:rPr kumimoji="1" lang="en-US" altLang="zh-TW" dirty="0"/>
              <a:t>Date: 2023/03/16</a:t>
            </a:r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EF644AA-EB49-91A8-43A6-A65B43BF75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106" y="4714710"/>
            <a:ext cx="1827788" cy="1585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0602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EE839A0E-C073-84CA-BD98-5942C7E36F26}"/>
              </a:ext>
            </a:extLst>
          </p:cNvPr>
          <p:cNvSpPr txBox="1">
            <a:spLocks/>
          </p:cNvSpPr>
          <p:nvPr/>
        </p:nvSpPr>
        <p:spPr>
          <a:xfrm>
            <a:off x="1674420" y="359499"/>
            <a:ext cx="8843159" cy="8498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zh-TW" b="1" dirty="0">
                <a:solidFill>
                  <a:schemeClr val="accent1">
                    <a:lumMod val="75000"/>
                  </a:schemeClr>
                </a:solidFill>
                <a:latin typeface="+mn-lt"/>
              </a:rPr>
              <a:t>What is EOF analysis?</a:t>
            </a:r>
            <a:endParaRPr kumimoji="1" lang="zh-TW" altLang="en-US" b="1" dirty="0">
              <a:solidFill>
                <a:schemeClr val="accent1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13" name="投影片編號版面配置區 12">
            <a:extLst>
              <a:ext uri="{FF2B5EF4-FFF2-40B4-BE49-F238E27FC236}">
                <a16:creationId xmlns:a16="http://schemas.microsoft.com/office/drawing/2014/main" id="{D843EB31-4F92-3B69-88B1-ADB5641A01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4D7F2-F5CE-C646-86CE-E67DBC894B4B}" type="slidenum">
              <a:rPr kumimoji="1" lang="zh-TW" altLang="en-US" smtClean="0"/>
              <a:t>10</a:t>
            </a:fld>
            <a:endParaRPr kumimoji="1" lang="zh-TW" altLang="en-US"/>
          </a:p>
        </p:txBody>
      </p:sp>
      <p:cxnSp>
        <p:nvCxnSpPr>
          <p:cNvPr id="14" name="直線單箭頭接點 4">
            <a:extLst>
              <a:ext uri="{FF2B5EF4-FFF2-40B4-BE49-F238E27FC236}">
                <a16:creationId xmlns:a16="http://schemas.microsoft.com/office/drawing/2014/main" id="{9F92A2EB-E57E-81E3-5125-90DFE5DD9F43}"/>
              </a:ext>
            </a:extLst>
          </p:cNvPr>
          <p:cNvCxnSpPr>
            <a:cxnSpLocks/>
          </p:cNvCxnSpPr>
          <p:nvPr/>
        </p:nvCxnSpPr>
        <p:spPr>
          <a:xfrm flipV="1">
            <a:off x="2431633" y="3532845"/>
            <a:ext cx="0" cy="2880000"/>
          </a:xfrm>
          <a:prstGeom prst="straightConnector1">
            <a:avLst/>
          </a:prstGeom>
          <a:ln w="28575"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90D6CE6D-E0D8-1A9B-E8BD-EE81C5B96D26}"/>
              </a:ext>
            </a:extLst>
          </p:cNvPr>
          <p:cNvSpPr txBox="1"/>
          <p:nvPr/>
        </p:nvSpPr>
        <p:spPr>
          <a:xfrm>
            <a:off x="488271" y="1733823"/>
            <a:ext cx="36744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(1) 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背景：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X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為一距平矩陣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91DF787F-04DB-C58C-5E90-6842C737CB2C}"/>
                  </a:ext>
                </a:extLst>
              </p:cNvPr>
              <p:cNvSpPr txBox="1"/>
              <p:nvPr/>
            </p:nvSpPr>
            <p:spPr>
              <a:xfrm>
                <a:off x="4239619" y="1591925"/>
                <a:ext cx="3615926" cy="7454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240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TW" sz="240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……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……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zh-TW" sz="2400" dirty="0"/>
                  <a:t>,</a:t>
                </a:r>
                <a:endParaRPr lang="zh-TW" altLang="en-US" sz="2400" dirty="0"/>
              </a:p>
            </p:txBody>
          </p:sp>
        </mc:Choice>
        <mc:Fallback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91DF787F-04DB-C58C-5E90-6842C737CB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9619" y="1591925"/>
                <a:ext cx="3615926" cy="745460"/>
              </a:xfrm>
              <a:prstGeom prst="rect">
                <a:avLst/>
              </a:prstGeom>
              <a:blipFill>
                <a:blip r:embed="rId3"/>
                <a:stretch>
                  <a:fillRect l="-350" r="-174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矩形 16">
            <a:extLst>
              <a:ext uri="{FF2B5EF4-FFF2-40B4-BE49-F238E27FC236}">
                <a16:creationId xmlns:a16="http://schemas.microsoft.com/office/drawing/2014/main" id="{5B95A1EE-70E4-FDC7-77AC-D06BCB815CAB}"/>
              </a:ext>
            </a:extLst>
          </p:cNvPr>
          <p:cNvSpPr/>
          <p:nvPr/>
        </p:nvSpPr>
        <p:spPr>
          <a:xfrm>
            <a:off x="7091916" y="1591925"/>
            <a:ext cx="413783" cy="745460"/>
          </a:xfrm>
          <a:prstGeom prst="rect">
            <a:avLst/>
          </a:prstGeom>
          <a:solidFill>
            <a:srgbClr val="FFFF00">
              <a:alpha val="10000"/>
            </a:srgbClr>
          </a:solidFill>
          <a:ln w="381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068E7E75-5091-1D93-9DCC-C6B0BC777275}"/>
                  </a:ext>
                </a:extLst>
              </p:cNvPr>
              <p:cNvSpPr txBox="1"/>
              <p:nvPr/>
            </p:nvSpPr>
            <p:spPr>
              <a:xfrm>
                <a:off x="6874406" y="2408180"/>
                <a:ext cx="776495" cy="6512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𝑡h</m:t>
                          </m:r>
                        </m:sup>
                      </m:sSup>
                    </m:oMath>
                  </m:oMathPara>
                </a14:m>
                <a:endParaRPr lang="en-US" altLang="zh-TW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𝑣𝑒𝑐𝑡𝑜𝑟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068E7E75-5091-1D93-9DCC-C6B0BC7772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4406" y="2408180"/>
                <a:ext cx="776495" cy="651269"/>
              </a:xfrm>
              <a:prstGeom prst="rect">
                <a:avLst/>
              </a:prstGeom>
              <a:blipFill>
                <a:blip r:embed="rId4"/>
                <a:stretch>
                  <a:fillRect r="-645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FB39BAD5-4B8D-AA93-6DC0-947CEC46A28D}"/>
                  </a:ext>
                </a:extLst>
              </p:cNvPr>
              <p:cNvSpPr txBox="1"/>
              <p:nvPr/>
            </p:nvSpPr>
            <p:spPr>
              <a:xfrm>
                <a:off x="8016597" y="1438870"/>
                <a:ext cx="2180982" cy="10515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則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nary>
                              <m:naryPr>
                                <m:chr m:val="∑"/>
                                <m:ctrlPr>
                                  <a:rPr lang="en-US" altLang="zh-TW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nary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=0</m:t>
                            </m:r>
                          </m:e>
                          <m:e>
                            <m:nary>
                              <m:naryPr>
                                <m:chr m:val="∑"/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nary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=0</m:t>
                            </m:r>
                          </m:e>
                        </m:eqArr>
                      </m:e>
                    </m:d>
                  </m:oMath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FB39BAD5-4B8D-AA93-6DC0-947CEC46A2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6597" y="1438870"/>
                <a:ext cx="2180982" cy="1051570"/>
              </a:xfrm>
              <a:prstGeom prst="rect">
                <a:avLst/>
              </a:prstGeom>
              <a:blipFill>
                <a:blip r:embed="rId5"/>
                <a:stretch>
                  <a:fillRect l="-60694" t="-203571" r="-4046" b="-29047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直線單箭頭接點 10">
            <a:extLst>
              <a:ext uri="{FF2B5EF4-FFF2-40B4-BE49-F238E27FC236}">
                <a16:creationId xmlns:a16="http://schemas.microsoft.com/office/drawing/2014/main" id="{065C5276-387C-768E-1EAD-CFF6CFDC7D7D}"/>
              </a:ext>
            </a:extLst>
          </p:cNvPr>
          <p:cNvCxnSpPr/>
          <p:nvPr/>
        </p:nvCxnSpPr>
        <p:spPr>
          <a:xfrm>
            <a:off x="991633" y="4972845"/>
            <a:ext cx="2880000" cy="0"/>
          </a:xfrm>
          <a:prstGeom prst="straightConnector1">
            <a:avLst/>
          </a:prstGeom>
          <a:ln w="28575">
            <a:solidFill>
              <a:srgbClr val="FF0000"/>
            </a:solidFill>
            <a:prstDash val="solid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2" name="文字方塊 31">
                <a:extLst>
                  <a:ext uri="{FF2B5EF4-FFF2-40B4-BE49-F238E27FC236}">
                    <a16:creationId xmlns:a16="http://schemas.microsoft.com/office/drawing/2014/main" id="{37A232BC-9FDA-C979-9795-D73439BE6C21}"/>
                  </a:ext>
                </a:extLst>
              </p:cNvPr>
              <p:cNvSpPr txBox="1"/>
              <p:nvPr/>
            </p:nvSpPr>
            <p:spPr>
              <a:xfrm>
                <a:off x="3871633" y="4788179"/>
                <a:ext cx="3679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>
          <p:sp>
            <p:nvSpPr>
              <p:cNvPr id="32" name="文字方塊 31">
                <a:extLst>
                  <a:ext uri="{FF2B5EF4-FFF2-40B4-BE49-F238E27FC236}">
                    <a16:creationId xmlns:a16="http://schemas.microsoft.com/office/drawing/2014/main" id="{37A232BC-9FDA-C979-9795-D73439BE6C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1633" y="4788179"/>
                <a:ext cx="367986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3" name="文字方塊 32">
                <a:extLst>
                  <a:ext uri="{FF2B5EF4-FFF2-40B4-BE49-F238E27FC236}">
                    <a16:creationId xmlns:a16="http://schemas.microsoft.com/office/drawing/2014/main" id="{A382E521-85B3-C71D-D4E3-7EA8606FC8F9}"/>
                  </a:ext>
                </a:extLst>
              </p:cNvPr>
              <p:cNvSpPr txBox="1"/>
              <p:nvPr/>
            </p:nvSpPr>
            <p:spPr>
              <a:xfrm>
                <a:off x="2258140" y="3055155"/>
                <a:ext cx="3713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TW" altLang="en-US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33" name="文字方塊 32">
                <a:extLst>
                  <a:ext uri="{FF2B5EF4-FFF2-40B4-BE49-F238E27FC236}">
                    <a16:creationId xmlns:a16="http://schemas.microsoft.com/office/drawing/2014/main" id="{A382E521-85B3-C71D-D4E3-7EA8606FC8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8140" y="3055155"/>
                <a:ext cx="371384" cy="369332"/>
              </a:xfrm>
              <a:prstGeom prst="rect">
                <a:avLst/>
              </a:prstGeom>
              <a:blipFill>
                <a:blip r:embed="rId7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橢圓 33">
            <a:extLst>
              <a:ext uri="{FF2B5EF4-FFF2-40B4-BE49-F238E27FC236}">
                <a16:creationId xmlns:a16="http://schemas.microsoft.com/office/drawing/2014/main" id="{6AB529A7-06FC-82E6-9BB2-A128227F321B}"/>
              </a:ext>
            </a:extLst>
          </p:cNvPr>
          <p:cNvSpPr/>
          <p:nvPr/>
        </p:nvSpPr>
        <p:spPr>
          <a:xfrm>
            <a:off x="2861308" y="4883152"/>
            <a:ext cx="166120" cy="16612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橢圓 34">
            <a:extLst>
              <a:ext uri="{FF2B5EF4-FFF2-40B4-BE49-F238E27FC236}">
                <a16:creationId xmlns:a16="http://schemas.microsoft.com/office/drawing/2014/main" id="{3138B770-5F56-0910-66DE-E608C8EFECC5}"/>
              </a:ext>
            </a:extLst>
          </p:cNvPr>
          <p:cNvSpPr/>
          <p:nvPr/>
        </p:nvSpPr>
        <p:spPr>
          <a:xfrm>
            <a:off x="1642013" y="4883152"/>
            <a:ext cx="166120" cy="16612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橢圓 35">
            <a:extLst>
              <a:ext uri="{FF2B5EF4-FFF2-40B4-BE49-F238E27FC236}">
                <a16:creationId xmlns:a16="http://schemas.microsoft.com/office/drawing/2014/main" id="{0E2C1AFB-F8E9-8C73-D9FF-66DB0F54C15E}"/>
              </a:ext>
            </a:extLst>
          </p:cNvPr>
          <p:cNvSpPr/>
          <p:nvPr/>
        </p:nvSpPr>
        <p:spPr>
          <a:xfrm>
            <a:off x="2241350" y="4883152"/>
            <a:ext cx="166120" cy="16612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橢圓 36">
            <a:extLst>
              <a:ext uri="{FF2B5EF4-FFF2-40B4-BE49-F238E27FC236}">
                <a16:creationId xmlns:a16="http://schemas.microsoft.com/office/drawing/2014/main" id="{72873603-AAEF-56D6-E30C-B0A6BBB13EE8}"/>
              </a:ext>
            </a:extLst>
          </p:cNvPr>
          <p:cNvSpPr/>
          <p:nvPr/>
        </p:nvSpPr>
        <p:spPr>
          <a:xfrm>
            <a:off x="1870703" y="4883152"/>
            <a:ext cx="166120" cy="16612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橢圓 37">
            <a:extLst>
              <a:ext uri="{FF2B5EF4-FFF2-40B4-BE49-F238E27FC236}">
                <a16:creationId xmlns:a16="http://schemas.microsoft.com/office/drawing/2014/main" id="{6F5E93F6-5603-D128-011C-8D2C7BA8E6D9}"/>
              </a:ext>
            </a:extLst>
          </p:cNvPr>
          <p:cNvSpPr/>
          <p:nvPr/>
        </p:nvSpPr>
        <p:spPr>
          <a:xfrm>
            <a:off x="3162184" y="4887419"/>
            <a:ext cx="166120" cy="16612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39" name="群組 38">
            <a:extLst>
              <a:ext uri="{FF2B5EF4-FFF2-40B4-BE49-F238E27FC236}">
                <a16:creationId xmlns:a16="http://schemas.microsoft.com/office/drawing/2014/main" id="{54AAFEE3-FF86-0536-66F2-DC17A02BFA77}"/>
              </a:ext>
            </a:extLst>
          </p:cNvPr>
          <p:cNvGrpSpPr/>
          <p:nvPr/>
        </p:nvGrpSpPr>
        <p:grpSpPr>
          <a:xfrm>
            <a:off x="1385153" y="4893867"/>
            <a:ext cx="2060369" cy="155405"/>
            <a:chOff x="1385153" y="4152956"/>
            <a:chExt cx="2060369" cy="155405"/>
          </a:xfrm>
        </p:grpSpPr>
        <p:cxnSp>
          <p:nvCxnSpPr>
            <p:cNvPr id="40" name="直線接點 39">
              <a:extLst>
                <a:ext uri="{FF2B5EF4-FFF2-40B4-BE49-F238E27FC236}">
                  <a16:creationId xmlns:a16="http://schemas.microsoft.com/office/drawing/2014/main" id="{A2DBB9A2-A30B-F9A7-514D-5F5B207E597B}"/>
                </a:ext>
              </a:extLst>
            </p:cNvPr>
            <p:cNvCxnSpPr/>
            <p:nvPr/>
          </p:nvCxnSpPr>
          <p:spPr>
            <a:xfrm>
              <a:off x="2774962" y="4152956"/>
              <a:ext cx="0" cy="15540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線接點 40">
              <a:extLst>
                <a:ext uri="{FF2B5EF4-FFF2-40B4-BE49-F238E27FC236}">
                  <a16:creationId xmlns:a16="http://schemas.microsoft.com/office/drawing/2014/main" id="{80930D69-A385-9808-0104-EDC2D8859E40}"/>
                </a:ext>
              </a:extLst>
            </p:cNvPr>
            <p:cNvCxnSpPr/>
            <p:nvPr/>
          </p:nvCxnSpPr>
          <p:spPr>
            <a:xfrm>
              <a:off x="2431633" y="4152956"/>
              <a:ext cx="0" cy="15540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接點 41">
              <a:extLst>
                <a:ext uri="{FF2B5EF4-FFF2-40B4-BE49-F238E27FC236}">
                  <a16:creationId xmlns:a16="http://schemas.microsoft.com/office/drawing/2014/main" id="{5600AF6E-4B1F-6DC1-B07E-E5B002DCB42A}"/>
                </a:ext>
              </a:extLst>
            </p:cNvPr>
            <p:cNvCxnSpPr/>
            <p:nvPr/>
          </p:nvCxnSpPr>
          <p:spPr>
            <a:xfrm>
              <a:off x="2096353" y="4152956"/>
              <a:ext cx="0" cy="15540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線接點 42">
              <a:extLst>
                <a:ext uri="{FF2B5EF4-FFF2-40B4-BE49-F238E27FC236}">
                  <a16:creationId xmlns:a16="http://schemas.microsoft.com/office/drawing/2014/main" id="{99A990CE-5C34-4766-8548-3FA4266A98D8}"/>
                </a:ext>
              </a:extLst>
            </p:cNvPr>
            <p:cNvCxnSpPr/>
            <p:nvPr/>
          </p:nvCxnSpPr>
          <p:spPr>
            <a:xfrm>
              <a:off x="3125482" y="4152956"/>
              <a:ext cx="0" cy="15540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線接點 43">
              <a:extLst>
                <a:ext uri="{FF2B5EF4-FFF2-40B4-BE49-F238E27FC236}">
                  <a16:creationId xmlns:a16="http://schemas.microsoft.com/office/drawing/2014/main" id="{5B60259B-24DA-F73C-B19A-24B27C84F0DF}"/>
                </a:ext>
              </a:extLst>
            </p:cNvPr>
            <p:cNvCxnSpPr/>
            <p:nvPr/>
          </p:nvCxnSpPr>
          <p:spPr>
            <a:xfrm>
              <a:off x="1725513" y="4152956"/>
              <a:ext cx="0" cy="15540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線接點 44">
              <a:extLst>
                <a:ext uri="{FF2B5EF4-FFF2-40B4-BE49-F238E27FC236}">
                  <a16:creationId xmlns:a16="http://schemas.microsoft.com/office/drawing/2014/main" id="{F9A4C5CE-9632-FB39-2400-AABD706C7B5B}"/>
                </a:ext>
              </a:extLst>
            </p:cNvPr>
            <p:cNvCxnSpPr/>
            <p:nvPr/>
          </p:nvCxnSpPr>
          <p:spPr>
            <a:xfrm>
              <a:off x="3445522" y="4152956"/>
              <a:ext cx="0" cy="15540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線接點 45">
              <a:extLst>
                <a:ext uri="{FF2B5EF4-FFF2-40B4-BE49-F238E27FC236}">
                  <a16:creationId xmlns:a16="http://schemas.microsoft.com/office/drawing/2014/main" id="{7FA47643-7754-019E-2F47-A3D42CFD7734}"/>
                </a:ext>
              </a:extLst>
            </p:cNvPr>
            <p:cNvCxnSpPr/>
            <p:nvPr/>
          </p:nvCxnSpPr>
          <p:spPr>
            <a:xfrm>
              <a:off x="1385153" y="4152956"/>
              <a:ext cx="0" cy="15540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47" name="文字方塊 46">
                <a:extLst>
                  <a:ext uri="{FF2B5EF4-FFF2-40B4-BE49-F238E27FC236}">
                    <a16:creationId xmlns:a16="http://schemas.microsoft.com/office/drawing/2014/main" id="{0F481045-9252-634D-582D-613DF18CB6EF}"/>
                  </a:ext>
                </a:extLst>
              </p:cNvPr>
              <p:cNvSpPr txBox="1"/>
              <p:nvPr/>
            </p:nvSpPr>
            <p:spPr>
              <a:xfrm>
                <a:off x="1615788" y="5049272"/>
                <a:ext cx="5693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TW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47" name="文字方塊 46">
                <a:extLst>
                  <a:ext uri="{FF2B5EF4-FFF2-40B4-BE49-F238E27FC236}">
                    <a16:creationId xmlns:a16="http://schemas.microsoft.com/office/drawing/2014/main" id="{0F481045-9252-634D-582D-613DF18CB6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5788" y="5049272"/>
                <a:ext cx="569322" cy="369332"/>
              </a:xfrm>
              <a:prstGeom prst="rect">
                <a:avLst/>
              </a:prstGeom>
              <a:blipFill>
                <a:blip r:embed="rId8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8" name="文字方塊 47">
                <a:extLst>
                  <a:ext uri="{FF2B5EF4-FFF2-40B4-BE49-F238E27FC236}">
                    <a16:creationId xmlns:a16="http://schemas.microsoft.com/office/drawing/2014/main" id="{A313B832-84AD-F6CC-8A74-1F0C2B97317C}"/>
                  </a:ext>
                </a:extLst>
              </p:cNvPr>
              <p:cNvSpPr txBox="1"/>
              <p:nvPr/>
            </p:nvSpPr>
            <p:spPr>
              <a:xfrm>
                <a:off x="2921432" y="5055312"/>
                <a:ext cx="5693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TW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48" name="文字方塊 47">
                <a:extLst>
                  <a:ext uri="{FF2B5EF4-FFF2-40B4-BE49-F238E27FC236}">
                    <a16:creationId xmlns:a16="http://schemas.microsoft.com/office/drawing/2014/main" id="{A313B832-84AD-F6CC-8A74-1F0C2B9731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1432" y="5055312"/>
                <a:ext cx="569322" cy="369332"/>
              </a:xfrm>
              <a:prstGeom prst="rect">
                <a:avLst/>
              </a:prstGeom>
              <a:blipFill>
                <a:blip r:embed="rId9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0" name="文字方塊 59">
                <a:extLst>
                  <a:ext uri="{FF2B5EF4-FFF2-40B4-BE49-F238E27FC236}">
                    <a16:creationId xmlns:a16="http://schemas.microsoft.com/office/drawing/2014/main" id="{A48C9D7B-3975-9FA6-6C11-029637D92D0A}"/>
                  </a:ext>
                </a:extLst>
              </p:cNvPr>
              <p:cNvSpPr txBox="1"/>
              <p:nvPr/>
            </p:nvSpPr>
            <p:spPr>
              <a:xfrm>
                <a:off x="1385955" y="5049272"/>
                <a:ext cx="5693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TW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60" name="文字方塊 59">
                <a:extLst>
                  <a:ext uri="{FF2B5EF4-FFF2-40B4-BE49-F238E27FC236}">
                    <a16:creationId xmlns:a16="http://schemas.microsoft.com/office/drawing/2014/main" id="{A48C9D7B-3975-9FA6-6C11-029637D92D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5955" y="5049272"/>
                <a:ext cx="569322" cy="369332"/>
              </a:xfrm>
              <a:prstGeom prst="rect">
                <a:avLst/>
              </a:prstGeom>
              <a:blipFill>
                <a:blip r:embed="rId10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1" name="文字方塊 60">
                <a:extLst>
                  <a:ext uri="{FF2B5EF4-FFF2-40B4-BE49-F238E27FC236}">
                    <a16:creationId xmlns:a16="http://schemas.microsoft.com/office/drawing/2014/main" id="{427645B4-1DFE-85D3-D441-1CFFC6ED3C89}"/>
                  </a:ext>
                </a:extLst>
              </p:cNvPr>
              <p:cNvSpPr txBox="1"/>
              <p:nvPr/>
            </p:nvSpPr>
            <p:spPr>
              <a:xfrm>
                <a:off x="1991348" y="5049272"/>
                <a:ext cx="5693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TW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61" name="文字方塊 60">
                <a:extLst>
                  <a:ext uri="{FF2B5EF4-FFF2-40B4-BE49-F238E27FC236}">
                    <a16:creationId xmlns:a16="http://schemas.microsoft.com/office/drawing/2014/main" id="{427645B4-1DFE-85D3-D441-1CFFC6ED3C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1348" y="5049272"/>
                <a:ext cx="569322" cy="369332"/>
              </a:xfrm>
              <a:prstGeom prst="rect">
                <a:avLst/>
              </a:prstGeom>
              <a:blipFill>
                <a:blip r:embed="rId11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2" name="文字方塊 61">
                <a:extLst>
                  <a:ext uri="{FF2B5EF4-FFF2-40B4-BE49-F238E27FC236}">
                    <a16:creationId xmlns:a16="http://schemas.microsoft.com/office/drawing/2014/main" id="{AFEB9BE5-0AB8-9933-0324-B94EB354A323}"/>
                  </a:ext>
                </a:extLst>
              </p:cNvPr>
              <p:cNvSpPr txBox="1"/>
              <p:nvPr/>
            </p:nvSpPr>
            <p:spPr>
              <a:xfrm>
                <a:off x="2629524" y="5051045"/>
                <a:ext cx="5640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TW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62" name="文字方塊 61">
                <a:extLst>
                  <a:ext uri="{FF2B5EF4-FFF2-40B4-BE49-F238E27FC236}">
                    <a16:creationId xmlns:a16="http://schemas.microsoft.com/office/drawing/2014/main" id="{AFEB9BE5-0AB8-9933-0324-B94EB354A3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9524" y="5051045"/>
                <a:ext cx="564001" cy="369332"/>
              </a:xfrm>
              <a:prstGeom prst="rect">
                <a:avLst/>
              </a:prstGeom>
              <a:blipFill>
                <a:blip r:embed="rId12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3" name="群組 62">
            <a:extLst>
              <a:ext uri="{FF2B5EF4-FFF2-40B4-BE49-F238E27FC236}">
                <a16:creationId xmlns:a16="http://schemas.microsoft.com/office/drawing/2014/main" id="{4362914A-BA6B-8CEE-C7B7-6B0BD1020232}"/>
              </a:ext>
            </a:extLst>
          </p:cNvPr>
          <p:cNvGrpSpPr/>
          <p:nvPr/>
        </p:nvGrpSpPr>
        <p:grpSpPr>
          <a:xfrm>
            <a:off x="7483095" y="3290920"/>
            <a:ext cx="3247986" cy="636465"/>
            <a:chOff x="1144033" y="4199668"/>
            <a:chExt cx="3247986" cy="636465"/>
          </a:xfrm>
        </p:grpSpPr>
        <p:cxnSp>
          <p:nvCxnSpPr>
            <p:cNvPr id="64" name="直線單箭頭接點 36">
              <a:extLst>
                <a:ext uri="{FF2B5EF4-FFF2-40B4-BE49-F238E27FC236}">
                  <a16:creationId xmlns:a16="http://schemas.microsoft.com/office/drawing/2014/main" id="{6DF1C27A-E539-7E60-B666-42590E200041}"/>
                </a:ext>
              </a:extLst>
            </p:cNvPr>
            <p:cNvCxnSpPr/>
            <p:nvPr/>
          </p:nvCxnSpPr>
          <p:spPr>
            <a:xfrm>
              <a:off x="1144033" y="4384334"/>
              <a:ext cx="2880000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prstDash val="solid"/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文字方塊 64">
                  <a:extLst>
                    <a:ext uri="{FF2B5EF4-FFF2-40B4-BE49-F238E27FC236}">
                      <a16:creationId xmlns:a16="http://schemas.microsoft.com/office/drawing/2014/main" id="{F473F04D-5335-F2BE-B556-47073C768111}"/>
                    </a:ext>
                  </a:extLst>
                </p:cNvPr>
                <p:cNvSpPr txBox="1"/>
                <p:nvPr/>
              </p:nvSpPr>
              <p:spPr>
                <a:xfrm>
                  <a:off x="4024033" y="4199668"/>
                  <a:ext cx="36798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72" name="文字方塊 71">
                  <a:extLst>
                    <a:ext uri="{FF2B5EF4-FFF2-40B4-BE49-F238E27FC236}">
                      <a16:creationId xmlns:a16="http://schemas.microsoft.com/office/drawing/2014/main" id="{625B3DA3-8F72-46BD-BCAF-A53E90D5FC3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24033" y="4199668"/>
                  <a:ext cx="367986" cy="369332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4" name="橢圓 83">
              <a:extLst>
                <a:ext uri="{FF2B5EF4-FFF2-40B4-BE49-F238E27FC236}">
                  <a16:creationId xmlns:a16="http://schemas.microsoft.com/office/drawing/2014/main" id="{799A69D5-B3E2-BBC8-91E1-E272592ED0C8}"/>
                </a:ext>
              </a:extLst>
            </p:cNvPr>
            <p:cNvSpPr/>
            <p:nvPr/>
          </p:nvSpPr>
          <p:spPr>
            <a:xfrm>
              <a:off x="3013708" y="4294641"/>
              <a:ext cx="166120" cy="166120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5" name="橢圓 84">
              <a:extLst>
                <a:ext uri="{FF2B5EF4-FFF2-40B4-BE49-F238E27FC236}">
                  <a16:creationId xmlns:a16="http://schemas.microsoft.com/office/drawing/2014/main" id="{6CB7DA2F-B48B-3C01-23B2-4391533FBB9D}"/>
                </a:ext>
              </a:extLst>
            </p:cNvPr>
            <p:cNvSpPr/>
            <p:nvPr/>
          </p:nvSpPr>
          <p:spPr>
            <a:xfrm>
              <a:off x="1794413" y="4294641"/>
              <a:ext cx="166120" cy="166120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6" name="橢圓 85">
              <a:extLst>
                <a:ext uri="{FF2B5EF4-FFF2-40B4-BE49-F238E27FC236}">
                  <a16:creationId xmlns:a16="http://schemas.microsoft.com/office/drawing/2014/main" id="{2BD86977-91D7-5ABF-70FA-81D3684931E9}"/>
                </a:ext>
              </a:extLst>
            </p:cNvPr>
            <p:cNvSpPr/>
            <p:nvPr/>
          </p:nvSpPr>
          <p:spPr>
            <a:xfrm>
              <a:off x="2393750" y="4294641"/>
              <a:ext cx="166120" cy="166120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7" name="橢圓 86">
              <a:extLst>
                <a:ext uri="{FF2B5EF4-FFF2-40B4-BE49-F238E27FC236}">
                  <a16:creationId xmlns:a16="http://schemas.microsoft.com/office/drawing/2014/main" id="{0F077C7B-DE2C-4DEE-2057-65D27BFF031A}"/>
                </a:ext>
              </a:extLst>
            </p:cNvPr>
            <p:cNvSpPr/>
            <p:nvPr/>
          </p:nvSpPr>
          <p:spPr>
            <a:xfrm>
              <a:off x="2023103" y="4294641"/>
              <a:ext cx="166120" cy="166120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8" name="橢圓 87">
              <a:extLst>
                <a:ext uri="{FF2B5EF4-FFF2-40B4-BE49-F238E27FC236}">
                  <a16:creationId xmlns:a16="http://schemas.microsoft.com/office/drawing/2014/main" id="{7320F9E3-491A-D81A-7676-8F1FCDA98FB5}"/>
                </a:ext>
              </a:extLst>
            </p:cNvPr>
            <p:cNvSpPr/>
            <p:nvPr/>
          </p:nvSpPr>
          <p:spPr>
            <a:xfrm>
              <a:off x="3314584" y="4298908"/>
              <a:ext cx="166120" cy="166120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89" name="群組 88">
              <a:extLst>
                <a:ext uri="{FF2B5EF4-FFF2-40B4-BE49-F238E27FC236}">
                  <a16:creationId xmlns:a16="http://schemas.microsoft.com/office/drawing/2014/main" id="{14FBD2A1-8396-461D-6B59-536661A90BA3}"/>
                </a:ext>
              </a:extLst>
            </p:cNvPr>
            <p:cNvGrpSpPr/>
            <p:nvPr/>
          </p:nvGrpSpPr>
          <p:grpSpPr>
            <a:xfrm>
              <a:off x="1537553" y="4305356"/>
              <a:ext cx="2060369" cy="155405"/>
              <a:chOff x="1385153" y="4152956"/>
              <a:chExt cx="2060369" cy="155405"/>
            </a:xfrm>
          </p:grpSpPr>
          <p:cxnSp>
            <p:nvCxnSpPr>
              <p:cNvPr id="95" name="直線接點 94">
                <a:extLst>
                  <a:ext uri="{FF2B5EF4-FFF2-40B4-BE49-F238E27FC236}">
                    <a16:creationId xmlns:a16="http://schemas.microsoft.com/office/drawing/2014/main" id="{67D4B3BE-9073-9F97-2A6B-2235C2C74515}"/>
                  </a:ext>
                </a:extLst>
              </p:cNvPr>
              <p:cNvCxnSpPr/>
              <p:nvPr/>
            </p:nvCxnSpPr>
            <p:spPr>
              <a:xfrm>
                <a:off x="2774962" y="4152956"/>
                <a:ext cx="0" cy="155405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直線接點 95">
                <a:extLst>
                  <a:ext uri="{FF2B5EF4-FFF2-40B4-BE49-F238E27FC236}">
                    <a16:creationId xmlns:a16="http://schemas.microsoft.com/office/drawing/2014/main" id="{D135ACDF-2DBD-3B9F-72FB-73E429224ABE}"/>
                  </a:ext>
                </a:extLst>
              </p:cNvPr>
              <p:cNvCxnSpPr/>
              <p:nvPr/>
            </p:nvCxnSpPr>
            <p:spPr>
              <a:xfrm>
                <a:off x="2431633" y="4152956"/>
                <a:ext cx="0" cy="155405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直線接點 96">
                <a:extLst>
                  <a:ext uri="{FF2B5EF4-FFF2-40B4-BE49-F238E27FC236}">
                    <a16:creationId xmlns:a16="http://schemas.microsoft.com/office/drawing/2014/main" id="{0A3C7960-8168-B092-82DE-66481F50735A}"/>
                  </a:ext>
                </a:extLst>
              </p:cNvPr>
              <p:cNvCxnSpPr/>
              <p:nvPr/>
            </p:nvCxnSpPr>
            <p:spPr>
              <a:xfrm>
                <a:off x="2096353" y="4152956"/>
                <a:ext cx="0" cy="155405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直線接點 97">
                <a:extLst>
                  <a:ext uri="{FF2B5EF4-FFF2-40B4-BE49-F238E27FC236}">
                    <a16:creationId xmlns:a16="http://schemas.microsoft.com/office/drawing/2014/main" id="{E3EB9A7F-8A57-292D-4033-9AFDEC048C23}"/>
                  </a:ext>
                </a:extLst>
              </p:cNvPr>
              <p:cNvCxnSpPr/>
              <p:nvPr/>
            </p:nvCxnSpPr>
            <p:spPr>
              <a:xfrm>
                <a:off x="3125482" y="4152956"/>
                <a:ext cx="0" cy="155405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直線接點 98">
                <a:extLst>
                  <a:ext uri="{FF2B5EF4-FFF2-40B4-BE49-F238E27FC236}">
                    <a16:creationId xmlns:a16="http://schemas.microsoft.com/office/drawing/2014/main" id="{9F11017D-BED9-3F5C-82E5-2DB4EC3E1432}"/>
                  </a:ext>
                </a:extLst>
              </p:cNvPr>
              <p:cNvCxnSpPr/>
              <p:nvPr/>
            </p:nvCxnSpPr>
            <p:spPr>
              <a:xfrm>
                <a:off x="1725513" y="4152956"/>
                <a:ext cx="0" cy="155405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直線接點 99">
                <a:extLst>
                  <a:ext uri="{FF2B5EF4-FFF2-40B4-BE49-F238E27FC236}">
                    <a16:creationId xmlns:a16="http://schemas.microsoft.com/office/drawing/2014/main" id="{7BA1C6E2-C60A-E1F4-DF91-280CD3E679B7}"/>
                  </a:ext>
                </a:extLst>
              </p:cNvPr>
              <p:cNvCxnSpPr/>
              <p:nvPr/>
            </p:nvCxnSpPr>
            <p:spPr>
              <a:xfrm>
                <a:off x="3445522" y="4152956"/>
                <a:ext cx="0" cy="155405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直線接點 100">
                <a:extLst>
                  <a:ext uri="{FF2B5EF4-FFF2-40B4-BE49-F238E27FC236}">
                    <a16:creationId xmlns:a16="http://schemas.microsoft.com/office/drawing/2014/main" id="{110B9742-09D5-A875-D4ED-768D96E48AEB}"/>
                  </a:ext>
                </a:extLst>
              </p:cNvPr>
              <p:cNvCxnSpPr/>
              <p:nvPr/>
            </p:nvCxnSpPr>
            <p:spPr>
              <a:xfrm>
                <a:off x="1385153" y="4152956"/>
                <a:ext cx="0" cy="155405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文字方塊 89">
                  <a:extLst>
                    <a:ext uri="{FF2B5EF4-FFF2-40B4-BE49-F238E27FC236}">
                      <a16:creationId xmlns:a16="http://schemas.microsoft.com/office/drawing/2014/main" id="{0DDE3999-0ED2-6AD6-2777-F0B32C1240F8}"/>
                    </a:ext>
                  </a:extLst>
                </p:cNvPr>
                <p:cNvSpPr txBox="1"/>
                <p:nvPr/>
              </p:nvSpPr>
              <p:spPr>
                <a:xfrm>
                  <a:off x="1768188" y="4460761"/>
                  <a:ext cx="56932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zh-TW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9" name="文字方塊 78">
                  <a:extLst>
                    <a:ext uri="{FF2B5EF4-FFF2-40B4-BE49-F238E27FC236}">
                      <a16:creationId xmlns:a16="http://schemas.microsoft.com/office/drawing/2014/main" id="{C8C760C1-625D-4413-8E5B-E37E711CD57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68188" y="4460761"/>
                  <a:ext cx="569322" cy="369332"/>
                </a:xfrm>
                <a:prstGeom prst="rect">
                  <a:avLst/>
                </a:prstGeom>
                <a:blipFill>
                  <a:blip r:embed="rId17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文字方塊 90">
                  <a:extLst>
                    <a:ext uri="{FF2B5EF4-FFF2-40B4-BE49-F238E27FC236}">
                      <a16:creationId xmlns:a16="http://schemas.microsoft.com/office/drawing/2014/main" id="{25B0CEF4-093C-AA34-0AF4-66D9B4798037}"/>
                    </a:ext>
                  </a:extLst>
                </p:cNvPr>
                <p:cNvSpPr txBox="1"/>
                <p:nvPr/>
              </p:nvSpPr>
              <p:spPr>
                <a:xfrm>
                  <a:off x="3073832" y="4466801"/>
                  <a:ext cx="56932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zh-TW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80" name="文字方塊 79">
                  <a:extLst>
                    <a:ext uri="{FF2B5EF4-FFF2-40B4-BE49-F238E27FC236}">
                      <a16:creationId xmlns:a16="http://schemas.microsoft.com/office/drawing/2014/main" id="{C3D7E843-BB46-4039-A9F0-DF730BBBF60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73832" y="4466801"/>
                  <a:ext cx="569322" cy="369332"/>
                </a:xfrm>
                <a:prstGeom prst="rect">
                  <a:avLst/>
                </a:prstGeom>
                <a:blipFill>
                  <a:blip r:embed="rId18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文字方塊 91">
                  <a:extLst>
                    <a:ext uri="{FF2B5EF4-FFF2-40B4-BE49-F238E27FC236}">
                      <a16:creationId xmlns:a16="http://schemas.microsoft.com/office/drawing/2014/main" id="{57BF2BB1-91C7-3E32-87E5-A2F327311677}"/>
                    </a:ext>
                  </a:extLst>
                </p:cNvPr>
                <p:cNvSpPr txBox="1"/>
                <p:nvPr/>
              </p:nvSpPr>
              <p:spPr>
                <a:xfrm>
                  <a:off x="1538355" y="4460761"/>
                  <a:ext cx="56932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TW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81" name="文字方塊 80">
                  <a:extLst>
                    <a:ext uri="{FF2B5EF4-FFF2-40B4-BE49-F238E27FC236}">
                      <a16:creationId xmlns:a16="http://schemas.microsoft.com/office/drawing/2014/main" id="{0E350A6A-B3B9-4FC9-BF04-7C89E4CEF5C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38355" y="4460761"/>
                  <a:ext cx="569322" cy="369332"/>
                </a:xfrm>
                <a:prstGeom prst="rect">
                  <a:avLst/>
                </a:prstGeom>
                <a:blipFill>
                  <a:blip r:embed="rId19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3" name="文字方塊 92">
                  <a:extLst>
                    <a:ext uri="{FF2B5EF4-FFF2-40B4-BE49-F238E27FC236}">
                      <a16:creationId xmlns:a16="http://schemas.microsoft.com/office/drawing/2014/main" id="{B88A89D1-0FBB-8314-5E4C-6EE6C09F8065}"/>
                    </a:ext>
                  </a:extLst>
                </p:cNvPr>
                <p:cNvSpPr txBox="1"/>
                <p:nvPr/>
              </p:nvSpPr>
              <p:spPr>
                <a:xfrm>
                  <a:off x="2143748" y="4460761"/>
                  <a:ext cx="56932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TW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82" name="文字方塊 81">
                  <a:extLst>
                    <a:ext uri="{FF2B5EF4-FFF2-40B4-BE49-F238E27FC236}">
                      <a16:creationId xmlns:a16="http://schemas.microsoft.com/office/drawing/2014/main" id="{AAAACE95-B973-4C81-A7F3-D833BF3365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43748" y="4460761"/>
                  <a:ext cx="569322" cy="369332"/>
                </a:xfrm>
                <a:prstGeom prst="rect">
                  <a:avLst/>
                </a:prstGeom>
                <a:blipFill>
                  <a:blip r:embed="rId20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文字方塊 93">
                  <a:extLst>
                    <a:ext uri="{FF2B5EF4-FFF2-40B4-BE49-F238E27FC236}">
                      <a16:creationId xmlns:a16="http://schemas.microsoft.com/office/drawing/2014/main" id="{C81D284D-238F-21AC-CA56-5F8CEB68F8B9}"/>
                    </a:ext>
                  </a:extLst>
                </p:cNvPr>
                <p:cNvSpPr txBox="1"/>
                <p:nvPr/>
              </p:nvSpPr>
              <p:spPr>
                <a:xfrm>
                  <a:off x="2781924" y="4462534"/>
                  <a:ext cx="56400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TW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83" name="文字方塊 82">
                  <a:extLst>
                    <a:ext uri="{FF2B5EF4-FFF2-40B4-BE49-F238E27FC236}">
                      <a16:creationId xmlns:a16="http://schemas.microsoft.com/office/drawing/2014/main" id="{016B3A76-13B8-4A10-9C3F-21B23547522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81924" y="4462534"/>
                  <a:ext cx="564001" cy="369332"/>
                </a:xfrm>
                <a:prstGeom prst="rect">
                  <a:avLst/>
                </a:prstGeom>
                <a:blipFill>
                  <a:blip r:embed="rId21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02" name="文字方塊 101">
                <a:extLst>
                  <a:ext uri="{FF2B5EF4-FFF2-40B4-BE49-F238E27FC236}">
                    <a16:creationId xmlns:a16="http://schemas.microsoft.com/office/drawing/2014/main" id="{3BA2D773-5268-B8A9-BDA2-CCEFFF424CFA}"/>
                  </a:ext>
                </a:extLst>
              </p:cNvPr>
              <p:cNvSpPr txBox="1"/>
              <p:nvPr/>
            </p:nvSpPr>
            <p:spPr>
              <a:xfrm>
                <a:off x="7522706" y="4270489"/>
                <a:ext cx="305885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sz="2400" dirty="0">
                    <a:solidFill>
                      <a:srgbClr val="FF00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變異數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軟正黑體" panose="020B0604030504040204" pitchFamily="34" charset="-120"/>
                      </a:rPr>
                      <m:t>→</m:t>
                    </m:r>
                  </m:oMath>
                </a14:m>
                <a:r>
                  <a:rPr lang="en-US" altLang="zh-TW" sz="2400" dirty="0">
                    <a:solidFill>
                      <a:srgbClr val="FF00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</a:t>
                </a:r>
                <a:r>
                  <a:rPr lang="zh-TW" altLang="en-US" sz="2400" dirty="0">
                    <a:solidFill>
                      <a:srgbClr val="FF00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資料豐富度</a:t>
                </a:r>
              </a:p>
            </p:txBody>
          </p:sp>
        </mc:Choice>
        <mc:Fallback>
          <p:sp>
            <p:nvSpPr>
              <p:cNvPr id="102" name="文字方塊 101">
                <a:extLst>
                  <a:ext uri="{FF2B5EF4-FFF2-40B4-BE49-F238E27FC236}">
                    <a16:creationId xmlns:a16="http://schemas.microsoft.com/office/drawing/2014/main" id="{3BA2D773-5268-B8A9-BDA2-CCEFFF424C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2706" y="4270489"/>
                <a:ext cx="3058851" cy="461665"/>
              </a:xfrm>
              <a:prstGeom prst="rect">
                <a:avLst/>
              </a:prstGeom>
              <a:blipFill>
                <a:blip r:embed="rId22"/>
                <a:stretch>
                  <a:fillRect l="-3306" t="-10811" r="-2066" b="-2973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038652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EE839A0E-C073-84CA-BD98-5942C7E36F26}"/>
              </a:ext>
            </a:extLst>
          </p:cNvPr>
          <p:cNvSpPr txBox="1">
            <a:spLocks/>
          </p:cNvSpPr>
          <p:nvPr/>
        </p:nvSpPr>
        <p:spPr>
          <a:xfrm>
            <a:off x="1674420" y="359499"/>
            <a:ext cx="8843159" cy="8498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zh-TW" b="1" dirty="0">
                <a:solidFill>
                  <a:schemeClr val="accent1">
                    <a:lumMod val="75000"/>
                  </a:schemeClr>
                </a:solidFill>
                <a:latin typeface="+mn-lt"/>
              </a:rPr>
              <a:t>What is EOF analysis?</a:t>
            </a:r>
            <a:endParaRPr kumimoji="1" lang="zh-TW" altLang="en-US" b="1" dirty="0">
              <a:solidFill>
                <a:schemeClr val="accent1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13" name="投影片編號版面配置區 12">
            <a:extLst>
              <a:ext uri="{FF2B5EF4-FFF2-40B4-BE49-F238E27FC236}">
                <a16:creationId xmlns:a16="http://schemas.microsoft.com/office/drawing/2014/main" id="{D843EB31-4F92-3B69-88B1-ADB5641A01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4D7F2-F5CE-C646-86CE-E67DBC894B4B}" type="slidenum">
              <a:rPr kumimoji="1" lang="zh-TW" altLang="en-US" smtClean="0"/>
              <a:t>11</a:t>
            </a:fld>
            <a:endParaRPr kumimoji="1" lang="zh-TW" altLang="en-US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643D0C71-43D1-178E-641B-CB89B49C6D29}"/>
              </a:ext>
            </a:extLst>
          </p:cNvPr>
          <p:cNvSpPr txBox="1"/>
          <p:nvPr/>
        </p:nvSpPr>
        <p:spPr>
          <a:xfrm>
            <a:off x="488271" y="1735862"/>
            <a:ext cx="36744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(1) 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背景：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X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為一距平矩陣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E0113477-EDB8-D96A-6625-F0B874F65945}"/>
                  </a:ext>
                </a:extLst>
              </p:cNvPr>
              <p:cNvSpPr txBox="1"/>
              <p:nvPr/>
            </p:nvSpPr>
            <p:spPr>
              <a:xfrm>
                <a:off x="4239619" y="1593964"/>
                <a:ext cx="3615926" cy="7454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240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TW" sz="240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……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……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zh-TW" sz="2400" dirty="0"/>
                  <a:t>,</a:t>
                </a:r>
                <a:endParaRPr lang="zh-TW" altLang="en-US" sz="2400" dirty="0"/>
              </a:p>
            </p:txBody>
          </p:sp>
        </mc:Choice>
        <mc:Fallback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E0113477-EDB8-D96A-6625-F0B874F659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9619" y="1593964"/>
                <a:ext cx="3615926" cy="745460"/>
              </a:xfrm>
              <a:prstGeom prst="rect">
                <a:avLst/>
              </a:prstGeom>
              <a:blipFill>
                <a:blip r:embed="rId3"/>
                <a:stretch>
                  <a:fillRect l="-350" r="-174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矩形 4">
            <a:extLst>
              <a:ext uri="{FF2B5EF4-FFF2-40B4-BE49-F238E27FC236}">
                <a16:creationId xmlns:a16="http://schemas.microsoft.com/office/drawing/2014/main" id="{0C450853-5977-5554-BA4A-FBBAD28E6941}"/>
              </a:ext>
            </a:extLst>
          </p:cNvPr>
          <p:cNvSpPr/>
          <p:nvPr/>
        </p:nvSpPr>
        <p:spPr>
          <a:xfrm>
            <a:off x="7091916" y="1593964"/>
            <a:ext cx="413783" cy="745460"/>
          </a:xfrm>
          <a:prstGeom prst="rect">
            <a:avLst/>
          </a:prstGeom>
          <a:solidFill>
            <a:srgbClr val="FFFF00">
              <a:alpha val="10000"/>
            </a:srgbClr>
          </a:solidFill>
          <a:ln w="381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A4A05EDC-A053-31E2-F072-86D925A480DE}"/>
                  </a:ext>
                </a:extLst>
              </p:cNvPr>
              <p:cNvSpPr txBox="1"/>
              <p:nvPr/>
            </p:nvSpPr>
            <p:spPr>
              <a:xfrm>
                <a:off x="6874406" y="2410219"/>
                <a:ext cx="776495" cy="6512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𝑡h</m:t>
                          </m:r>
                        </m:sup>
                      </m:sSup>
                    </m:oMath>
                  </m:oMathPara>
                </a14:m>
                <a:endParaRPr lang="en-US" altLang="zh-TW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𝑣𝑒𝑐𝑡𝑜𝑟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A4A05EDC-A053-31E2-F072-86D925A480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4406" y="2410219"/>
                <a:ext cx="776495" cy="651269"/>
              </a:xfrm>
              <a:prstGeom prst="rect">
                <a:avLst/>
              </a:prstGeom>
              <a:blipFill>
                <a:blip r:embed="rId4"/>
                <a:stretch>
                  <a:fillRect r="-645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6F0F5766-9D9A-CBDE-39CA-38FA9FD8F1CB}"/>
                  </a:ext>
                </a:extLst>
              </p:cNvPr>
              <p:cNvSpPr txBox="1"/>
              <p:nvPr/>
            </p:nvSpPr>
            <p:spPr>
              <a:xfrm>
                <a:off x="8016597" y="1440909"/>
                <a:ext cx="2180982" cy="10515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則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nary>
                              <m:naryPr>
                                <m:chr m:val="∑"/>
                                <m:ctrlPr>
                                  <a:rPr lang="en-US" altLang="zh-TW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nary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=0</m:t>
                            </m:r>
                          </m:e>
                          <m:e>
                            <m:nary>
                              <m:naryPr>
                                <m:chr m:val="∑"/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nary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=0</m:t>
                            </m:r>
                          </m:e>
                        </m:eqArr>
                      </m:e>
                    </m:d>
                  </m:oMath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6F0F5766-9D9A-CBDE-39CA-38FA9FD8F1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6597" y="1440909"/>
                <a:ext cx="2180982" cy="1051570"/>
              </a:xfrm>
              <a:prstGeom prst="rect">
                <a:avLst/>
              </a:prstGeom>
              <a:blipFill>
                <a:blip r:embed="rId5"/>
                <a:stretch>
                  <a:fillRect l="-60694" t="-203571" r="-4046" b="-29047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直線單箭頭接點 10">
            <a:extLst>
              <a:ext uri="{FF2B5EF4-FFF2-40B4-BE49-F238E27FC236}">
                <a16:creationId xmlns:a16="http://schemas.microsoft.com/office/drawing/2014/main" id="{E2ED9861-B9F7-F0BB-440D-D045B3527CB1}"/>
              </a:ext>
            </a:extLst>
          </p:cNvPr>
          <p:cNvCxnSpPr/>
          <p:nvPr/>
        </p:nvCxnSpPr>
        <p:spPr>
          <a:xfrm>
            <a:off x="991633" y="4974884"/>
            <a:ext cx="2880000" cy="0"/>
          </a:xfrm>
          <a:prstGeom prst="straightConnector1">
            <a:avLst/>
          </a:prstGeom>
          <a:ln w="28575">
            <a:solidFill>
              <a:srgbClr val="FF0000"/>
            </a:solidFill>
            <a:prstDash val="solid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9" name="直線單箭頭接點 11">
            <a:extLst>
              <a:ext uri="{FF2B5EF4-FFF2-40B4-BE49-F238E27FC236}">
                <a16:creationId xmlns:a16="http://schemas.microsoft.com/office/drawing/2014/main" id="{5D947A13-75BE-8A6E-7573-3F06F646DA3E}"/>
              </a:ext>
            </a:extLst>
          </p:cNvPr>
          <p:cNvCxnSpPr>
            <a:cxnSpLocks/>
          </p:cNvCxnSpPr>
          <p:nvPr/>
        </p:nvCxnSpPr>
        <p:spPr>
          <a:xfrm flipV="1">
            <a:off x="2431633" y="3534884"/>
            <a:ext cx="0" cy="288000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68A34A9C-8EA1-D605-B930-5AFD10F1D7EC}"/>
                  </a:ext>
                </a:extLst>
              </p:cNvPr>
              <p:cNvSpPr txBox="1"/>
              <p:nvPr/>
            </p:nvSpPr>
            <p:spPr>
              <a:xfrm>
                <a:off x="3871633" y="4790218"/>
                <a:ext cx="3679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68A34A9C-8EA1-D605-B930-5AFD10F1D7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1633" y="4790218"/>
                <a:ext cx="367986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D14420E4-A128-7E6D-C8CD-FE74F54FE366}"/>
                  </a:ext>
                </a:extLst>
              </p:cNvPr>
              <p:cNvSpPr txBox="1"/>
              <p:nvPr/>
            </p:nvSpPr>
            <p:spPr>
              <a:xfrm>
                <a:off x="2258140" y="3057194"/>
                <a:ext cx="3713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D14420E4-A128-7E6D-C8CD-FE74F54FE3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8140" y="3057194"/>
                <a:ext cx="371384" cy="369332"/>
              </a:xfrm>
              <a:prstGeom prst="rect">
                <a:avLst/>
              </a:prstGeom>
              <a:blipFill>
                <a:blip r:embed="rId7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橢圓 11">
            <a:extLst>
              <a:ext uri="{FF2B5EF4-FFF2-40B4-BE49-F238E27FC236}">
                <a16:creationId xmlns:a16="http://schemas.microsoft.com/office/drawing/2014/main" id="{B7360332-134C-8445-6872-D16E3A77279F}"/>
              </a:ext>
            </a:extLst>
          </p:cNvPr>
          <p:cNvSpPr/>
          <p:nvPr/>
        </p:nvSpPr>
        <p:spPr>
          <a:xfrm>
            <a:off x="2861308" y="3915153"/>
            <a:ext cx="166120" cy="166120"/>
          </a:xfrm>
          <a:prstGeom prst="ellipse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橢圓 20">
            <a:extLst>
              <a:ext uri="{FF2B5EF4-FFF2-40B4-BE49-F238E27FC236}">
                <a16:creationId xmlns:a16="http://schemas.microsoft.com/office/drawing/2014/main" id="{CCD74BD2-0BA4-0CEC-7AA8-8DD63C15F56A}"/>
              </a:ext>
            </a:extLst>
          </p:cNvPr>
          <p:cNvSpPr/>
          <p:nvPr/>
        </p:nvSpPr>
        <p:spPr>
          <a:xfrm>
            <a:off x="1642013" y="4361959"/>
            <a:ext cx="166120" cy="166120"/>
          </a:xfrm>
          <a:prstGeom prst="ellipse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橢圓 21">
            <a:extLst>
              <a:ext uri="{FF2B5EF4-FFF2-40B4-BE49-F238E27FC236}">
                <a16:creationId xmlns:a16="http://schemas.microsoft.com/office/drawing/2014/main" id="{A4B4729F-CFB1-3B8C-8B59-8040345B1A64}"/>
              </a:ext>
            </a:extLst>
          </p:cNvPr>
          <p:cNvSpPr/>
          <p:nvPr/>
        </p:nvSpPr>
        <p:spPr>
          <a:xfrm>
            <a:off x="2241350" y="5051311"/>
            <a:ext cx="166120" cy="166120"/>
          </a:xfrm>
          <a:prstGeom prst="ellipse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橢圓 22">
            <a:extLst>
              <a:ext uri="{FF2B5EF4-FFF2-40B4-BE49-F238E27FC236}">
                <a16:creationId xmlns:a16="http://schemas.microsoft.com/office/drawing/2014/main" id="{A724C509-E361-463E-5062-56B60A3657BE}"/>
              </a:ext>
            </a:extLst>
          </p:cNvPr>
          <p:cNvSpPr/>
          <p:nvPr/>
        </p:nvSpPr>
        <p:spPr>
          <a:xfrm>
            <a:off x="1870703" y="5611824"/>
            <a:ext cx="166120" cy="166120"/>
          </a:xfrm>
          <a:prstGeom prst="ellipse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橢圓 23">
            <a:extLst>
              <a:ext uri="{FF2B5EF4-FFF2-40B4-BE49-F238E27FC236}">
                <a16:creationId xmlns:a16="http://schemas.microsoft.com/office/drawing/2014/main" id="{AEB26869-CC4C-DBA8-E300-5A5C8F30D0D4}"/>
              </a:ext>
            </a:extLst>
          </p:cNvPr>
          <p:cNvSpPr/>
          <p:nvPr/>
        </p:nvSpPr>
        <p:spPr>
          <a:xfrm>
            <a:off x="3162184" y="4585362"/>
            <a:ext cx="166120" cy="166120"/>
          </a:xfrm>
          <a:prstGeom prst="ellipse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文字方塊 24">
                <a:extLst>
                  <a:ext uri="{FF2B5EF4-FFF2-40B4-BE49-F238E27FC236}">
                    <a16:creationId xmlns:a16="http://schemas.microsoft.com/office/drawing/2014/main" id="{176200BB-A39A-9F5A-02BE-9E6DA45E09B7}"/>
                  </a:ext>
                </a:extLst>
              </p:cNvPr>
              <p:cNvSpPr txBox="1"/>
              <p:nvPr/>
            </p:nvSpPr>
            <p:spPr>
              <a:xfrm>
                <a:off x="893577" y="5493417"/>
                <a:ext cx="9771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TW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TW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5" name="文字方塊 24">
                <a:extLst>
                  <a:ext uri="{FF2B5EF4-FFF2-40B4-BE49-F238E27FC236}">
                    <a16:creationId xmlns:a16="http://schemas.microsoft.com/office/drawing/2014/main" id="{176200BB-A39A-9F5A-02BE-9E6DA45E09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577" y="5493417"/>
                <a:ext cx="977126" cy="369332"/>
              </a:xfrm>
              <a:prstGeom prst="rect">
                <a:avLst/>
              </a:prstGeom>
              <a:blipFill>
                <a:blip r:embed="rId8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文字方塊 25">
                <a:extLst>
                  <a:ext uri="{FF2B5EF4-FFF2-40B4-BE49-F238E27FC236}">
                    <a16:creationId xmlns:a16="http://schemas.microsoft.com/office/drawing/2014/main" id="{E31EF04B-C59A-B261-DBBD-51080E32AEB1}"/>
                  </a:ext>
                </a:extLst>
              </p:cNvPr>
              <p:cNvSpPr txBox="1"/>
              <p:nvPr/>
            </p:nvSpPr>
            <p:spPr>
              <a:xfrm>
                <a:off x="3328304" y="4471749"/>
                <a:ext cx="9771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TW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TW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6" name="文字方塊 25">
                <a:extLst>
                  <a:ext uri="{FF2B5EF4-FFF2-40B4-BE49-F238E27FC236}">
                    <a16:creationId xmlns:a16="http://schemas.microsoft.com/office/drawing/2014/main" id="{E31EF04B-C59A-B261-DBBD-51080E32AE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8304" y="4471749"/>
                <a:ext cx="977126" cy="369332"/>
              </a:xfrm>
              <a:prstGeom prst="rect">
                <a:avLst/>
              </a:prstGeom>
              <a:blipFill>
                <a:blip r:embed="rId9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文字方塊 26">
                <a:extLst>
                  <a:ext uri="{FF2B5EF4-FFF2-40B4-BE49-F238E27FC236}">
                    <a16:creationId xmlns:a16="http://schemas.microsoft.com/office/drawing/2014/main" id="{AF4580A4-97C3-F26A-A78D-CB3489538CD5}"/>
                  </a:ext>
                </a:extLst>
              </p:cNvPr>
              <p:cNvSpPr txBox="1"/>
              <p:nvPr/>
            </p:nvSpPr>
            <p:spPr>
              <a:xfrm>
                <a:off x="711573" y="4243726"/>
                <a:ext cx="9771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TW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TW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7" name="文字方塊 26">
                <a:extLst>
                  <a:ext uri="{FF2B5EF4-FFF2-40B4-BE49-F238E27FC236}">
                    <a16:creationId xmlns:a16="http://schemas.microsoft.com/office/drawing/2014/main" id="{AF4580A4-97C3-F26A-A78D-CB3489538C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573" y="4243726"/>
                <a:ext cx="977126" cy="369332"/>
              </a:xfrm>
              <a:prstGeom prst="rect">
                <a:avLst/>
              </a:prstGeom>
              <a:blipFill>
                <a:blip r:embed="rId10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25B3833A-5B41-60C2-E346-3083414C18E1}"/>
                  </a:ext>
                </a:extLst>
              </p:cNvPr>
              <p:cNvSpPr txBox="1"/>
              <p:nvPr/>
            </p:nvSpPr>
            <p:spPr>
              <a:xfrm>
                <a:off x="1281014" y="4940033"/>
                <a:ext cx="9771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TW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TW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25B3833A-5B41-60C2-E346-3083414C18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1014" y="4940033"/>
                <a:ext cx="977126" cy="369332"/>
              </a:xfrm>
              <a:prstGeom prst="rect">
                <a:avLst/>
              </a:prstGeom>
              <a:blipFill>
                <a:blip r:embed="rId11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文字方塊 28">
                <a:extLst>
                  <a:ext uri="{FF2B5EF4-FFF2-40B4-BE49-F238E27FC236}">
                    <a16:creationId xmlns:a16="http://schemas.microsoft.com/office/drawing/2014/main" id="{BE8FA5A7-76CA-C5C8-1C26-7005CCBCAC8E}"/>
                  </a:ext>
                </a:extLst>
              </p:cNvPr>
              <p:cNvSpPr txBox="1"/>
              <p:nvPr/>
            </p:nvSpPr>
            <p:spPr>
              <a:xfrm>
                <a:off x="3027428" y="3783947"/>
                <a:ext cx="9664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TW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TW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9" name="文字方塊 28">
                <a:extLst>
                  <a:ext uri="{FF2B5EF4-FFF2-40B4-BE49-F238E27FC236}">
                    <a16:creationId xmlns:a16="http://schemas.microsoft.com/office/drawing/2014/main" id="{BE8FA5A7-76CA-C5C8-1C26-7005CCBCAC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7428" y="3783947"/>
                <a:ext cx="966482" cy="369332"/>
              </a:xfrm>
              <a:prstGeom prst="rect">
                <a:avLst/>
              </a:prstGeom>
              <a:blipFill>
                <a:blip r:embed="rId12"/>
                <a:stretch>
                  <a:fillRect b="-1724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0" name="群組 29">
            <a:extLst>
              <a:ext uri="{FF2B5EF4-FFF2-40B4-BE49-F238E27FC236}">
                <a16:creationId xmlns:a16="http://schemas.microsoft.com/office/drawing/2014/main" id="{F5611CDD-5A11-B32E-609A-E154F851C5DA}"/>
              </a:ext>
            </a:extLst>
          </p:cNvPr>
          <p:cNvGrpSpPr/>
          <p:nvPr/>
        </p:nvGrpSpPr>
        <p:grpSpPr>
          <a:xfrm>
            <a:off x="7483095" y="3292959"/>
            <a:ext cx="3247986" cy="636465"/>
            <a:chOff x="1144033" y="4199668"/>
            <a:chExt cx="3247986" cy="636465"/>
          </a:xfrm>
        </p:grpSpPr>
        <p:cxnSp>
          <p:nvCxnSpPr>
            <p:cNvPr id="31" name="直線單箭頭接點 29">
              <a:extLst>
                <a:ext uri="{FF2B5EF4-FFF2-40B4-BE49-F238E27FC236}">
                  <a16:creationId xmlns:a16="http://schemas.microsoft.com/office/drawing/2014/main" id="{7A67A24D-F101-3BBB-D60F-578B2C513914}"/>
                </a:ext>
              </a:extLst>
            </p:cNvPr>
            <p:cNvCxnSpPr/>
            <p:nvPr/>
          </p:nvCxnSpPr>
          <p:spPr>
            <a:xfrm>
              <a:off x="1144033" y="4384334"/>
              <a:ext cx="2880000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prstDash val="solid"/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文字方塊 48">
                  <a:extLst>
                    <a:ext uri="{FF2B5EF4-FFF2-40B4-BE49-F238E27FC236}">
                      <a16:creationId xmlns:a16="http://schemas.microsoft.com/office/drawing/2014/main" id="{83EB8259-DD1C-D929-53BF-D539E1FDC57C}"/>
                    </a:ext>
                  </a:extLst>
                </p:cNvPr>
                <p:cNvSpPr txBox="1"/>
                <p:nvPr/>
              </p:nvSpPr>
              <p:spPr>
                <a:xfrm>
                  <a:off x="4024033" y="4199668"/>
                  <a:ext cx="36798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29" name="文字方塊 28">
                  <a:extLst>
                    <a:ext uri="{FF2B5EF4-FFF2-40B4-BE49-F238E27FC236}">
                      <a16:creationId xmlns:a16="http://schemas.microsoft.com/office/drawing/2014/main" id="{7DECD31D-8470-44C7-96BE-509CD1CB19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24033" y="4199668"/>
                  <a:ext cx="367986" cy="369332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0" name="橢圓 49">
              <a:extLst>
                <a:ext uri="{FF2B5EF4-FFF2-40B4-BE49-F238E27FC236}">
                  <a16:creationId xmlns:a16="http://schemas.microsoft.com/office/drawing/2014/main" id="{50B90760-5109-4B66-C3AA-12CEF82EDA82}"/>
                </a:ext>
              </a:extLst>
            </p:cNvPr>
            <p:cNvSpPr/>
            <p:nvPr/>
          </p:nvSpPr>
          <p:spPr>
            <a:xfrm>
              <a:off x="3013708" y="4294641"/>
              <a:ext cx="166120" cy="166120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1" name="橢圓 50">
              <a:extLst>
                <a:ext uri="{FF2B5EF4-FFF2-40B4-BE49-F238E27FC236}">
                  <a16:creationId xmlns:a16="http://schemas.microsoft.com/office/drawing/2014/main" id="{496D6848-B618-1F70-6548-832CE53E350A}"/>
                </a:ext>
              </a:extLst>
            </p:cNvPr>
            <p:cNvSpPr/>
            <p:nvPr/>
          </p:nvSpPr>
          <p:spPr>
            <a:xfrm>
              <a:off x="1794413" y="4294641"/>
              <a:ext cx="166120" cy="166120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2" name="橢圓 51">
              <a:extLst>
                <a:ext uri="{FF2B5EF4-FFF2-40B4-BE49-F238E27FC236}">
                  <a16:creationId xmlns:a16="http://schemas.microsoft.com/office/drawing/2014/main" id="{6663617E-0A65-6499-8E5C-2859B45DD4EB}"/>
                </a:ext>
              </a:extLst>
            </p:cNvPr>
            <p:cNvSpPr/>
            <p:nvPr/>
          </p:nvSpPr>
          <p:spPr>
            <a:xfrm>
              <a:off x="2393750" y="4294641"/>
              <a:ext cx="166120" cy="166120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3" name="橢圓 52">
              <a:extLst>
                <a:ext uri="{FF2B5EF4-FFF2-40B4-BE49-F238E27FC236}">
                  <a16:creationId xmlns:a16="http://schemas.microsoft.com/office/drawing/2014/main" id="{82BCAB38-B05B-E516-2276-315D9120F1FC}"/>
                </a:ext>
              </a:extLst>
            </p:cNvPr>
            <p:cNvSpPr/>
            <p:nvPr/>
          </p:nvSpPr>
          <p:spPr>
            <a:xfrm>
              <a:off x="2023103" y="4294641"/>
              <a:ext cx="166120" cy="166120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4" name="橢圓 53">
              <a:extLst>
                <a:ext uri="{FF2B5EF4-FFF2-40B4-BE49-F238E27FC236}">
                  <a16:creationId xmlns:a16="http://schemas.microsoft.com/office/drawing/2014/main" id="{CFF32054-AF5C-ABE6-E30A-91AC49C473BF}"/>
                </a:ext>
              </a:extLst>
            </p:cNvPr>
            <p:cNvSpPr/>
            <p:nvPr/>
          </p:nvSpPr>
          <p:spPr>
            <a:xfrm>
              <a:off x="3314584" y="4298908"/>
              <a:ext cx="166120" cy="166120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55" name="群組 54">
              <a:extLst>
                <a:ext uri="{FF2B5EF4-FFF2-40B4-BE49-F238E27FC236}">
                  <a16:creationId xmlns:a16="http://schemas.microsoft.com/office/drawing/2014/main" id="{C21CADA0-CEEF-B713-7033-74597F024C4C}"/>
                </a:ext>
              </a:extLst>
            </p:cNvPr>
            <p:cNvGrpSpPr/>
            <p:nvPr/>
          </p:nvGrpSpPr>
          <p:grpSpPr>
            <a:xfrm>
              <a:off x="1537553" y="4305356"/>
              <a:ext cx="2060369" cy="155405"/>
              <a:chOff x="1385153" y="4152956"/>
              <a:chExt cx="2060369" cy="155405"/>
            </a:xfrm>
          </p:grpSpPr>
          <p:cxnSp>
            <p:nvCxnSpPr>
              <p:cNvPr id="67" name="直線接點 66">
                <a:extLst>
                  <a:ext uri="{FF2B5EF4-FFF2-40B4-BE49-F238E27FC236}">
                    <a16:creationId xmlns:a16="http://schemas.microsoft.com/office/drawing/2014/main" id="{1274BFF2-F48E-F8FD-3944-BF48EAD462FD}"/>
                  </a:ext>
                </a:extLst>
              </p:cNvPr>
              <p:cNvCxnSpPr/>
              <p:nvPr/>
            </p:nvCxnSpPr>
            <p:spPr>
              <a:xfrm>
                <a:off x="2774962" y="4152956"/>
                <a:ext cx="0" cy="155405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直線接點 67">
                <a:extLst>
                  <a:ext uri="{FF2B5EF4-FFF2-40B4-BE49-F238E27FC236}">
                    <a16:creationId xmlns:a16="http://schemas.microsoft.com/office/drawing/2014/main" id="{DF8E83B9-FDD5-9124-DE32-6B2CBA0F7D4F}"/>
                  </a:ext>
                </a:extLst>
              </p:cNvPr>
              <p:cNvCxnSpPr/>
              <p:nvPr/>
            </p:nvCxnSpPr>
            <p:spPr>
              <a:xfrm>
                <a:off x="2431633" y="4152956"/>
                <a:ext cx="0" cy="155405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直線接點 68">
                <a:extLst>
                  <a:ext uri="{FF2B5EF4-FFF2-40B4-BE49-F238E27FC236}">
                    <a16:creationId xmlns:a16="http://schemas.microsoft.com/office/drawing/2014/main" id="{D9DE2E07-53D3-D909-4C26-89C3F8100CF9}"/>
                  </a:ext>
                </a:extLst>
              </p:cNvPr>
              <p:cNvCxnSpPr/>
              <p:nvPr/>
            </p:nvCxnSpPr>
            <p:spPr>
              <a:xfrm>
                <a:off x="2096353" y="4152956"/>
                <a:ext cx="0" cy="155405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直線接點 69">
                <a:extLst>
                  <a:ext uri="{FF2B5EF4-FFF2-40B4-BE49-F238E27FC236}">
                    <a16:creationId xmlns:a16="http://schemas.microsoft.com/office/drawing/2014/main" id="{F5DF3BB9-B2DE-FA7D-687C-231E498AE274}"/>
                  </a:ext>
                </a:extLst>
              </p:cNvPr>
              <p:cNvCxnSpPr/>
              <p:nvPr/>
            </p:nvCxnSpPr>
            <p:spPr>
              <a:xfrm>
                <a:off x="3125482" y="4152956"/>
                <a:ext cx="0" cy="155405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直線接點 70">
                <a:extLst>
                  <a:ext uri="{FF2B5EF4-FFF2-40B4-BE49-F238E27FC236}">
                    <a16:creationId xmlns:a16="http://schemas.microsoft.com/office/drawing/2014/main" id="{1F5058F2-0034-70EF-42BC-B2AC63B4273C}"/>
                  </a:ext>
                </a:extLst>
              </p:cNvPr>
              <p:cNvCxnSpPr/>
              <p:nvPr/>
            </p:nvCxnSpPr>
            <p:spPr>
              <a:xfrm>
                <a:off x="1725513" y="4152956"/>
                <a:ext cx="0" cy="155405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直線接點 71">
                <a:extLst>
                  <a:ext uri="{FF2B5EF4-FFF2-40B4-BE49-F238E27FC236}">
                    <a16:creationId xmlns:a16="http://schemas.microsoft.com/office/drawing/2014/main" id="{DC45867C-6832-F4B0-F4EA-72A02C2DBCC6}"/>
                  </a:ext>
                </a:extLst>
              </p:cNvPr>
              <p:cNvCxnSpPr/>
              <p:nvPr/>
            </p:nvCxnSpPr>
            <p:spPr>
              <a:xfrm>
                <a:off x="3445522" y="4152956"/>
                <a:ext cx="0" cy="155405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直線接點 72">
                <a:extLst>
                  <a:ext uri="{FF2B5EF4-FFF2-40B4-BE49-F238E27FC236}">
                    <a16:creationId xmlns:a16="http://schemas.microsoft.com/office/drawing/2014/main" id="{3ED44DBF-CB00-7EC8-7489-B6BB57A6AEE5}"/>
                  </a:ext>
                </a:extLst>
              </p:cNvPr>
              <p:cNvCxnSpPr/>
              <p:nvPr/>
            </p:nvCxnSpPr>
            <p:spPr>
              <a:xfrm>
                <a:off x="1385153" y="4152956"/>
                <a:ext cx="0" cy="155405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文字方塊 55">
                  <a:extLst>
                    <a:ext uri="{FF2B5EF4-FFF2-40B4-BE49-F238E27FC236}">
                      <a16:creationId xmlns:a16="http://schemas.microsoft.com/office/drawing/2014/main" id="{8A78F28C-FEF2-1261-1983-B46C3F9E5D51}"/>
                    </a:ext>
                  </a:extLst>
                </p:cNvPr>
                <p:cNvSpPr txBox="1"/>
                <p:nvPr/>
              </p:nvSpPr>
              <p:spPr>
                <a:xfrm>
                  <a:off x="1768188" y="4460761"/>
                  <a:ext cx="56932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zh-TW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6" name="文字方塊 45">
                  <a:extLst>
                    <a:ext uri="{FF2B5EF4-FFF2-40B4-BE49-F238E27FC236}">
                      <a16:creationId xmlns:a16="http://schemas.microsoft.com/office/drawing/2014/main" id="{2480585E-5C7B-4C8F-B27E-F4FC4EA839E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68188" y="4460761"/>
                  <a:ext cx="569322" cy="369332"/>
                </a:xfrm>
                <a:prstGeom prst="rect">
                  <a:avLst/>
                </a:prstGeom>
                <a:blipFill>
                  <a:blip r:embed="rId17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文字方塊 56">
                  <a:extLst>
                    <a:ext uri="{FF2B5EF4-FFF2-40B4-BE49-F238E27FC236}">
                      <a16:creationId xmlns:a16="http://schemas.microsoft.com/office/drawing/2014/main" id="{F76908D0-3D93-290E-1B5F-16E4D6C9B579}"/>
                    </a:ext>
                  </a:extLst>
                </p:cNvPr>
                <p:cNvSpPr txBox="1"/>
                <p:nvPr/>
              </p:nvSpPr>
              <p:spPr>
                <a:xfrm>
                  <a:off x="3073832" y="4466801"/>
                  <a:ext cx="56932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zh-TW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7" name="文字方塊 46">
                  <a:extLst>
                    <a:ext uri="{FF2B5EF4-FFF2-40B4-BE49-F238E27FC236}">
                      <a16:creationId xmlns:a16="http://schemas.microsoft.com/office/drawing/2014/main" id="{5E010F37-E253-49FC-B160-352ABD7EB17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73832" y="4466801"/>
                  <a:ext cx="569322" cy="369332"/>
                </a:xfrm>
                <a:prstGeom prst="rect">
                  <a:avLst/>
                </a:prstGeom>
                <a:blipFill>
                  <a:blip r:embed="rId18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文字方塊 57">
                  <a:extLst>
                    <a:ext uri="{FF2B5EF4-FFF2-40B4-BE49-F238E27FC236}">
                      <a16:creationId xmlns:a16="http://schemas.microsoft.com/office/drawing/2014/main" id="{DEE17FCA-1BD4-4520-398C-059F05175405}"/>
                    </a:ext>
                  </a:extLst>
                </p:cNvPr>
                <p:cNvSpPr txBox="1"/>
                <p:nvPr/>
              </p:nvSpPr>
              <p:spPr>
                <a:xfrm>
                  <a:off x="1538355" y="4460761"/>
                  <a:ext cx="56932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TW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8" name="文字方塊 47">
                  <a:extLst>
                    <a:ext uri="{FF2B5EF4-FFF2-40B4-BE49-F238E27FC236}">
                      <a16:creationId xmlns:a16="http://schemas.microsoft.com/office/drawing/2014/main" id="{47DF05C2-69BA-4E7C-8948-902F7ABF77A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38355" y="4460761"/>
                  <a:ext cx="569322" cy="369332"/>
                </a:xfrm>
                <a:prstGeom prst="rect">
                  <a:avLst/>
                </a:prstGeom>
                <a:blipFill>
                  <a:blip r:embed="rId19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文字方塊 58">
                  <a:extLst>
                    <a:ext uri="{FF2B5EF4-FFF2-40B4-BE49-F238E27FC236}">
                      <a16:creationId xmlns:a16="http://schemas.microsoft.com/office/drawing/2014/main" id="{D44D707F-1A43-A595-2E07-0BCE12535EFF}"/>
                    </a:ext>
                  </a:extLst>
                </p:cNvPr>
                <p:cNvSpPr txBox="1"/>
                <p:nvPr/>
              </p:nvSpPr>
              <p:spPr>
                <a:xfrm>
                  <a:off x="2143748" y="4460761"/>
                  <a:ext cx="56932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TW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9" name="文字方塊 48">
                  <a:extLst>
                    <a:ext uri="{FF2B5EF4-FFF2-40B4-BE49-F238E27FC236}">
                      <a16:creationId xmlns:a16="http://schemas.microsoft.com/office/drawing/2014/main" id="{E4700BA6-C742-4192-A9A3-FB5314DAA21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43748" y="4460761"/>
                  <a:ext cx="569322" cy="369332"/>
                </a:xfrm>
                <a:prstGeom prst="rect">
                  <a:avLst/>
                </a:prstGeom>
                <a:blipFill>
                  <a:blip r:embed="rId20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文字方塊 65">
                  <a:extLst>
                    <a:ext uri="{FF2B5EF4-FFF2-40B4-BE49-F238E27FC236}">
                      <a16:creationId xmlns:a16="http://schemas.microsoft.com/office/drawing/2014/main" id="{762A9422-6F73-0417-50AE-C62D2731C59D}"/>
                    </a:ext>
                  </a:extLst>
                </p:cNvPr>
                <p:cNvSpPr txBox="1"/>
                <p:nvPr/>
              </p:nvSpPr>
              <p:spPr>
                <a:xfrm>
                  <a:off x="2781924" y="4462534"/>
                  <a:ext cx="56400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TW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0" name="文字方塊 49">
                  <a:extLst>
                    <a:ext uri="{FF2B5EF4-FFF2-40B4-BE49-F238E27FC236}">
                      <a16:creationId xmlns:a16="http://schemas.microsoft.com/office/drawing/2014/main" id="{F4D05CDF-2575-4695-A3F4-EF01119C026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81924" y="4462534"/>
                  <a:ext cx="564001" cy="369332"/>
                </a:xfrm>
                <a:prstGeom prst="rect">
                  <a:avLst/>
                </a:prstGeom>
                <a:blipFill>
                  <a:blip r:embed="rId21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74" name="文字方塊 73">
                <a:extLst>
                  <a:ext uri="{FF2B5EF4-FFF2-40B4-BE49-F238E27FC236}">
                    <a16:creationId xmlns:a16="http://schemas.microsoft.com/office/drawing/2014/main" id="{FE0EA466-33E7-D76A-9DDD-A7AD9EBAEBE7}"/>
                  </a:ext>
                </a:extLst>
              </p:cNvPr>
              <p:cNvSpPr txBox="1"/>
              <p:nvPr/>
            </p:nvSpPr>
            <p:spPr>
              <a:xfrm>
                <a:off x="7522706" y="4272528"/>
                <a:ext cx="305885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sz="2400" dirty="0">
                    <a:solidFill>
                      <a:srgbClr val="FF00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變異數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軟正黑體" panose="020B0604030504040204" pitchFamily="34" charset="-120"/>
                      </a:rPr>
                      <m:t>→</m:t>
                    </m:r>
                  </m:oMath>
                </a14:m>
                <a:r>
                  <a:rPr lang="en-US" altLang="zh-TW" sz="2400" dirty="0">
                    <a:solidFill>
                      <a:srgbClr val="FF00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</a:t>
                </a:r>
                <a:r>
                  <a:rPr lang="zh-TW" altLang="en-US" sz="2400" dirty="0">
                    <a:solidFill>
                      <a:srgbClr val="FF00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資料豐富度</a:t>
                </a:r>
              </a:p>
            </p:txBody>
          </p:sp>
        </mc:Choice>
        <mc:Fallback>
          <p:sp>
            <p:nvSpPr>
              <p:cNvPr id="74" name="文字方塊 73">
                <a:extLst>
                  <a:ext uri="{FF2B5EF4-FFF2-40B4-BE49-F238E27FC236}">
                    <a16:creationId xmlns:a16="http://schemas.microsoft.com/office/drawing/2014/main" id="{FE0EA466-33E7-D76A-9DDD-A7AD9EBAEB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2706" y="4272528"/>
                <a:ext cx="3058851" cy="461665"/>
              </a:xfrm>
              <a:prstGeom prst="rect">
                <a:avLst/>
              </a:prstGeom>
              <a:blipFill>
                <a:blip r:embed="rId22"/>
                <a:stretch>
                  <a:fillRect l="-3306" t="-10811" r="-2066" b="-2973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304968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EE839A0E-C073-84CA-BD98-5942C7E36F26}"/>
              </a:ext>
            </a:extLst>
          </p:cNvPr>
          <p:cNvSpPr txBox="1">
            <a:spLocks/>
          </p:cNvSpPr>
          <p:nvPr/>
        </p:nvSpPr>
        <p:spPr>
          <a:xfrm>
            <a:off x="1674420" y="359499"/>
            <a:ext cx="8843159" cy="8498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zh-TW" b="1" dirty="0">
                <a:solidFill>
                  <a:schemeClr val="accent1">
                    <a:lumMod val="75000"/>
                  </a:schemeClr>
                </a:solidFill>
                <a:latin typeface="+mn-lt"/>
              </a:rPr>
              <a:t>What is EOF analysis?</a:t>
            </a:r>
            <a:endParaRPr kumimoji="1" lang="zh-TW" altLang="en-US" b="1" dirty="0">
              <a:solidFill>
                <a:schemeClr val="accent1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13" name="投影片編號版面配置區 12">
            <a:extLst>
              <a:ext uri="{FF2B5EF4-FFF2-40B4-BE49-F238E27FC236}">
                <a16:creationId xmlns:a16="http://schemas.microsoft.com/office/drawing/2014/main" id="{D843EB31-4F92-3B69-88B1-ADB5641A01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4D7F2-F5CE-C646-86CE-E67DBC894B4B}" type="slidenum">
              <a:rPr kumimoji="1" lang="zh-TW" altLang="en-US" smtClean="0"/>
              <a:t>12</a:t>
            </a:fld>
            <a:endParaRPr kumimoji="1" lang="zh-TW" altLang="en-US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2B859F81-2C9A-0AE8-B2CA-31983571F4A3}"/>
              </a:ext>
            </a:extLst>
          </p:cNvPr>
          <p:cNvSpPr txBox="1"/>
          <p:nvPr/>
        </p:nvSpPr>
        <p:spPr>
          <a:xfrm>
            <a:off x="488271" y="1735862"/>
            <a:ext cx="36744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(1) 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背景：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X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為一距平矩陣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6298550E-C31F-2C4A-85F5-C9043C50781E}"/>
                  </a:ext>
                </a:extLst>
              </p:cNvPr>
              <p:cNvSpPr txBox="1"/>
              <p:nvPr/>
            </p:nvSpPr>
            <p:spPr>
              <a:xfrm>
                <a:off x="4239619" y="1593964"/>
                <a:ext cx="3615926" cy="7454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240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TW" sz="240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……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……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zh-TW" sz="2400" dirty="0"/>
                  <a:t>,</a:t>
                </a:r>
                <a:endParaRPr lang="zh-TW" altLang="en-US" sz="2400" dirty="0"/>
              </a:p>
            </p:txBody>
          </p:sp>
        </mc:Choice>
        <mc:Fallback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6298550E-C31F-2C4A-85F5-C9043C5078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9619" y="1593964"/>
                <a:ext cx="3615926" cy="745460"/>
              </a:xfrm>
              <a:prstGeom prst="rect">
                <a:avLst/>
              </a:prstGeom>
              <a:blipFill>
                <a:blip r:embed="rId3"/>
                <a:stretch>
                  <a:fillRect l="-350" r="-174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矩形 15">
            <a:extLst>
              <a:ext uri="{FF2B5EF4-FFF2-40B4-BE49-F238E27FC236}">
                <a16:creationId xmlns:a16="http://schemas.microsoft.com/office/drawing/2014/main" id="{E5FA617B-BA8E-65B8-BE47-024602B039E1}"/>
              </a:ext>
            </a:extLst>
          </p:cNvPr>
          <p:cNvSpPr/>
          <p:nvPr/>
        </p:nvSpPr>
        <p:spPr>
          <a:xfrm>
            <a:off x="7091916" y="1593964"/>
            <a:ext cx="413783" cy="745460"/>
          </a:xfrm>
          <a:prstGeom prst="rect">
            <a:avLst/>
          </a:prstGeom>
          <a:solidFill>
            <a:srgbClr val="FFFF00">
              <a:alpha val="10000"/>
            </a:srgbClr>
          </a:solidFill>
          <a:ln w="381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4A6AE032-32DC-3AA5-3C35-1DCB2A476FF5}"/>
                  </a:ext>
                </a:extLst>
              </p:cNvPr>
              <p:cNvSpPr txBox="1"/>
              <p:nvPr/>
            </p:nvSpPr>
            <p:spPr>
              <a:xfrm>
                <a:off x="6874406" y="2410219"/>
                <a:ext cx="776495" cy="6512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𝑡h</m:t>
                          </m:r>
                        </m:sup>
                      </m:sSup>
                    </m:oMath>
                  </m:oMathPara>
                </a14:m>
                <a:endParaRPr lang="en-US" altLang="zh-TW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𝑣𝑒𝑐𝑡𝑜𝑟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4A6AE032-32DC-3AA5-3C35-1DCB2A476F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4406" y="2410219"/>
                <a:ext cx="776495" cy="651269"/>
              </a:xfrm>
              <a:prstGeom prst="rect">
                <a:avLst/>
              </a:prstGeom>
              <a:blipFill>
                <a:blip r:embed="rId4"/>
                <a:stretch>
                  <a:fillRect r="-645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CDD074EA-3247-F26D-1B8E-0822B7E2F716}"/>
                  </a:ext>
                </a:extLst>
              </p:cNvPr>
              <p:cNvSpPr txBox="1"/>
              <p:nvPr/>
            </p:nvSpPr>
            <p:spPr>
              <a:xfrm>
                <a:off x="8016597" y="1440909"/>
                <a:ext cx="2180982" cy="10515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則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nary>
                              <m:naryPr>
                                <m:chr m:val="∑"/>
                                <m:ctrlPr>
                                  <a:rPr lang="en-US" altLang="zh-TW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nary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=0</m:t>
                            </m:r>
                          </m:e>
                          <m:e>
                            <m:nary>
                              <m:naryPr>
                                <m:chr m:val="∑"/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nary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=0</m:t>
                            </m:r>
                          </m:e>
                        </m:eqArr>
                      </m:e>
                    </m:d>
                  </m:oMath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CDD074EA-3247-F26D-1B8E-0822B7E2F7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6597" y="1440909"/>
                <a:ext cx="2180982" cy="1051570"/>
              </a:xfrm>
              <a:prstGeom prst="rect">
                <a:avLst/>
              </a:prstGeom>
              <a:blipFill>
                <a:blip r:embed="rId5"/>
                <a:stretch>
                  <a:fillRect l="-60694" t="-203571" r="-4046" b="-29047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直線單箭頭接點 11">
            <a:extLst>
              <a:ext uri="{FF2B5EF4-FFF2-40B4-BE49-F238E27FC236}">
                <a16:creationId xmlns:a16="http://schemas.microsoft.com/office/drawing/2014/main" id="{0D9735C6-F597-9EC2-336D-C85061A71422}"/>
              </a:ext>
            </a:extLst>
          </p:cNvPr>
          <p:cNvCxnSpPr/>
          <p:nvPr/>
        </p:nvCxnSpPr>
        <p:spPr>
          <a:xfrm>
            <a:off x="991633" y="4974884"/>
            <a:ext cx="2880000" cy="0"/>
          </a:xfrm>
          <a:prstGeom prst="straightConnector1">
            <a:avLst/>
          </a:prstGeom>
          <a:ln w="28575">
            <a:solidFill>
              <a:schemeClr val="bg1">
                <a:lumMod val="95000"/>
              </a:schemeClr>
            </a:solidFill>
            <a:prstDash val="solid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0" name="直線單箭頭接點 12">
            <a:extLst>
              <a:ext uri="{FF2B5EF4-FFF2-40B4-BE49-F238E27FC236}">
                <a16:creationId xmlns:a16="http://schemas.microsoft.com/office/drawing/2014/main" id="{DE601DBE-D17D-5889-296B-A22F0D456215}"/>
              </a:ext>
            </a:extLst>
          </p:cNvPr>
          <p:cNvCxnSpPr>
            <a:cxnSpLocks/>
          </p:cNvCxnSpPr>
          <p:nvPr/>
        </p:nvCxnSpPr>
        <p:spPr>
          <a:xfrm flipV="1">
            <a:off x="2431633" y="3534884"/>
            <a:ext cx="0" cy="288000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2" name="文字方塊 31">
                <a:extLst>
                  <a:ext uri="{FF2B5EF4-FFF2-40B4-BE49-F238E27FC236}">
                    <a16:creationId xmlns:a16="http://schemas.microsoft.com/office/drawing/2014/main" id="{9CA31228-701F-761C-46FF-1AE83297B4AC}"/>
                  </a:ext>
                </a:extLst>
              </p:cNvPr>
              <p:cNvSpPr txBox="1"/>
              <p:nvPr/>
            </p:nvSpPr>
            <p:spPr>
              <a:xfrm>
                <a:off x="3871633" y="4790218"/>
                <a:ext cx="3679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TW" altLang="en-US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32" name="文字方塊 31">
                <a:extLst>
                  <a:ext uri="{FF2B5EF4-FFF2-40B4-BE49-F238E27FC236}">
                    <a16:creationId xmlns:a16="http://schemas.microsoft.com/office/drawing/2014/main" id="{9CA31228-701F-761C-46FF-1AE83297B4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1633" y="4790218"/>
                <a:ext cx="367986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3" name="文字方塊 32">
                <a:extLst>
                  <a:ext uri="{FF2B5EF4-FFF2-40B4-BE49-F238E27FC236}">
                    <a16:creationId xmlns:a16="http://schemas.microsoft.com/office/drawing/2014/main" id="{438AF9AE-A33B-2B0E-FD41-67BE3CC7250D}"/>
                  </a:ext>
                </a:extLst>
              </p:cNvPr>
              <p:cNvSpPr txBox="1"/>
              <p:nvPr/>
            </p:nvSpPr>
            <p:spPr>
              <a:xfrm>
                <a:off x="2258140" y="3057194"/>
                <a:ext cx="3713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>
          <p:sp>
            <p:nvSpPr>
              <p:cNvPr id="33" name="文字方塊 32">
                <a:extLst>
                  <a:ext uri="{FF2B5EF4-FFF2-40B4-BE49-F238E27FC236}">
                    <a16:creationId xmlns:a16="http://schemas.microsoft.com/office/drawing/2014/main" id="{438AF9AE-A33B-2B0E-FD41-67BE3CC725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8140" y="3057194"/>
                <a:ext cx="371384" cy="369332"/>
              </a:xfrm>
              <a:prstGeom prst="rect">
                <a:avLst/>
              </a:prstGeom>
              <a:blipFill>
                <a:blip r:embed="rId7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橢圓 33">
            <a:extLst>
              <a:ext uri="{FF2B5EF4-FFF2-40B4-BE49-F238E27FC236}">
                <a16:creationId xmlns:a16="http://schemas.microsoft.com/office/drawing/2014/main" id="{A649AF1D-66F7-9FE0-90AA-CA99CB1A095C}"/>
              </a:ext>
            </a:extLst>
          </p:cNvPr>
          <p:cNvSpPr/>
          <p:nvPr/>
        </p:nvSpPr>
        <p:spPr>
          <a:xfrm>
            <a:off x="2861308" y="3915153"/>
            <a:ext cx="166120" cy="16612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橢圓 34">
            <a:extLst>
              <a:ext uri="{FF2B5EF4-FFF2-40B4-BE49-F238E27FC236}">
                <a16:creationId xmlns:a16="http://schemas.microsoft.com/office/drawing/2014/main" id="{1AA5BA40-D9E4-C7B1-5983-072E368FD888}"/>
              </a:ext>
            </a:extLst>
          </p:cNvPr>
          <p:cNvSpPr/>
          <p:nvPr/>
        </p:nvSpPr>
        <p:spPr>
          <a:xfrm>
            <a:off x="1642013" y="4361959"/>
            <a:ext cx="166120" cy="16612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橢圓 35">
            <a:extLst>
              <a:ext uri="{FF2B5EF4-FFF2-40B4-BE49-F238E27FC236}">
                <a16:creationId xmlns:a16="http://schemas.microsoft.com/office/drawing/2014/main" id="{AF352482-19B9-0230-F14B-61B6421D7827}"/>
              </a:ext>
            </a:extLst>
          </p:cNvPr>
          <p:cNvSpPr/>
          <p:nvPr/>
        </p:nvSpPr>
        <p:spPr>
          <a:xfrm>
            <a:off x="2241350" y="5051311"/>
            <a:ext cx="166120" cy="16612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橢圓 36">
            <a:extLst>
              <a:ext uri="{FF2B5EF4-FFF2-40B4-BE49-F238E27FC236}">
                <a16:creationId xmlns:a16="http://schemas.microsoft.com/office/drawing/2014/main" id="{FF51BB3A-B40A-6712-9DDC-437A29CD51CF}"/>
              </a:ext>
            </a:extLst>
          </p:cNvPr>
          <p:cNvSpPr/>
          <p:nvPr/>
        </p:nvSpPr>
        <p:spPr>
          <a:xfrm>
            <a:off x="1870703" y="5611824"/>
            <a:ext cx="166120" cy="16612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橢圓 37">
            <a:extLst>
              <a:ext uri="{FF2B5EF4-FFF2-40B4-BE49-F238E27FC236}">
                <a16:creationId xmlns:a16="http://schemas.microsoft.com/office/drawing/2014/main" id="{4D6BCDF7-61F6-B8FE-FC5C-C8FC5033FF8B}"/>
              </a:ext>
            </a:extLst>
          </p:cNvPr>
          <p:cNvSpPr/>
          <p:nvPr/>
        </p:nvSpPr>
        <p:spPr>
          <a:xfrm>
            <a:off x="3162184" y="4585362"/>
            <a:ext cx="166120" cy="16612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9" name="文字方塊 38">
                <a:extLst>
                  <a:ext uri="{FF2B5EF4-FFF2-40B4-BE49-F238E27FC236}">
                    <a16:creationId xmlns:a16="http://schemas.microsoft.com/office/drawing/2014/main" id="{75E87CCA-3F39-983B-CB52-17942DF855B9}"/>
                  </a:ext>
                </a:extLst>
              </p:cNvPr>
              <p:cNvSpPr txBox="1"/>
              <p:nvPr/>
            </p:nvSpPr>
            <p:spPr>
              <a:xfrm>
                <a:off x="893577" y="5493417"/>
                <a:ext cx="9771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TW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altLang="zh-TW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TW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9" name="文字方塊 38">
                <a:extLst>
                  <a:ext uri="{FF2B5EF4-FFF2-40B4-BE49-F238E27FC236}">
                    <a16:creationId xmlns:a16="http://schemas.microsoft.com/office/drawing/2014/main" id="{75E87CCA-3F39-983B-CB52-17942DF855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577" y="5493417"/>
                <a:ext cx="977126" cy="369332"/>
              </a:xfrm>
              <a:prstGeom prst="rect">
                <a:avLst/>
              </a:prstGeom>
              <a:blipFill>
                <a:blip r:embed="rId8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0" name="文字方塊 39">
                <a:extLst>
                  <a:ext uri="{FF2B5EF4-FFF2-40B4-BE49-F238E27FC236}">
                    <a16:creationId xmlns:a16="http://schemas.microsoft.com/office/drawing/2014/main" id="{DA794125-D204-ECB8-F2A3-1348E6EAB23C}"/>
                  </a:ext>
                </a:extLst>
              </p:cNvPr>
              <p:cNvSpPr txBox="1"/>
              <p:nvPr/>
            </p:nvSpPr>
            <p:spPr>
              <a:xfrm>
                <a:off x="3328304" y="4471749"/>
                <a:ext cx="9771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TW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altLang="zh-TW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TW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40" name="文字方塊 39">
                <a:extLst>
                  <a:ext uri="{FF2B5EF4-FFF2-40B4-BE49-F238E27FC236}">
                    <a16:creationId xmlns:a16="http://schemas.microsoft.com/office/drawing/2014/main" id="{DA794125-D204-ECB8-F2A3-1348E6EAB2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8304" y="4471749"/>
                <a:ext cx="977126" cy="369332"/>
              </a:xfrm>
              <a:prstGeom prst="rect">
                <a:avLst/>
              </a:prstGeom>
              <a:blipFill>
                <a:blip r:embed="rId9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1" name="文字方塊 40">
                <a:extLst>
                  <a:ext uri="{FF2B5EF4-FFF2-40B4-BE49-F238E27FC236}">
                    <a16:creationId xmlns:a16="http://schemas.microsoft.com/office/drawing/2014/main" id="{14E46E41-72B2-D192-B7FD-0A5C124EA84C}"/>
                  </a:ext>
                </a:extLst>
              </p:cNvPr>
              <p:cNvSpPr txBox="1"/>
              <p:nvPr/>
            </p:nvSpPr>
            <p:spPr>
              <a:xfrm>
                <a:off x="711573" y="4243726"/>
                <a:ext cx="9771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TW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TW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41" name="文字方塊 40">
                <a:extLst>
                  <a:ext uri="{FF2B5EF4-FFF2-40B4-BE49-F238E27FC236}">
                    <a16:creationId xmlns:a16="http://schemas.microsoft.com/office/drawing/2014/main" id="{14E46E41-72B2-D192-B7FD-0A5C124EA8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573" y="4243726"/>
                <a:ext cx="977126" cy="369332"/>
              </a:xfrm>
              <a:prstGeom prst="rect">
                <a:avLst/>
              </a:prstGeom>
              <a:blipFill>
                <a:blip r:embed="rId10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2" name="文字方塊 41">
                <a:extLst>
                  <a:ext uri="{FF2B5EF4-FFF2-40B4-BE49-F238E27FC236}">
                    <a16:creationId xmlns:a16="http://schemas.microsoft.com/office/drawing/2014/main" id="{8B311160-9DAB-4053-6E5D-BB1BCA5B1B2E}"/>
                  </a:ext>
                </a:extLst>
              </p:cNvPr>
              <p:cNvSpPr txBox="1"/>
              <p:nvPr/>
            </p:nvSpPr>
            <p:spPr>
              <a:xfrm>
                <a:off x="1281014" y="4940033"/>
                <a:ext cx="9771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TW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TW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TW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42" name="文字方塊 41">
                <a:extLst>
                  <a:ext uri="{FF2B5EF4-FFF2-40B4-BE49-F238E27FC236}">
                    <a16:creationId xmlns:a16="http://schemas.microsoft.com/office/drawing/2014/main" id="{8B311160-9DAB-4053-6E5D-BB1BCA5B1B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1014" y="4940033"/>
                <a:ext cx="977126" cy="369332"/>
              </a:xfrm>
              <a:prstGeom prst="rect">
                <a:avLst/>
              </a:prstGeom>
              <a:blipFill>
                <a:blip r:embed="rId11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3" name="文字方塊 42">
                <a:extLst>
                  <a:ext uri="{FF2B5EF4-FFF2-40B4-BE49-F238E27FC236}">
                    <a16:creationId xmlns:a16="http://schemas.microsoft.com/office/drawing/2014/main" id="{B139E893-30FC-62CD-7159-7FC9BA702869}"/>
                  </a:ext>
                </a:extLst>
              </p:cNvPr>
              <p:cNvSpPr txBox="1"/>
              <p:nvPr/>
            </p:nvSpPr>
            <p:spPr>
              <a:xfrm>
                <a:off x="3027428" y="3783947"/>
                <a:ext cx="9664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TW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TW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43" name="文字方塊 42">
                <a:extLst>
                  <a:ext uri="{FF2B5EF4-FFF2-40B4-BE49-F238E27FC236}">
                    <a16:creationId xmlns:a16="http://schemas.microsoft.com/office/drawing/2014/main" id="{B139E893-30FC-62CD-7159-7FC9BA7028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7428" y="3783947"/>
                <a:ext cx="966482" cy="369332"/>
              </a:xfrm>
              <a:prstGeom prst="rect">
                <a:avLst/>
              </a:prstGeom>
              <a:blipFill>
                <a:blip r:embed="rId12"/>
                <a:stretch>
                  <a:fillRect b="-1724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4" name="群組 43">
            <a:extLst>
              <a:ext uri="{FF2B5EF4-FFF2-40B4-BE49-F238E27FC236}">
                <a16:creationId xmlns:a16="http://schemas.microsoft.com/office/drawing/2014/main" id="{50CF80F1-9D18-6A57-BDDB-1A4F13538793}"/>
              </a:ext>
            </a:extLst>
          </p:cNvPr>
          <p:cNvGrpSpPr/>
          <p:nvPr/>
        </p:nvGrpSpPr>
        <p:grpSpPr>
          <a:xfrm>
            <a:off x="7483095" y="3292959"/>
            <a:ext cx="3247986" cy="636465"/>
            <a:chOff x="1144033" y="4199668"/>
            <a:chExt cx="3247986" cy="636465"/>
          </a:xfrm>
        </p:grpSpPr>
        <p:cxnSp>
          <p:nvCxnSpPr>
            <p:cNvPr id="45" name="直線單箭頭接點 30">
              <a:extLst>
                <a:ext uri="{FF2B5EF4-FFF2-40B4-BE49-F238E27FC236}">
                  <a16:creationId xmlns:a16="http://schemas.microsoft.com/office/drawing/2014/main" id="{04B730D4-08BE-54DF-703F-87F541DDE544}"/>
                </a:ext>
              </a:extLst>
            </p:cNvPr>
            <p:cNvCxnSpPr/>
            <p:nvPr/>
          </p:nvCxnSpPr>
          <p:spPr>
            <a:xfrm>
              <a:off x="1144033" y="4384334"/>
              <a:ext cx="2880000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prstDash val="solid"/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文字方塊 45">
                  <a:extLst>
                    <a:ext uri="{FF2B5EF4-FFF2-40B4-BE49-F238E27FC236}">
                      <a16:creationId xmlns:a16="http://schemas.microsoft.com/office/drawing/2014/main" id="{4FBA7BA4-E718-A89C-5DF9-643ACA0179F9}"/>
                    </a:ext>
                  </a:extLst>
                </p:cNvPr>
                <p:cNvSpPr txBox="1"/>
                <p:nvPr/>
              </p:nvSpPr>
              <p:spPr>
                <a:xfrm>
                  <a:off x="4024033" y="4199668"/>
                  <a:ext cx="36798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29" name="文字方塊 28">
                  <a:extLst>
                    <a:ext uri="{FF2B5EF4-FFF2-40B4-BE49-F238E27FC236}">
                      <a16:creationId xmlns:a16="http://schemas.microsoft.com/office/drawing/2014/main" id="{7DECD31D-8470-44C7-96BE-509CD1CB19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24033" y="4199668"/>
                  <a:ext cx="367986" cy="369332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7" name="橢圓 46">
              <a:extLst>
                <a:ext uri="{FF2B5EF4-FFF2-40B4-BE49-F238E27FC236}">
                  <a16:creationId xmlns:a16="http://schemas.microsoft.com/office/drawing/2014/main" id="{1A8F99AE-A5D8-6BA4-C159-43C132077BED}"/>
                </a:ext>
              </a:extLst>
            </p:cNvPr>
            <p:cNvSpPr/>
            <p:nvPr/>
          </p:nvSpPr>
          <p:spPr>
            <a:xfrm>
              <a:off x="3013708" y="4294641"/>
              <a:ext cx="166120" cy="166120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8" name="橢圓 47">
              <a:extLst>
                <a:ext uri="{FF2B5EF4-FFF2-40B4-BE49-F238E27FC236}">
                  <a16:creationId xmlns:a16="http://schemas.microsoft.com/office/drawing/2014/main" id="{EC5766AD-6917-2CEB-7112-C41C0B58E361}"/>
                </a:ext>
              </a:extLst>
            </p:cNvPr>
            <p:cNvSpPr/>
            <p:nvPr/>
          </p:nvSpPr>
          <p:spPr>
            <a:xfrm>
              <a:off x="1794413" y="4294641"/>
              <a:ext cx="166120" cy="166120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0" name="橢圓 59">
              <a:extLst>
                <a:ext uri="{FF2B5EF4-FFF2-40B4-BE49-F238E27FC236}">
                  <a16:creationId xmlns:a16="http://schemas.microsoft.com/office/drawing/2014/main" id="{D016055C-710C-FE86-E4A1-54AE1ECE4547}"/>
                </a:ext>
              </a:extLst>
            </p:cNvPr>
            <p:cNvSpPr/>
            <p:nvPr/>
          </p:nvSpPr>
          <p:spPr>
            <a:xfrm>
              <a:off x="2393750" y="4294641"/>
              <a:ext cx="166120" cy="166120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1" name="橢圓 60">
              <a:extLst>
                <a:ext uri="{FF2B5EF4-FFF2-40B4-BE49-F238E27FC236}">
                  <a16:creationId xmlns:a16="http://schemas.microsoft.com/office/drawing/2014/main" id="{C740FC7B-670B-24E6-DEC1-4203907CC9B4}"/>
                </a:ext>
              </a:extLst>
            </p:cNvPr>
            <p:cNvSpPr/>
            <p:nvPr/>
          </p:nvSpPr>
          <p:spPr>
            <a:xfrm>
              <a:off x="2023103" y="4294641"/>
              <a:ext cx="166120" cy="166120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2" name="橢圓 61">
              <a:extLst>
                <a:ext uri="{FF2B5EF4-FFF2-40B4-BE49-F238E27FC236}">
                  <a16:creationId xmlns:a16="http://schemas.microsoft.com/office/drawing/2014/main" id="{1EB23C01-08C9-8BA4-CF8B-C054E627D8DA}"/>
                </a:ext>
              </a:extLst>
            </p:cNvPr>
            <p:cNvSpPr/>
            <p:nvPr/>
          </p:nvSpPr>
          <p:spPr>
            <a:xfrm>
              <a:off x="3314584" y="4298908"/>
              <a:ext cx="166120" cy="166120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63" name="群組 62">
              <a:extLst>
                <a:ext uri="{FF2B5EF4-FFF2-40B4-BE49-F238E27FC236}">
                  <a16:creationId xmlns:a16="http://schemas.microsoft.com/office/drawing/2014/main" id="{79BE91D3-F0E0-2DB2-839A-DF01CB718D1F}"/>
                </a:ext>
              </a:extLst>
            </p:cNvPr>
            <p:cNvGrpSpPr/>
            <p:nvPr/>
          </p:nvGrpSpPr>
          <p:grpSpPr>
            <a:xfrm>
              <a:off x="1537553" y="4305356"/>
              <a:ext cx="2060369" cy="155405"/>
              <a:chOff x="1385153" y="4152956"/>
              <a:chExt cx="2060369" cy="155405"/>
            </a:xfrm>
          </p:grpSpPr>
          <p:cxnSp>
            <p:nvCxnSpPr>
              <p:cNvPr id="78" name="直線接點 77">
                <a:extLst>
                  <a:ext uri="{FF2B5EF4-FFF2-40B4-BE49-F238E27FC236}">
                    <a16:creationId xmlns:a16="http://schemas.microsoft.com/office/drawing/2014/main" id="{6292F2E8-5ABC-9DC2-E474-C8A8ADD9F7E7}"/>
                  </a:ext>
                </a:extLst>
              </p:cNvPr>
              <p:cNvCxnSpPr/>
              <p:nvPr/>
            </p:nvCxnSpPr>
            <p:spPr>
              <a:xfrm>
                <a:off x="2774962" y="4152956"/>
                <a:ext cx="0" cy="155405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直線接點 78">
                <a:extLst>
                  <a:ext uri="{FF2B5EF4-FFF2-40B4-BE49-F238E27FC236}">
                    <a16:creationId xmlns:a16="http://schemas.microsoft.com/office/drawing/2014/main" id="{F520A397-9412-DD8A-3DA2-24347BF3075D}"/>
                  </a:ext>
                </a:extLst>
              </p:cNvPr>
              <p:cNvCxnSpPr/>
              <p:nvPr/>
            </p:nvCxnSpPr>
            <p:spPr>
              <a:xfrm>
                <a:off x="2431633" y="4152956"/>
                <a:ext cx="0" cy="155405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直線接點 79">
                <a:extLst>
                  <a:ext uri="{FF2B5EF4-FFF2-40B4-BE49-F238E27FC236}">
                    <a16:creationId xmlns:a16="http://schemas.microsoft.com/office/drawing/2014/main" id="{8D38C003-DEB0-BD67-99CE-0C65DCCE1288}"/>
                  </a:ext>
                </a:extLst>
              </p:cNvPr>
              <p:cNvCxnSpPr/>
              <p:nvPr/>
            </p:nvCxnSpPr>
            <p:spPr>
              <a:xfrm>
                <a:off x="2096353" y="4152956"/>
                <a:ext cx="0" cy="155405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直線接點 80">
                <a:extLst>
                  <a:ext uri="{FF2B5EF4-FFF2-40B4-BE49-F238E27FC236}">
                    <a16:creationId xmlns:a16="http://schemas.microsoft.com/office/drawing/2014/main" id="{0F90A303-1F7F-7DD5-6F0E-4823358CB4A1}"/>
                  </a:ext>
                </a:extLst>
              </p:cNvPr>
              <p:cNvCxnSpPr/>
              <p:nvPr/>
            </p:nvCxnSpPr>
            <p:spPr>
              <a:xfrm>
                <a:off x="3125482" y="4152956"/>
                <a:ext cx="0" cy="155405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直線接點 81">
                <a:extLst>
                  <a:ext uri="{FF2B5EF4-FFF2-40B4-BE49-F238E27FC236}">
                    <a16:creationId xmlns:a16="http://schemas.microsoft.com/office/drawing/2014/main" id="{7239BAFA-2641-EC40-2A6A-90E1D90BCD4A}"/>
                  </a:ext>
                </a:extLst>
              </p:cNvPr>
              <p:cNvCxnSpPr/>
              <p:nvPr/>
            </p:nvCxnSpPr>
            <p:spPr>
              <a:xfrm>
                <a:off x="1725513" y="4152956"/>
                <a:ext cx="0" cy="155405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直線接點 82">
                <a:extLst>
                  <a:ext uri="{FF2B5EF4-FFF2-40B4-BE49-F238E27FC236}">
                    <a16:creationId xmlns:a16="http://schemas.microsoft.com/office/drawing/2014/main" id="{56E3FF1B-E457-B297-2F7A-BD51F7249146}"/>
                  </a:ext>
                </a:extLst>
              </p:cNvPr>
              <p:cNvCxnSpPr/>
              <p:nvPr/>
            </p:nvCxnSpPr>
            <p:spPr>
              <a:xfrm>
                <a:off x="3445522" y="4152956"/>
                <a:ext cx="0" cy="155405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直線接點 83">
                <a:extLst>
                  <a:ext uri="{FF2B5EF4-FFF2-40B4-BE49-F238E27FC236}">
                    <a16:creationId xmlns:a16="http://schemas.microsoft.com/office/drawing/2014/main" id="{98B466A3-27C6-0CC7-7C1B-B439AB9E7B20}"/>
                  </a:ext>
                </a:extLst>
              </p:cNvPr>
              <p:cNvCxnSpPr/>
              <p:nvPr/>
            </p:nvCxnSpPr>
            <p:spPr>
              <a:xfrm>
                <a:off x="1385153" y="4152956"/>
                <a:ext cx="0" cy="155405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文字方塊 63">
                  <a:extLst>
                    <a:ext uri="{FF2B5EF4-FFF2-40B4-BE49-F238E27FC236}">
                      <a16:creationId xmlns:a16="http://schemas.microsoft.com/office/drawing/2014/main" id="{B88A0F53-3399-C34E-9E4A-5A6A638C7778}"/>
                    </a:ext>
                  </a:extLst>
                </p:cNvPr>
                <p:cNvSpPr txBox="1"/>
                <p:nvPr/>
              </p:nvSpPr>
              <p:spPr>
                <a:xfrm>
                  <a:off x="1768188" y="4460761"/>
                  <a:ext cx="56932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zh-TW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6" name="文字方塊 45">
                  <a:extLst>
                    <a:ext uri="{FF2B5EF4-FFF2-40B4-BE49-F238E27FC236}">
                      <a16:creationId xmlns:a16="http://schemas.microsoft.com/office/drawing/2014/main" id="{2480585E-5C7B-4C8F-B27E-F4FC4EA839E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68188" y="4460761"/>
                  <a:ext cx="569322" cy="369332"/>
                </a:xfrm>
                <a:prstGeom prst="rect">
                  <a:avLst/>
                </a:prstGeom>
                <a:blipFill>
                  <a:blip r:embed="rId17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文字方塊 64">
                  <a:extLst>
                    <a:ext uri="{FF2B5EF4-FFF2-40B4-BE49-F238E27FC236}">
                      <a16:creationId xmlns:a16="http://schemas.microsoft.com/office/drawing/2014/main" id="{E348C81D-7194-74DB-54C7-98DEA0DD8B80}"/>
                    </a:ext>
                  </a:extLst>
                </p:cNvPr>
                <p:cNvSpPr txBox="1"/>
                <p:nvPr/>
              </p:nvSpPr>
              <p:spPr>
                <a:xfrm>
                  <a:off x="3073832" y="4466801"/>
                  <a:ext cx="56932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zh-TW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7" name="文字方塊 46">
                  <a:extLst>
                    <a:ext uri="{FF2B5EF4-FFF2-40B4-BE49-F238E27FC236}">
                      <a16:creationId xmlns:a16="http://schemas.microsoft.com/office/drawing/2014/main" id="{5E010F37-E253-49FC-B160-352ABD7EB17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73832" y="4466801"/>
                  <a:ext cx="569322" cy="369332"/>
                </a:xfrm>
                <a:prstGeom prst="rect">
                  <a:avLst/>
                </a:prstGeom>
                <a:blipFill>
                  <a:blip r:embed="rId18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文字方塊 74">
                  <a:extLst>
                    <a:ext uri="{FF2B5EF4-FFF2-40B4-BE49-F238E27FC236}">
                      <a16:creationId xmlns:a16="http://schemas.microsoft.com/office/drawing/2014/main" id="{01B4B8CD-E1C6-16FE-A913-4ED18A2B84A2}"/>
                    </a:ext>
                  </a:extLst>
                </p:cNvPr>
                <p:cNvSpPr txBox="1"/>
                <p:nvPr/>
              </p:nvSpPr>
              <p:spPr>
                <a:xfrm>
                  <a:off x="1538355" y="4460761"/>
                  <a:ext cx="56932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TW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8" name="文字方塊 47">
                  <a:extLst>
                    <a:ext uri="{FF2B5EF4-FFF2-40B4-BE49-F238E27FC236}">
                      <a16:creationId xmlns:a16="http://schemas.microsoft.com/office/drawing/2014/main" id="{47DF05C2-69BA-4E7C-8948-902F7ABF77A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38355" y="4460761"/>
                  <a:ext cx="569322" cy="369332"/>
                </a:xfrm>
                <a:prstGeom prst="rect">
                  <a:avLst/>
                </a:prstGeom>
                <a:blipFill>
                  <a:blip r:embed="rId19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文字方塊 75">
                  <a:extLst>
                    <a:ext uri="{FF2B5EF4-FFF2-40B4-BE49-F238E27FC236}">
                      <a16:creationId xmlns:a16="http://schemas.microsoft.com/office/drawing/2014/main" id="{3A82FFC2-8854-C2D6-2CB4-11B9492035F4}"/>
                    </a:ext>
                  </a:extLst>
                </p:cNvPr>
                <p:cNvSpPr txBox="1"/>
                <p:nvPr/>
              </p:nvSpPr>
              <p:spPr>
                <a:xfrm>
                  <a:off x="2143748" y="4460761"/>
                  <a:ext cx="56932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TW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9" name="文字方塊 48">
                  <a:extLst>
                    <a:ext uri="{FF2B5EF4-FFF2-40B4-BE49-F238E27FC236}">
                      <a16:creationId xmlns:a16="http://schemas.microsoft.com/office/drawing/2014/main" id="{E4700BA6-C742-4192-A9A3-FB5314DAA21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43748" y="4460761"/>
                  <a:ext cx="569322" cy="369332"/>
                </a:xfrm>
                <a:prstGeom prst="rect">
                  <a:avLst/>
                </a:prstGeom>
                <a:blipFill>
                  <a:blip r:embed="rId20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文字方塊 76">
                  <a:extLst>
                    <a:ext uri="{FF2B5EF4-FFF2-40B4-BE49-F238E27FC236}">
                      <a16:creationId xmlns:a16="http://schemas.microsoft.com/office/drawing/2014/main" id="{A67DA7A5-AC49-6836-9B53-6D89B4DAF008}"/>
                    </a:ext>
                  </a:extLst>
                </p:cNvPr>
                <p:cNvSpPr txBox="1"/>
                <p:nvPr/>
              </p:nvSpPr>
              <p:spPr>
                <a:xfrm>
                  <a:off x="2781924" y="4462534"/>
                  <a:ext cx="56400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TW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0" name="文字方塊 49">
                  <a:extLst>
                    <a:ext uri="{FF2B5EF4-FFF2-40B4-BE49-F238E27FC236}">
                      <a16:creationId xmlns:a16="http://schemas.microsoft.com/office/drawing/2014/main" id="{F4D05CDF-2575-4695-A3F4-EF01119C026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81924" y="4462534"/>
                  <a:ext cx="564001" cy="369332"/>
                </a:xfrm>
                <a:prstGeom prst="rect">
                  <a:avLst/>
                </a:prstGeom>
                <a:blipFill>
                  <a:blip r:embed="rId21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85" name="文字方塊 84">
                <a:extLst>
                  <a:ext uri="{FF2B5EF4-FFF2-40B4-BE49-F238E27FC236}">
                    <a16:creationId xmlns:a16="http://schemas.microsoft.com/office/drawing/2014/main" id="{DF3A2480-76F6-4E4B-0894-F65E2326E7AE}"/>
                  </a:ext>
                </a:extLst>
              </p:cNvPr>
              <p:cNvSpPr txBox="1"/>
              <p:nvPr/>
            </p:nvSpPr>
            <p:spPr>
              <a:xfrm>
                <a:off x="7522706" y="4272528"/>
                <a:ext cx="305885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sz="2400" dirty="0">
                    <a:solidFill>
                      <a:srgbClr val="FF00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變異數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軟正黑體" panose="020B0604030504040204" pitchFamily="34" charset="-120"/>
                      </a:rPr>
                      <m:t>→</m:t>
                    </m:r>
                  </m:oMath>
                </a14:m>
                <a:r>
                  <a:rPr lang="en-US" altLang="zh-TW" sz="2400" dirty="0">
                    <a:solidFill>
                      <a:srgbClr val="FF00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</a:t>
                </a:r>
                <a:r>
                  <a:rPr lang="zh-TW" altLang="en-US" sz="2400" dirty="0">
                    <a:solidFill>
                      <a:srgbClr val="FF00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資料豐富度</a:t>
                </a:r>
              </a:p>
            </p:txBody>
          </p:sp>
        </mc:Choice>
        <mc:Fallback>
          <p:sp>
            <p:nvSpPr>
              <p:cNvPr id="85" name="文字方塊 84">
                <a:extLst>
                  <a:ext uri="{FF2B5EF4-FFF2-40B4-BE49-F238E27FC236}">
                    <a16:creationId xmlns:a16="http://schemas.microsoft.com/office/drawing/2014/main" id="{DF3A2480-76F6-4E4B-0894-F65E2326E7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2706" y="4272528"/>
                <a:ext cx="3058851" cy="461665"/>
              </a:xfrm>
              <a:prstGeom prst="rect">
                <a:avLst/>
              </a:prstGeom>
              <a:blipFill>
                <a:blip r:embed="rId22"/>
                <a:stretch>
                  <a:fillRect l="-3306" t="-10811" r="-2066" b="-2973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6" name="群組 85">
            <a:extLst>
              <a:ext uri="{FF2B5EF4-FFF2-40B4-BE49-F238E27FC236}">
                <a16:creationId xmlns:a16="http://schemas.microsoft.com/office/drawing/2014/main" id="{23FF0389-3DAE-1AD3-387F-3C60E692CB76}"/>
              </a:ext>
            </a:extLst>
          </p:cNvPr>
          <p:cNvGrpSpPr/>
          <p:nvPr/>
        </p:nvGrpSpPr>
        <p:grpSpPr>
          <a:xfrm rot="5400000">
            <a:off x="1401448" y="4895906"/>
            <a:ext cx="2060369" cy="155405"/>
            <a:chOff x="1385153" y="4152956"/>
            <a:chExt cx="2060369" cy="155405"/>
          </a:xfrm>
        </p:grpSpPr>
        <p:cxnSp>
          <p:nvCxnSpPr>
            <p:cNvPr id="87" name="直線接點 86">
              <a:extLst>
                <a:ext uri="{FF2B5EF4-FFF2-40B4-BE49-F238E27FC236}">
                  <a16:creationId xmlns:a16="http://schemas.microsoft.com/office/drawing/2014/main" id="{0030ACB7-E81E-F819-5BE5-F744D4A474D7}"/>
                </a:ext>
              </a:extLst>
            </p:cNvPr>
            <p:cNvCxnSpPr/>
            <p:nvPr/>
          </p:nvCxnSpPr>
          <p:spPr>
            <a:xfrm>
              <a:off x="2774962" y="4152956"/>
              <a:ext cx="0" cy="15540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線接點 87">
              <a:extLst>
                <a:ext uri="{FF2B5EF4-FFF2-40B4-BE49-F238E27FC236}">
                  <a16:creationId xmlns:a16="http://schemas.microsoft.com/office/drawing/2014/main" id="{45B24518-9719-4CAB-4275-24C04091DA08}"/>
                </a:ext>
              </a:extLst>
            </p:cNvPr>
            <p:cNvCxnSpPr/>
            <p:nvPr/>
          </p:nvCxnSpPr>
          <p:spPr>
            <a:xfrm>
              <a:off x="2431633" y="4152956"/>
              <a:ext cx="0" cy="15540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線接點 88">
              <a:extLst>
                <a:ext uri="{FF2B5EF4-FFF2-40B4-BE49-F238E27FC236}">
                  <a16:creationId xmlns:a16="http://schemas.microsoft.com/office/drawing/2014/main" id="{C45DC933-3EE8-DF68-C701-2C096A50B889}"/>
                </a:ext>
              </a:extLst>
            </p:cNvPr>
            <p:cNvCxnSpPr/>
            <p:nvPr/>
          </p:nvCxnSpPr>
          <p:spPr>
            <a:xfrm>
              <a:off x="2096353" y="4152956"/>
              <a:ext cx="0" cy="15540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線接點 89">
              <a:extLst>
                <a:ext uri="{FF2B5EF4-FFF2-40B4-BE49-F238E27FC236}">
                  <a16:creationId xmlns:a16="http://schemas.microsoft.com/office/drawing/2014/main" id="{DAB636BE-0B03-4E5C-BBE5-FDDE90770BE5}"/>
                </a:ext>
              </a:extLst>
            </p:cNvPr>
            <p:cNvCxnSpPr/>
            <p:nvPr/>
          </p:nvCxnSpPr>
          <p:spPr>
            <a:xfrm>
              <a:off x="3125482" y="4152956"/>
              <a:ext cx="0" cy="15540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線接點 90">
              <a:extLst>
                <a:ext uri="{FF2B5EF4-FFF2-40B4-BE49-F238E27FC236}">
                  <a16:creationId xmlns:a16="http://schemas.microsoft.com/office/drawing/2014/main" id="{25EB36A3-9C11-4868-81CD-4B22F1F62020}"/>
                </a:ext>
              </a:extLst>
            </p:cNvPr>
            <p:cNvCxnSpPr/>
            <p:nvPr/>
          </p:nvCxnSpPr>
          <p:spPr>
            <a:xfrm>
              <a:off x="1725513" y="4152956"/>
              <a:ext cx="0" cy="15540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線接點 91">
              <a:extLst>
                <a:ext uri="{FF2B5EF4-FFF2-40B4-BE49-F238E27FC236}">
                  <a16:creationId xmlns:a16="http://schemas.microsoft.com/office/drawing/2014/main" id="{59C5370E-0C84-5F85-BD99-B24D22F95077}"/>
                </a:ext>
              </a:extLst>
            </p:cNvPr>
            <p:cNvCxnSpPr/>
            <p:nvPr/>
          </p:nvCxnSpPr>
          <p:spPr>
            <a:xfrm>
              <a:off x="3445522" y="4152956"/>
              <a:ext cx="0" cy="15540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線接點 92">
              <a:extLst>
                <a:ext uri="{FF2B5EF4-FFF2-40B4-BE49-F238E27FC236}">
                  <a16:creationId xmlns:a16="http://schemas.microsoft.com/office/drawing/2014/main" id="{2B005CF8-2438-FEAE-F60D-7AECF0563569}"/>
                </a:ext>
              </a:extLst>
            </p:cNvPr>
            <p:cNvCxnSpPr/>
            <p:nvPr/>
          </p:nvCxnSpPr>
          <p:spPr>
            <a:xfrm>
              <a:off x="1385153" y="4152956"/>
              <a:ext cx="0" cy="15540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029880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EE839A0E-C073-84CA-BD98-5942C7E36F26}"/>
              </a:ext>
            </a:extLst>
          </p:cNvPr>
          <p:cNvSpPr txBox="1">
            <a:spLocks/>
          </p:cNvSpPr>
          <p:nvPr/>
        </p:nvSpPr>
        <p:spPr>
          <a:xfrm>
            <a:off x="1674420" y="359499"/>
            <a:ext cx="8843159" cy="8498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zh-TW" b="1" dirty="0">
                <a:solidFill>
                  <a:schemeClr val="accent1">
                    <a:lumMod val="75000"/>
                  </a:schemeClr>
                </a:solidFill>
                <a:latin typeface="+mn-lt"/>
              </a:rPr>
              <a:t>What is EOF analysis?</a:t>
            </a:r>
            <a:endParaRPr kumimoji="1" lang="zh-TW" altLang="en-US" b="1" dirty="0">
              <a:solidFill>
                <a:schemeClr val="accent1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13" name="投影片編號版面配置區 12">
            <a:extLst>
              <a:ext uri="{FF2B5EF4-FFF2-40B4-BE49-F238E27FC236}">
                <a16:creationId xmlns:a16="http://schemas.microsoft.com/office/drawing/2014/main" id="{D843EB31-4F92-3B69-88B1-ADB5641A01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4D7F2-F5CE-C646-86CE-E67DBC894B4B}" type="slidenum">
              <a:rPr kumimoji="1" lang="zh-TW" altLang="en-US" smtClean="0"/>
              <a:t>13</a:t>
            </a:fld>
            <a:endParaRPr kumimoji="1" lang="zh-TW" altLang="en-US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A3A26B2B-647A-7ECE-CF7B-4F81835AD3DF}"/>
              </a:ext>
            </a:extLst>
          </p:cNvPr>
          <p:cNvSpPr txBox="1"/>
          <p:nvPr/>
        </p:nvSpPr>
        <p:spPr>
          <a:xfrm>
            <a:off x="488271" y="1735862"/>
            <a:ext cx="36744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(1) 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背景：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X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為一距平矩陣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A6CDEDCE-F52D-14E8-9703-E0BE1C83281B}"/>
                  </a:ext>
                </a:extLst>
              </p:cNvPr>
              <p:cNvSpPr txBox="1"/>
              <p:nvPr/>
            </p:nvSpPr>
            <p:spPr>
              <a:xfrm>
                <a:off x="4239619" y="1593964"/>
                <a:ext cx="3615926" cy="7454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240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TW" sz="240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……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……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zh-TW" sz="2400" dirty="0"/>
                  <a:t>,</a:t>
                </a:r>
                <a:endParaRPr lang="zh-TW" altLang="en-US" sz="2400" dirty="0"/>
              </a:p>
            </p:txBody>
          </p:sp>
        </mc:Choice>
        <mc:Fallback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A6CDEDCE-F52D-14E8-9703-E0BE1C8328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9619" y="1593964"/>
                <a:ext cx="3615926" cy="745460"/>
              </a:xfrm>
              <a:prstGeom prst="rect">
                <a:avLst/>
              </a:prstGeom>
              <a:blipFill>
                <a:blip r:embed="rId3"/>
                <a:stretch>
                  <a:fillRect l="-350" r="-174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矩形 4">
            <a:extLst>
              <a:ext uri="{FF2B5EF4-FFF2-40B4-BE49-F238E27FC236}">
                <a16:creationId xmlns:a16="http://schemas.microsoft.com/office/drawing/2014/main" id="{107EC690-527D-F6DB-F1D0-9F9EFA08CF08}"/>
              </a:ext>
            </a:extLst>
          </p:cNvPr>
          <p:cNvSpPr/>
          <p:nvPr/>
        </p:nvSpPr>
        <p:spPr>
          <a:xfrm>
            <a:off x="7091916" y="1593964"/>
            <a:ext cx="413783" cy="745460"/>
          </a:xfrm>
          <a:prstGeom prst="rect">
            <a:avLst/>
          </a:prstGeom>
          <a:solidFill>
            <a:srgbClr val="FFFF00">
              <a:alpha val="10000"/>
            </a:srgbClr>
          </a:solidFill>
          <a:ln w="381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5C75CC8F-7E2D-1925-98E0-F8829BB57A4D}"/>
                  </a:ext>
                </a:extLst>
              </p:cNvPr>
              <p:cNvSpPr txBox="1"/>
              <p:nvPr/>
            </p:nvSpPr>
            <p:spPr>
              <a:xfrm>
                <a:off x="6874406" y="2410219"/>
                <a:ext cx="776495" cy="6512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𝑡h</m:t>
                          </m:r>
                        </m:sup>
                      </m:sSup>
                    </m:oMath>
                  </m:oMathPara>
                </a14:m>
                <a:endParaRPr lang="en-US" altLang="zh-TW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𝑣𝑒𝑐𝑡𝑜𝑟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5C75CC8F-7E2D-1925-98E0-F8829BB57A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4406" y="2410219"/>
                <a:ext cx="776495" cy="651269"/>
              </a:xfrm>
              <a:prstGeom prst="rect">
                <a:avLst/>
              </a:prstGeom>
              <a:blipFill>
                <a:blip r:embed="rId4"/>
                <a:stretch>
                  <a:fillRect r="-645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0659E51C-56DD-F399-0344-FFAB36CBF320}"/>
                  </a:ext>
                </a:extLst>
              </p:cNvPr>
              <p:cNvSpPr txBox="1"/>
              <p:nvPr/>
            </p:nvSpPr>
            <p:spPr>
              <a:xfrm>
                <a:off x="8016597" y="1440909"/>
                <a:ext cx="2180982" cy="10515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則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nary>
                              <m:naryPr>
                                <m:chr m:val="∑"/>
                                <m:ctrlPr>
                                  <a:rPr lang="en-US" altLang="zh-TW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nary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=0</m:t>
                            </m:r>
                          </m:e>
                          <m:e>
                            <m:nary>
                              <m:naryPr>
                                <m:chr m:val="∑"/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nary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=0</m:t>
                            </m:r>
                          </m:e>
                        </m:eqArr>
                      </m:e>
                    </m:d>
                  </m:oMath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0659E51C-56DD-F399-0344-FFAB36CBF3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6597" y="1440909"/>
                <a:ext cx="2180982" cy="1051570"/>
              </a:xfrm>
              <a:prstGeom prst="rect">
                <a:avLst/>
              </a:prstGeom>
              <a:blipFill>
                <a:blip r:embed="rId5"/>
                <a:stretch>
                  <a:fillRect l="-60694" t="-203571" r="-4046" b="-29047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直線單箭頭接點 11">
            <a:extLst>
              <a:ext uri="{FF2B5EF4-FFF2-40B4-BE49-F238E27FC236}">
                <a16:creationId xmlns:a16="http://schemas.microsoft.com/office/drawing/2014/main" id="{F073B37E-EEF0-6757-56BA-5FB8246359D2}"/>
              </a:ext>
            </a:extLst>
          </p:cNvPr>
          <p:cNvCxnSpPr/>
          <p:nvPr/>
        </p:nvCxnSpPr>
        <p:spPr>
          <a:xfrm>
            <a:off x="991633" y="4974884"/>
            <a:ext cx="2880000" cy="0"/>
          </a:xfrm>
          <a:prstGeom prst="straightConnector1">
            <a:avLst/>
          </a:prstGeom>
          <a:ln w="28575">
            <a:solidFill>
              <a:schemeClr val="bg1">
                <a:lumMod val="95000"/>
              </a:schemeClr>
            </a:solidFill>
            <a:prstDash val="solid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9" name="直線單箭頭接點 12">
            <a:extLst>
              <a:ext uri="{FF2B5EF4-FFF2-40B4-BE49-F238E27FC236}">
                <a16:creationId xmlns:a16="http://schemas.microsoft.com/office/drawing/2014/main" id="{C2278083-9A9F-A8CC-E1E1-E97765B10BE5}"/>
              </a:ext>
            </a:extLst>
          </p:cNvPr>
          <p:cNvCxnSpPr>
            <a:cxnSpLocks/>
          </p:cNvCxnSpPr>
          <p:nvPr/>
        </p:nvCxnSpPr>
        <p:spPr>
          <a:xfrm flipV="1">
            <a:off x="2431633" y="3534884"/>
            <a:ext cx="0" cy="288000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C33C2043-20CD-6B59-60E4-7A48C4AAFF74}"/>
                  </a:ext>
                </a:extLst>
              </p:cNvPr>
              <p:cNvSpPr txBox="1"/>
              <p:nvPr/>
            </p:nvSpPr>
            <p:spPr>
              <a:xfrm>
                <a:off x="3871633" y="4790218"/>
                <a:ext cx="3679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TW" altLang="en-US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C33C2043-20CD-6B59-60E4-7A48C4AAFF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1633" y="4790218"/>
                <a:ext cx="367986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7381976A-811E-5F69-A019-492296EDC263}"/>
                  </a:ext>
                </a:extLst>
              </p:cNvPr>
              <p:cNvSpPr txBox="1"/>
              <p:nvPr/>
            </p:nvSpPr>
            <p:spPr>
              <a:xfrm>
                <a:off x="2258140" y="3057194"/>
                <a:ext cx="3713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7381976A-811E-5F69-A019-492296EDC2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8140" y="3057194"/>
                <a:ext cx="371384" cy="369332"/>
              </a:xfrm>
              <a:prstGeom prst="rect">
                <a:avLst/>
              </a:prstGeom>
              <a:blipFill>
                <a:blip r:embed="rId7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橢圓 11">
            <a:extLst>
              <a:ext uri="{FF2B5EF4-FFF2-40B4-BE49-F238E27FC236}">
                <a16:creationId xmlns:a16="http://schemas.microsoft.com/office/drawing/2014/main" id="{7516ECE2-F735-56AE-6AD6-8F6DAFFFF6BE}"/>
              </a:ext>
            </a:extLst>
          </p:cNvPr>
          <p:cNvSpPr/>
          <p:nvPr/>
        </p:nvSpPr>
        <p:spPr>
          <a:xfrm>
            <a:off x="2342854" y="3915153"/>
            <a:ext cx="166120" cy="16612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橢圓 20">
            <a:extLst>
              <a:ext uri="{FF2B5EF4-FFF2-40B4-BE49-F238E27FC236}">
                <a16:creationId xmlns:a16="http://schemas.microsoft.com/office/drawing/2014/main" id="{5C7B24D2-DFE2-AE46-2147-CBB699A04F21}"/>
              </a:ext>
            </a:extLst>
          </p:cNvPr>
          <p:cNvSpPr/>
          <p:nvPr/>
        </p:nvSpPr>
        <p:spPr>
          <a:xfrm>
            <a:off x="2348573" y="4361959"/>
            <a:ext cx="166120" cy="16612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橢圓 21">
            <a:extLst>
              <a:ext uri="{FF2B5EF4-FFF2-40B4-BE49-F238E27FC236}">
                <a16:creationId xmlns:a16="http://schemas.microsoft.com/office/drawing/2014/main" id="{A1765A65-E9EE-74BD-8B7E-3359B5B8D71E}"/>
              </a:ext>
            </a:extLst>
          </p:cNvPr>
          <p:cNvSpPr/>
          <p:nvPr/>
        </p:nvSpPr>
        <p:spPr>
          <a:xfrm>
            <a:off x="2348573" y="5051311"/>
            <a:ext cx="166120" cy="16612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橢圓 22">
            <a:extLst>
              <a:ext uri="{FF2B5EF4-FFF2-40B4-BE49-F238E27FC236}">
                <a16:creationId xmlns:a16="http://schemas.microsoft.com/office/drawing/2014/main" id="{BA7BDAD5-1578-5A85-3851-CD9DC467F70E}"/>
              </a:ext>
            </a:extLst>
          </p:cNvPr>
          <p:cNvSpPr/>
          <p:nvPr/>
        </p:nvSpPr>
        <p:spPr>
          <a:xfrm>
            <a:off x="2348573" y="5611824"/>
            <a:ext cx="166120" cy="16612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橢圓 23">
            <a:extLst>
              <a:ext uri="{FF2B5EF4-FFF2-40B4-BE49-F238E27FC236}">
                <a16:creationId xmlns:a16="http://schemas.microsoft.com/office/drawing/2014/main" id="{C6FACC00-2FFC-3774-78B1-8B7D8CEB5679}"/>
              </a:ext>
            </a:extLst>
          </p:cNvPr>
          <p:cNvSpPr/>
          <p:nvPr/>
        </p:nvSpPr>
        <p:spPr>
          <a:xfrm>
            <a:off x="2348573" y="4585362"/>
            <a:ext cx="166120" cy="16612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文字方塊 24">
                <a:extLst>
                  <a:ext uri="{FF2B5EF4-FFF2-40B4-BE49-F238E27FC236}">
                    <a16:creationId xmlns:a16="http://schemas.microsoft.com/office/drawing/2014/main" id="{2FB87072-C92E-FEEB-8F23-4B1455C93820}"/>
                  </a:ext>
                </a:extLst>
              </p:cNvPr>
              <p:cNvSpPr txBox="1"/>
              <p:nvPr/>
            </p:nvSpPr>
            <p:spPr>
              <a:xfrm>
                <a:off x="2456873" y="5493417"/>
                <a:ext cx="4626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5" name="文字方塊 24">
                <a:extLst>
                  <a:ext uri="{FF2B5EF4-FFF2-40B4-BE49-F238E27FC236}">
                    <a16:creationId xmlns:a16="http://schemas.microsoft.com/office/drawing/2014/main" id="{2FB87072-C92E-FEEB-8F23-4B1455C938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6873" y="5493417"/>
                <a:ext cx="462626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文字方塊 25">
                <a:extLst>
                  <a:ext uri="{FF2B5EF4-FFF2-40B4-BE49-F238E27FC236}">
                    <a16:creationId xmlns:a16="http://schemas.microsoft.com/office/drawing/2014/main" id="{E1B42F11-4F08-F6C3-6E5E-E894962D59E9}"/>
                  </a:ext>
                </a:extLst>
              </p:cNvPr>
              <p:cNvSpPr txBox="1"/>
              <p:nvPr/>
            </p:nvSpPr>
            <p:spPr>
              <a:xfrm>
                <a:off x="2457694" y="4471749"/>
                <a:ext cx="4626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6" name="文字方塊 25">
                <a:extLst>
                  <a:ext uri="{FF2B5EF4-FFF2-40B4-BE49-F238E27FC236}">
                    <a16:creationId xmlns:a16="http://schemas.microsoft.com/office/drawing/2014/main" id="{E1B42F11-4F08-F6C3-6E5E-E894962D59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7694" y="4471749"/>
                <a:ext cx="462626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文字方塊 26">
                <a:extLst>
                  <a:ext uri="{FF2B5EF4-FFF2-40B4-BE49-F238E27FC236}">
                    <a16:creationId xmlns:a16="http://schemas.microsoft.com/office/drawing/2014/main" id="{1001F00E-8D8B-8565-8FC1-29A1772DC0CA}"/>
                  </a:ext>
                </a:extLst>
              </p:cNvPr>
              <p:cNvSpPr txBox="1"/>
              <p:nvPr/>
            </p:nvSpPr>
            <p:spPr>
              <a:xfrm>
                <a:off x="2456873" y="4243726"/>
                <a:ext cx="4626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7" name="文字方塊 26">
                <a:extLst>
                  <a:ext uri="{FF2B5EF4-FFF2-40B4-BE49-F238E27FC236}">
                    <a16:creationId xmlns:a16="http://schemas.microsoft.com/office/drawing/2014/main" id="{1001F00E-8D8B-8565-8FC1-29A1772DC0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6873" y="4243726"/>
                <a:ext cx="462626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DE1CFDE7-67BA-49D9-58CE-75866FAB1E58}"/>
                  </a:ext>
                </a:extLst>
              </p:cNvPr>
              <p:cNvSpPr txBox="1"/>
              <p:nvPr/>
            </p:nvSpPr>
            <p:spPr>
              <a:xfrm>
                <a:off x="2464981" y="4940033"/>
                <a:ext cx="4626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DE1CFDE7-67BA-49D9-58CE-75866FAB1E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4981" y="4940033"/>
                <a:ext cx="462626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文字方塊 28">
                <a:extLst>
                  <a:ext uri="{FF2B5EF4-FFF2-40B4-BE49-F238E27FC236}">
                    <a16:creationId xmlns:a16="http://schemas.microsoft.com/office/drawing/2014/main" id="{B9EAC420-4032-7482-C856-8E9C12E57A00}"/>
                  </a:ext>
                </a:extLst>
              </p:cNvPr>
              <p:cNvSpPr txBox="1"/>
              <p:nvPr/>
            </p:nvSpPr>
            <p:spPr>
              <a:xfrm>
                <a:off x="2462745" y="3783947"/>
                <a:ext cx="4573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9" name="文字方塊 28">
                <a:extLst>
                  <a:ext uri="{FF2B5EF4-FFF2-40B4-BE49-F238E27FC236}">
                    <a16:creationId xmlns:a16="http://schemas.microsoft.com/office/drawing/2014/main" id="{B9EAC420-4032-7482-C856-8E9C12E57A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2745" y="3783947"/>
                <a:ext cx="457305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0" name="群組 29">
            <a:extLst>
              <a:ext uri="{FF2B5EF4-FFF2-40B4-BE49-F238E27FC236}">
                <a16:creationId xmlns:a16="http://schemas.microsoft.com/office/drawing/2014/main" id="{E9F68B8A-A935-A6A5-CBAD-6B6E620245ED}"/>
              </a:ext>
            </a:extLst>
          </p:cNvPr>
          <p:cNvGrpSpPr/>
          <p:nvPr/>
        </p:nvGrpSpPr>
        <p:grpSpPr>
          <a:xfrm>
            <a:off x="7483095" y="3292959"/>
            <a:ext cx="3247986" cy="636465"/>
            <a:chOff x="1144033" y="4199668"/>
            <a:chExt cx="3247986" cy="636465"/>
          </a:xfrm>
        </p:grpSpPr>
        <p:cxnSp>
          <p:nvCxnSpPr>
            <p:cNvPr id="31" name="直線單箭頭接點 30">
              <a:extLst>
                <a:ext uri="{FF2B5EF4-FFF2-40B4-BE49-F238E27FC236}">
                  <a16:creationId xmlns:a16="http://schemas.microsoft.com/office/drawing/2014/main" id="{85585CDA-03FF-9D84-62DE-9B07FB942950}"/>
                </a:ext>
              </a:extLst>
            </p:cNvPr>
            <p:cNvCxnSpPr/>
            <p:nvPr/>
          </p:nvCxnSpPr>
          <p:spPr>
            <a:xfrm>
              <a:off x="1144033" y="4384334"/>
              <a:ext cx="2880000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prstDash val="solid"/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文字方塊 48">
                  <a:extLst>
                    <a:ext uri="{FF2B5EF4-FFF2-40B4-BE49-F238E27FC236}">
                      <a16:creationId xmlns:a16="http://schemas.microsoft.com/office/drawing/2014/main" id="{22C34FD1-1620-5E3A-8795-9C1ECA3C53CA}"/>
                    </a:ext>
                  </a:extLst>
                </p:cNvPr>
                <p:cNvSpPr txBox="1"/>
                <p:nvPr/>
              </p:nvSpPr>
              <p:spPr>
                <a:xfrm>
                  <a:off x="4024033" y="4199668"/>
                  <a:ext cx="36798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29" name="文字方塊 28">
                  <a:extLst>
                    <a:ext uri="{FF2B5EF4-FFF2-40B4-BE49-F238E27FC236}">
                      <a16:creationId xmlns:a16="http://schemas.microsoft.com/office/drawing/2014/main" id="{7DECD31D-8470-44C7-96BE-509CD1CB19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24033" y="4199668"/>
                  <a:ext cx="367986" cy="369332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0" name="橢圓 49">
              <a:extLst>
                <a:ext uri="{FF2B5EF4-FFF2-40B4-BE49-F238E27FC236}">
                  <a16:creationId xmlns:a16="http://schemas.microsoft.com/office/drawing/2014/main" id="{0086C569-F0A3-E359-8227-575B27B7EFA0}"/>
                </a:ext>
              </a:extLst>
            </p:cNvPr>
            <p:cNvSpPr/>
            <p:nvPr/>
          </p:nvSpPr>
          <p:spPr>
            <a:xfrm>
              <a:off x="3013708" y="4294641"/>
              <a:ext cx="166120" cy="166120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1" name="橢圓 50">
              <a:extLst>
                <a:ext uri="{FF2B5EF4-FFF2-40B4-BE49-F238E27FC236}">
                  <a16:creationId xmlns:a16="http://schemas.microsoft.com/office/drawing/2014/main" id="{2F9AA1EB-374E-FB12-4581-BE4C25EBABA8}"/>
                </a:ext>
              </a:extLst>
            </p:cNvPr>
            <p:cNvSpPr/>
            <p:nvPr/>
          </p:nvSpPr>
          <p:spPr>
            <a:xfrm>
              <a:off x="1794413" y="4294641"/>
              <a:ext cx="166120" cy="166120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2" name="橢圓 51">
              <a:extLst>
                <a:ext uri="{FF2B5EF4-FFF2-40B4-BE49-F238E27FC236}">
                  <a16:creationId xmlns:a16="http://schemas.microsoft.com/office/drawing/2014/main" id="{75FACC5B-94F3-02BF-983F-CAAFE4B489F6}"/>
                </a:ext>
              </a:extLst>
            </p:cNvPr>
            <p:cNvSpPr/>
            <p:nvPr/>
          </p:nvSpPr>
          <p:spPr>
            <a:xfrm>
              <a:off x="2393750" y="4294641"/>
              <a:ext cx="166120" cy="166120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3" name="橢圓 52">
              <a:extLst>
                <a:ext uri="{FF2B5EF4-FFF2-40B4-BE49-F238E27FC236}">
                  <a16:creationId xmlns:a16="http://schemas.microsoft.com/office/drawing/2014/main" id="{628F2C6D-EE94-E0DE-5995-DA09912AB989}"/>
                </a:ext>
              </a:extLst>
            </p:cNvPr>
            <p:cNvSpPr/>
            <p:nvPr/>
          </p:nvSpPr>
          <p:spPr>
            <a:xfrm>
              <a:off x="2023103" y="4294641"/>
              <a:ext cx="166120" cy="166120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4" name="橢圓 53">
              <a:extLst>
                <a:ext uri="{FF2B5EF4-FFF2-40B4-BE49-F238E27FC236}">
                  <a16:creationId xmlns:a16="http://schemas.microsoft.com/office/drawing/2014/main" id="{7232C497-4451-09BE-ACFA-19B7EA1639E1}"/>
                </a:ext>
              </a:extLst>
            </p:cNvPr>
            <p:cNvSpPr/>
            <p:nvPr/>
          </p:nvSpPr>
          <p:spPr>
            <a:xfrm>
              <a:off x="3314584" y="4298908"/>
              <a:ext cx="166120" cy="166120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55" name="群組 54">
              <a:extLst>
                <a:ext uri="{FF2B5EF4-FFF2-40B4-BE49-F238E27FC236}">
                  <a16:creationId xmlns:a16="http://schemas.microsoft.com/office/drawing/2014/main" id="{4C484C01-7E8D-9FA4-B6FF-C1AF6A52097C}"/>
                </a:ext>
              </a:extLst>
            </p:cNvPr>
            <p:cNvGrpSpPr/>
            <p:nvPr/>
          </p:nvGrpSpPr>
          <p:grpSpPr>
            <a:xfrm>
              <a:off x="1537553" y="4305356"/>
              <a:ext cx="2060369" cy="155405"/>
              <a:chOff x="1385153" y="4152956"/>
              <a:chExt cx="2060369" cy="155405"/>
            </a:xfrm>
          </p:grpSpPr>
          <p:cxnSp>
            <p:nvCxnSpPr>
              <p:cNvPr id="67" name="直線接點 66">
                <a:extLst>
                  <a:ext uri="{FF2B5EF4-FFF2-40B4-BE49-F238E27FC236}">
                    <a16:creationId xmlns:a16="http://schemas.microsoft.com/office/drawing/2014/main" id="{72D0FB37-E15B-A704-1802-7CB6E967ABDB}"/>
                  </a:ext>
                </a:extLst>
              </p:cNvPr>
              <p:cNvCxnSpPr/>
              <p:nvPr/>
            </p:nvCxnSpPr>
            <p:spPr>
              <a:xfrm>
                <a:off x="2774962" y="4152956"/>
                <a:ext cx="0" cy="155405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直線接點 67">
                <a:extLst>
                  <a:ext uri="{FF2B5EF4-FFF2-40B4-BE49-F238E27FC236}">
                    <a16:creationId xmlns:a16="http://schemas.microsoft.com/office/drawing/2014/main" id="{9670F059-0C14-6392-E56B-D04E810295EA}"/>
                  </a:ext>
                </a:extLst>
              </p:cNvPr>
              <p:cNvCxnSpPr/>
              <p:nvPr/>
            </p:nvCxnSpPr>
            <p:spPr>
              <a:xfrm>
                <a:off x="2431633" y="4152956"/>
                <a:ext cx="0" cy="155405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直線接點 68">
                <a:extLst>
                  <a:ext uri="{FF2B5EF4-FFF2-40B4-BE49-F238E27FC236}">
                    <a16:creationId xmlns:a16="http://schemas.microsoft.com/office/drawing/2014/main" id="{265C04D2-74BD-AFBF-630D-FC5EC1912EA4}"/>
                  </a:ext>
                </a:extLst>
              </p:cNvPr>
              <p:cNvCxnSpPr/>
              <p:nvPr/>
            </p:nvCxnSpPr>
            <p:spPr>
              <a:xfrm>
                <a:off x="2096353" y="4152956"/>
                <a:ext cx="0" cy="155405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直線接點 69">
                <a:extLst>
                  <a:ext uri="{FF2B5EF4-FFF2-40B4-BE49-F238E27FC236}">
                    <a16:creationId xmlns:a16="http://schemas.microsoft.com/office/drawing/2014/main" id="{F8CB0EF2-08BF-0FC7-6A65-66F6E97275BE}"/>
                  </a:ext>
                </a:extLst>
              </p:cNvPr>
              <p:cNvCxnSpPr/>
              <p:nvPr/>
            </p:nvCxnSpPr>
            <p:spPr>
              <a:xfrm>
                <a:off x="3125482" y="4152956"/>
                <a:ext cx="0" cy="155405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直線接點 70">
                <a:extLst>
                  <a:ext uri="{FF2B5EF4-FFF2-40B4-BE49-F238E27FC236}">
                    <a16:creationId xmlns:a16="http://schemas.microsoft.com/office/drawing/2014/main" id="{EAB08191-1154-E75F-1D87-1953E6249179}"/>
                  </a:ext>
                </a:extLst>
              </p:cNvPr>
              <p:cNvCxnSpPr/>
              <p:nvPr/>
            </p:nvCxnSpPr>
            <p:spPr>
              <a:xfrm>
                <a:off x="1725513" y="4152956"/>
                <a:ext cx="0" cy="155405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直線接點 71">
                <a:extLst>
                  <a:ext uri="{FF2B5EF4-FFF2-40B4-BE49-F238E27FC236}">
                    <a16:creationId xmlns:a16="http://schemas.microsoft.com/office/drawing/2014/main" id="{961E5507-13FA-055D-696F-CE5AC07A2AF8}"/>
                  </a:ext>
                </a:extLst>
              </p:cNvPr>
              <p:cNvCxnSpPr/>
              <p:nvPr/>
            </p:nvCxnSpPr>
            <p:spPr>
              <a:xfrm>
                <a:off x="3445522" y="4152956"/>
                <a:ext cx="0" cy="155405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直線接點 72">
                <a:extLst>
                  <a:ext uri="{FF2B5EF4-FFF2-40B4-BE49-F238E27FC236}">
                    <a16:creationId xmlns:a16="http://schemas.microsoft.com/office/drawing/2014/main" id="{2685F95A-57EE-B876-63C1-00F408FCB30B}"/>
                  </a:ext>
                </a:extLst>
              </p:cNvPr>
              <p:cNvCxnSpPr/>
              <p:nvPr/>
            </p:nvCxnSpPr>
            <p:spPr>
              <a:xfrm>
                <a:off x="1385153" y="4152956"/>
                <a:ext cx="0" cy="155405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文字方塊 55">
                  <a:extLst>
                    <a:ext uri="{FF2B5EF4-FFF2-40B4-BE49-F238E27FC236}">
                      <a16:creationId xmlns:a16="http://schemas.microsoft.com/office/drawing/2014/main" id="{A9676DF2-7B6B-B156-D8F7-72110713073F}"/>
                    </a:ext>
                  </a:extLst>
                </p:cNvPr>
                <p:cNvSpPr txBox="1"/>
                <p:nvPr/>
              </p:nvSpPr>
              <p:spPr>
                <a:xfrm>
                  <a:off x="1768188" y="4460761"/>
                  <a:ext cx="56932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zh-TW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6" name="文字方塊 45">
                  <a:extLst>
                    <a:ext uri="{FF2B5EF4-FFF2-40B4-BE49-F238E27FC236}">
                      <a16:creationId xmlns:a16="http://schemas.microsoft.com/office/drawing/2014/main" id="{2480585E-5C7B-4C8F-B27E-F4FC4EA839E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68188" y="4460761"/>
                  <a:ext cx="569322" cy="369332"/>
                </a:xfrm>
                <a:prstGeom prst="rect">
                  <a:avLst/>
                </a:prstGeom>
                <a:blipFill>
                  <a:blip r:embed="rId17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文字方塊 56">
                  <a:extLst>
                    <a:ext uri="{FF2B5EF4-FFF2-40B4-BE49-F238E27FC236}">
                      <a16:creationId xmlns:a16="http://schemas.microsoft.com/office/drawing/2014/main" id="{688CC0F0-6E03-EB89-B2A5-FDB65B2585BF}"/>
                    </a:ext>
                  </a:extLst>
                </p:cNvPr>
                <p:cNvSpPr txBox="1"/>
                <p:nvPr/>
              </p:nvSpPr>
              <p:spPr>
                <a:xfrm>
                  <a:off x="3073832" y="4466801"/>
                  <a:ext cx="56932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zh-TW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7" name="文字方塊 46">
                  <a:extLst>
                    <a:ext uri="{FF2B5EF4-FFF2-40B4-BE49-F238E27FC236}">
                      <a16:creationId xmlns:a16="http://schemas.microsoft.com/office/drawing/2014/main" id="{5E010F37-E253-49FC-B160-352ABD7EB17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73832" y="4466801"/>
                  <a:ext cx="569322" cy="369332"/>
                </a:xfrm>
                <a:prstGeom prst="rect">
                  <a:avLst/>
                </a:prstGeom>
                <a:blipFill>
                  <a:blip r:embed="rId18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文字方塊 57">
                  <a:extLst>
                    <a:ext uri="{FF2B5EF4-FFF2-40B4-BE49-F238E27FC236}">
                      <a16:creationId xmlns:a16="http://schemas.microsoft.com/office/drawing/2014/main" id="{B483DF5E-B9CD-924E-40A1-F67D03D315CD}"/>
                    </a:ext>
                  </a:extLst>
                </p:cNvPr>
                <p:cNvSpPr txBox="1"/>
                <p:nvPr/>
              </p:nvSpPr>
              <p:spPr>
                <a:xfrm>
                  <a:off x="1538355" y="4460761"/>
                  <a:ext cx="56932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TW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8" name="文字方塊 47">
                  <a:extLst>
                    <a:ext uri="{FF2B5EF4-FFF2-40B4-BE49-F238E27FC236}">
                      <a16:creationId xmlns:a16="http://schemas.microsoft.com/office/drawing/2014/main" id="{47DF05C2-69BA-4E7C-8948-902F7ABF77A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38355" y="4460761"/>
                  <a:ext cx="569322" cy="369332"/>
                </a:xfrm>
                <a:prstGeom prst="rect">
                  <a:avLst/>
                </a:prstGeom>
                <a:blipFill>
                  <a:blip r:embed="rId19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文字方塊 58">
                  <a:extLst>
                    <a:ext uri="{FF2B5EF4-FFF2-40B4-BE49-F238E27FC236}">
                      <a16:creationId xmlns:a16="http://schemas.microsoft.com/office/drawing/2014/main" id="{04F68641-0D5C-6152-0FCE-A9876184AFC6}"/>
                    </a:ext>
                  </a:extLst>
                </p:cNvPr>
                <p:cNvSpPr txBox="1"/>
                <p:nvPr/>
              </p:nvSpPr>
              <p:spPr>
                <a:xfrm>
                  <a:off x="2143748" y="4460761"/>
                  <a:ext cx="56932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TW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9" name="文字方塊 48">
                  <a:extLst>
                    <a:ext uri="{FF2B5EF4-FFF2-40B4-BE49-F238E27FC236}">
                      <a16:creationId xmlns:a16="http://schemas.microsoft.com/office/drawing/2014/main" id="{E4700BA6-C742-4192-A9A3-FB5314DAA21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43748" y="4460761"/>
                  <a:ext cx="569322" cy="369332"/>
                </a:xfrm>
                <a:prstGeom prst="rect">
                  <a:avLst/>
                </a:prstGeom>
                <a:blipFill>
                  <a:blip r:embed="rId20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文字方塊 65">
                  <a:extLst>
                    <a:ext uri="{FF2B5EF4-FFF2-40B4-BE49-F238E27FC236}">
                      <a16:creationId xmlns:a16="http://schemas.microsoft.com/office/drawing/2014/main" id="{0F486C42-E9C0-0102-8C41-827C843B2CC9}"/>
                    </a:ext>
                  </a:extLst>
                </p:cNvPr>
                <p:cNvSpPr txBox="1"/>
                <p:nvPr/>
              </p:nvSpPr>
              <p:spPr>
                <a:xfrm>
                  <a:off x="2781924" y="4462534"/>
                  <a:ext cx="56400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TW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0" name="文字方塊 49">
                  <a:extLst>
                    <a:ext uri="{FF2B5EF4-FFF2-40B4-BE49-F238E27FC236}">
                      <a16:creationId xmlns:a16="http://schemas.microsoft.com/office/drawing/2014/main" id="{F4D05CDF-2575-4695-A3F4-EF01119C026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81924" y="4462534"/>
                  <a:ext cx="564001" cy="369332"/>
                </a:xfrm>
                <a:prstGeom prst="rect">
                  <a:avLst/>
                </a:prstGeom>
                <a:blipFill>
                  <a:blip r:embed="rId21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74" name="文字方塊 73">
                <a:extLst>
                  <a:ext uri="{FF2B5EF4-FFF2-40B4-BE49-F238E27FC236}">
                    <a16:creationId xmlns:a16="http://schemas.microsoft.com/office/drawing/2014/main" id="{DCFA5A01-AE15-40ED-5EF3-767C3CBB69D2}"/>
                  </a:ext>
                </a:extLst>
              </p:cNvPr>
              <p:cNvSpPr txBox="1"/>
              <p:nvPr/>
            </p:nvSpPr>
            <p:spPr>
              <a:xfrm>
                <a:off x="7522706" y="4272528"/>
                <a:ext cx="305885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sz="2400" dirty="0">
                    <a:solidFill>
                      <a:srgbClr val="FF00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變異數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軟正黑體" panose="020B0604030504040204" pitchFamily="34" charset="-120"/>
                      </a:rPr>
                      <m:t>→</m:t>
                    </m:r>
                  </m:oMath>
                </a14:m>
                <a:r>
                  <a:rPr lang="en-US" altLang="zh-TW" sz="2400" dirty="0">
                    <a:solidFill>
                      <a:srgbClr val="FF00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</a:t>
                </a:r>
                <a:r>
                  <a:rPr lang="zh-TW" altLang="en-US" sz="2400" dirty="0">
                    <a:solidFill>
                      <a:srgbClr val="FF00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資料豐富度</a:t>
                </a:r>
              </a:p>
            </p:txBody>
          </p:sp>
        </mc:Choice>
        <mc:Fallback>
          <p:sp>
            <p:nvSpPr>
              <p:cNvPr id="74" name="文字方塊 73">
                <a:extLst>
                  <a:ext uri="{FF2B5EF4-FFF2-40B4-BE49-F238E27FC236}">
                    <a16:creationId xmlns:a16="http://schemas.microsoft.com/office/drawing/2014/main" id="{DCFA5A01-AE15-40ED-5EF3-767C3CBB69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2706" y="4272528"/>
                <a:ext cx="3058851" cy="461665"/>
              </a:xfrm>
              <a:prstGeom prst="rect">
                <a:avLst/>
              </a:prstGeom>
              <a:blipFill>
                <a:blip r:embed="rId22"/>
                <a:stretch>
                  <a:fillRect l="-3306" t="-10811" r="-2066" b="-2973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4" name="群組 93">
            <a:extLst>
              <a:ext uri="{FF2B5EF4-FFF2-40B4-BE49-F238E27FC236}">
                <a16:creationId xmlns:a16="http://schemas.microsoft.com/office/drawing/2014/main" id="{ACDBE458-8052-FD94-48F1-199093138779}"/>
              </a:ext>
            </a:extLst>
          </p:cNvPr>
          <p:cNvGrpSpPr/>
          <p:nvPr/>
        </p:nvGrpSpPr>
        <p:grpSpPr>
          <a:xfrm rot="5400000">
            <a:off x="1401448" y="4895906"/>
            <a:ext cx="2060369" cy="155405"/>
            <a:chOff x="1385153" y="4152956"/>
            <a:chExt cx="2060369" cy="155405"/>
          </a:xfrm>
        </p:grpSpPr>
        <p:cxnSp>
          <p:nvCxnSpPr>
            <p:cNvPr id="95" name="直線接點 94">
              <a:extLst>
                <a:ext uri="{FF2B5EF4-FFF2-40B4-BE49-F238E27FC236}">
                  <a16:creationId xmlns:a16="http://schemas.microsoft.com/office/drawing/2014/main" id="{056708D2-FAD9-4903-67AB-8DB3AEAA8698}"/>
                </a:ext>
              </a:extLst>
            </p:cNvPr>
            <p:cNvCxnSpPr/>
            <p:nvPr/>
          </p:nvCxnSpPr>
          <p:spPr>
            <a:xfrm>
              <a:off x="2774962" y="4152956"/>
              <a:ext cx="0" cy="15540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線接點 95">
              <a:extLst>
                <a:ext uri="{FF2B5EF4-FFF2-40B4-BE49-F238E27FC236}">
                  <a16:creationId xmlns:a16="http://schemas.microsoft.com/office/drawing/2014/main" id="{03B8AF50-67C9-7510-02CC-4FADF7EF17B6}"/>
                </a:ext>
              </a:extLst>
            </p:cNvPr>
            <p:cNvCxnSpPr/>
            <p:nvPr/>
          </p:nvCxnSpPr>
          <p:spPr>
            <a:xfrm>
              <a:off x="2431633" y="4152956"/>
              <a:ext cx="0" cy="15540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線接點 96">
              <a:extLst>
                <a:ext uri="{FF2B5EF4-FFF2-40B4-BE49-F238E27FC236}">
                  <a16:creationId xmlns:a16="http://schemas.microsoft.com/office/drawing/2014/main" id="{CC9F8028-78E8-6DCE-8C52-4164EE90728B}"/>
                </a:ext>
              </a:extLst>
            </p:cNvPr>
            <p:cNvCxnSpPr/>
            <p:nvPr/>
          </p:nvCxnSpPr>
          <p:spPr>
            <a:xfrm>
              <a:off x="2096353" y="4152956"/>
              <a:ext cx="0" cy="15540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線接點 97">
              <a:extLst>
                <a:ext uri="{FF2B5EF4-FFF2-40B4-BE49-F238E27FC236}">
                  <a16:creationId xmlns:a16="http://schemas.microsoft.com/office/drawing/2014/main" id="{2424E139-6FF2-2608-4D9E-F8F84B0F832E}"/>
                </a:ext>
              </a:extLst>
            </p:cNvPr>
            <p:cNvCxnSpPr/>
            <p:nvPr/>
          </p:nvCxnSpPr>
          <p:spPr>
            <a:xfrm>
              <a:off x="3125482" y="4152956"/>
              <a:ext cx="0" cy="15540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線接點 98">
              <a:extLst>
                <a:ext uri="{FF2B5EF4-FFF2-40B4-BE49-F238E27FC236}">
                  <a16:creationId xmlns:a16="http://schemas.microsoft.com/office/drawing/2014/main" id="{9D03EEDA-983C-C8E7-C773-8FB16FC44A70}"/>
                </a:ext>
              </a:extLst>
            </p:cNvPr>
            <p:cNvCxnSpPr/>
            <p:nvPr/>
          </p:nvCxnSpPr>
          <p:spPr>
            <a:xfrm>
              <a:off x="1725513" y="4152956"/>
              <a:ext cx="0" cy="15540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線接點 99">
              <a:extLst>
                <a:ext uri="{FF2B5EF4-FFF2-40B4-BE49-F238E27FC236}">
                  <a16:creationId xmlns:a16="http://schemas.microsoft.com/office/drawing/2014/main" id="{BEB2A82F-6907-C3B7-464D-7FD8BFE0A0DB}"/>
                </a:ext>
              </a:extLst>
            </p:cNvPr>
            <p:cNvCxnSpPr/>
            <p:nvPr/>
          </p:nvCxnSpPr>
          <p:spPr>
            <a:xfrm>
              <a:off x="3445522" y="4152956"/>
              <a:ext cx="0" cy="15540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線接點 100">
              <a:extLst>
                <a:ext uri="{FF2B5EF4-FFF2-40B4-BE49-F238E27FC236}">
                  <a16:creationId xmlns:a16="http://schemas.microsoft.com/office/drawing/2014/main" id="{6A4CBA8E-719B-679C-7C45-716ED5349BF1}"/>
                </a:ext>
              </a:extLst>
            </p:cNvPr>
            <p:cNvCxnSpPr/>
            <p:nvPr/>
          </p:nvCxnSpPr>
          <p:spPr>
            <a:xfrm>
              <a:off x="1385153" y="4152956"/>
              <a:ext cx="0" cy="15540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2" name="群組 101">
            <a:extLst>
              <a:ext uri="{FF2B5EF4-FFF2-40B4-BE49-F238E27FC236}">
                <a16:creationId xmlns:a16="http://schemas.microsoft.com/office/drawing/2014/main" id="{55734E19-E852-1A8A-735E-DFB9E8F17D1E}"/>
              </a:ext>
            </a:extLst>
          </p:cNvPr>
          <p:cNvGrpSpPr/>
          <p:nvPr/>
        </p:nvGrpSpPr>
        <p:grpSpPr>
          <a:xfrm>
            <a:off x="2258140" y="3057194"/>
            <a:ext cx="669467" cy="3357690"/>
            <a:chOff x="2258140" y="2314244"/>
            <a:chExt cx="669467" cy="3357690"/>
          </a:xfrm>
        </p:grpSpPr>
        <p:cxnSp>
          <p:nvCxnSpPr>
            <p:cNvPr id="103" name="直線單箭頭接點 60">
              <a:extLst>
                <a:ext uri="{FF2B5EF4-FFF2-40B4-BE49-F238E27FC236}">
                  <a16:creationId xmlns:a16="http://schemas.microsoft.com/office/drawing/2014/main" id="{017B9F10-4C57-C356-40EA-75FF4F2AFF5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31633" y="2791934"/>
              <a:ext cx="0" cy="2880000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4" name="文字方塊 103">
                  <a:extLst>
                    <a:ext uri="{FF2B5EF4-FFF2-40B4-BE49-F238E27FC236}">
                      <a16:creationId xmlns:a16="http://schemas.microsoft.com/office/drawing/2014/main" id="{77DFFE92-CEFC-ABE1-E5C0-B7A4803FCABB}"/>
                    </a:ext>
                  </a:extLst>
                </p:cNvPr>
                <p:cNvSpPr txBox="1"/>
                <p:nvPr/>
              </p:nvSpPr>
              <p:spPr>
                <a:xfrm>
                  <a:off x="2258140" y="2314244"/>
                  <a:ext cx="37138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69" name="文字方塊 68">
                  <a:extLst>
                    <a:ext uri="{FF2B5EF4-FFF2-40B4-BE49-F238E27FC236}">
                      <a16:creationId xmlns:a16="http://schemas.microsoft.com/office/drawing/2014/main" id="{42C761DE-2119-4C6E-8BDC-315328D6BBA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58140" y="2314244"/>
                  <a:ext cx="371384" cy="369332"/>
                </a:xfrm>
                <a:prstGeom prst="rect">
                  <a:avLst/>
                </a:prstGeom>
                <a:blipFill>
                  <a:blip r:embed="rId23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5" name="橢圓 104">
              <a:extLst>
                <a:ext uri="{FF2B5EF4-FFF2-40B4-BE49-F238E27FC236}">
                  <a16:creationId xmlns:a16="http://schemas.microsoft.com/office/drawing/2014/main" id="{E1A29850-5B1F-9100-97D2-124D16CD9CE3}"/>
                </a:ext>
              </a:extLst>
            </p:cNvPr>
            <p:cNvSpPr/>
            <p:nvPr/>
          </p:nvSpPr>
          <p:spPr>
            <a:xfrm>
              <a:off x="2342854" y="3172203"/>
              <a:ext cx="166120" cy="166120"/>
            </a:xfrm>
            <a:prstGeom prst="ellipse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6" name="橢圓 105">
              <a:extLst>
                <a:ext uri="{FF2B5EF4-FFF2-40B4-BE49-F238E27FC236}">
                  <a16:creationId xmlns:a16="http://schemas.microsoft.com/office/drawing/2014/main" id="{A31CFFA9-4ABC-E88F-AC66-F7AB5A313474}"/>
                </a:ext>
              </a:extLst>
            </p:cNvPr>
            <p:cNvSpPr/>
            <p:nvPr/>
          </p:nvSpPr>
          <p:spPr>
            <a:xfrm>
              <a:off x="2348573" y="3619009"/>
              <a:ext cx="166120" cy="166120"/>
            </a:xfrm>
            <a:prstGeom prst="ellipse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7" name="橢圓 106">
              <a:extLst>
                <a:ext uri="{FF2B5EF4-FFF2-40B4-BE49-F238E27FC236}">
                  <a16:creationId xmlns:a16="http://schemas.microsoft.com/office/drawing/2014/main" id="{5B187363-EB6C-CAC1-3D0D-E8394D8DF80B}"/>
                </a:ext>
              </a:extLst>
            </p:cNvPr>
            <p:cNvSpPr/>
            <p:nvPr/>
          </p:nvSpPr>
          <p:spPr>
            <a:xfrm>
              <a:off x="2348573" y="4308361"/>
              <a:ext cx="166120" cy="166120"/>
            </a:xfrm>
            <a:prstGeom prst="ellipse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8" name="橢圓 107">
              <a:extLst>
                <a:ext uri="{FF2B5EF4-FFF2-40B4-BE49-F238E27FC236}">
                  <a16:creationId xmlns:a16="http://schemas.microsoft.com/office/drawing/2014/main" id="{7FB3D76A-D2D9-BFE3-7942-2E412D751F62}"/>
                </a:ext>
              </a:extLst>
            </p:cNvPr>
            <p:cNvSpPr/>
            <p:nvPr/>
          </p:nvSpPr>
          <p:spPr>
            <a:xfrm>
              <a:off x="2348573" y="4868874"/>
              <a:ext cx="166120" cy="166120"/>
            </a:xfrm>
            <a:prstGeom prst="ellipse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9" name="橢圓 108">
              <a:extLst>
                <a:ext uri="{FF2B5EF4-FFF2-40B4-BE49-F238E27FC236}">
                  <a16:creationId xmlns:a16="http://schemas.microsoft.com/office/drawing/2014/main" id="{0F55DDD7-65DD-A11B-086B-A8062C0175EB}"/>
                </a:ext>
              </a:extLst>
            </p:cNvPr>
            <p:cNvSpPr/>
            <p:nvPr/>
          </p:nvSpPr>
          <p:spPr>
            <a:xfrm>
              <a:off x="2348573" y="3842412"/>
              <a:ext cx="166120" cy="166120"/>
            </a:xfrm>
            <a:prstGeom prst="ellipse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0" name="文字方塊 109">
                  <a:extLst>
                    <a:ext uri="{FF2B5EF4-FFF2-40B4-BE49-F238E27FC236}">
                      <a16:creationId xmlns:a16="http://schemas.microsoft.com/office/drawing/2014/main" id="{9A2C0BAF-BC5A-8E4A-6B2B-71830317E8BF}"/>
                    </a:ext>
                  </a:extLst>
                </p:cNvPr>
                <p:cNvSpPr txBox="1"/>
                <p:nvPr/>
              </p:nvSpPr>
              <p:spPr>
                <a:xfrm>
                  <a:off x="2456873" y="4750467"/>
                  <a:ext cx="46262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TW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zh-TW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5" name="文字方塊 74">
                  <a:extLst>
                    <a:ext uri="{FF2B5EF4-FFF2-40B4-BE49-F238E27FC236}">
                      <a16:creationId xmlns:a16="http://schemas.microsoft.com/office/drawing/2014/main" id="{11B18ECC-0276-4E1C-A773-ED14E9C035D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56873" y="4750467"/>
                  <a:ext cx="462626" cy="369332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1" name="文字方塊 110">
                  <a:extLst>
                    <a:ext uri="{FF2B5EF4-FFF2-40B4-BE49-F238E27FC236}">
                      <a16:creationId xmlns:a16="http://schemas.microsoft.com/office/drawing/2014/main" id="{5373DE36-67F3-0FEE-E6C8-659FD256A7AE}"/>
                    </a:ext>
                  </a:extLst>
                </p:cNvPr>
                <p:cNvSpPr txBox="1"/>
                <p:nvPr/>
              </p:nvSpPr>
              <p:spPr>
                <a:xfrm>
                  <a:off x="2457694" y="3728799"/>
                  <a:ext cx="46262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TW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zh-TW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6" name="文字方塊 75">
                  <a:extLst>
                    <a:ext uri="{FF2B5EF4-FFF2-40B4-BE49-F238E27FC236}">
                      <a16:creationId xmlns:a16="http://schemas.microsoft.com/office/drawing/2014/main" id="{5F6FC83B-EA41-4177-B7F1-79DEFD850B8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57694" y="3728799"/>
                  <a:ext cx="462626" cy="369332"/>
                </a:xfrm>
                <a:prstGeom prst="rect">
                  <a:avLst/>
                </a:prstGeom>
                <a:blipFill>
                  <a:blip r:embed="rId2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2" name="文字方塊 111">
                  <a:extLst>
                    <a:ext uri="{FF2B5EF4-FFF2-40B4-BE49-F238E27FC236}">
                      <a16:creationId xmlns:a16="http://schemas.microsoft.com/office/drawing/2014/main" id="{63D416A2-00FC-9366-20FD-E9DE2359FFF7}"/>
                    </a:ext>
                  </a:extLst>
                </p:cNvPr>
                <p:cNvSpPr txBox="1"/>
                <p:nvPr/>
              </p:nvSpPr>
              <p:spPr>
                <a:xfrm>
                  <a:off x="2456873" y="3500776"/>
                  <a:ext cx="46262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TW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TW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7" name="文字方塊 76">
                  <a:extLst>
                    <a:ext uri="{FF2B5EF4-FFF2-40B4-BE49-F238E27FC236}">
                      <a16:creationId xmlns:a16="http://schemas.microsoft.com/office/drawing/2014/main" id="{5C17DFE7-87FC-4EF4-AE86-1E5107C1517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56873" y="3500776"/>
                  <a:ext cx="462626" cy="369332"/>
                </a:xfrm>
                <a:prstGeom prst="rect">
                  <a:avLst/>
                </a:prstGeom>
                <a:blipFill>
                  <a:blip r:embed="rId2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3" name="文字方塊 112">
                  <a:extLst>
                    <a:ext uri="{FF2B5EF4-FFF2-40B4-BE49-F238E27FC236}">
                      <a16:creationId xmlns:a16="http://schemas.microsoft.com/office/drawing/2014/main" id="{6AE530BA-529D-CAE5-528E-A6481E4013C8}"/>
                    </a:ext>
                  </a:extLst>
                </p:cNvPr>
                <p:cNvSpPr txBox="1"/>
                <p:nvPr/>
              </p:nvSpPr>
              <p:spPr>
                <a:xfrm>
                  <a:off x="2464981" y="4197083"/>
                  <a:ext cx="46262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TW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TW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8" name="文字方塊 77">
                  <a:extLst>
                    <a:ext uri="{FF2B5EF4-FFF2-40B4-BE49-F238E27FC236}">
                      <a16:creationId xmlns:a16="http://schemas.microsoft.com/office/drawing/2014/main" id="{B3ADB236-5D5F-46FE-91CB-68B11F3ACA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64981" y="4197083"/>
                  <a:ext cx="462626" cy="369332"/>
                </a:xfrm>
                <a:prstGeom prst="rect">
                  <a:avLst/>
                </a:prstGeom>
                <a:blipFill>
                  <a:blip r:embed="rId2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4" name="文字方塊 113">
                  <a:extLst>
                    <a:ext uri="{FF2B5EF4-FFF2-40B4-BE49-F238E27FC236}">
                      <a16:creationId xmlns:a16="http://schemas.microsoft.com/office/drawing/2014/main" id="{529B4F91-1D70-70ED-23DA-3CBBECF405CD}"/>
                    </a:ext>
                  </a:extLst>
                </p:cNvPr>
                <p:cNvSpPr txBox="1"/>
                <p:nvPr/>
              </p:nvSpPr>
              <p:spPr>
                <a:xfrm>
                  <a:off x="2462745" y="3040997"/>
                  <a:ext cx="45730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TW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TW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9" name="文字方塊 78">
                  <a:extLst>
                    <a:ext uri="{FF2B5EF4-FFF2-40B4-BE49-F238E27FC236}">
                      <a16:creationId xmlns:a16="http://schemas.microsoft.com/office/drawing/2014/main" id="{2D4CDFCE-F35B-4490-92CC-53FDF1E8CCD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62745" y="3040997"/>
                  <a:ext cx="457305" cy="369332"/>
                </a:xfrm>
                <a:prstGeom prst="rect">
                  <a:avLst/>
                </a:prstGeom>
                <a:blipFill>
                  <a:blip r:embed="rId2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15" name="群組 114">
              <a:extLst>
                <a:ext uri="{FF2B5EF4-FFF2-40B4-BE49-F238E27FC236}">
                  <a16:creationId xmlns:a16="http://schemas.microsoft.com/office/drawing/2014/main" id="{49813EF3-CEB0-E45F-4E2D-624A50ECAFB0}"/>
                </a:ext>
              </a:extLst>
            </p:cNvPr>
            <p:cNvGrpSpPr/>
            <p:nvPr/>
          </p:nvGrpSpPr>
          <p:grpSpPr>
            <a:xfrm rot="5400000">
              <a:off x="1401448" y="4152956"/>
              <a:ext cx="2060369" cy="155405"/>
              <a:chOff x="1385153" y="4152956"/>
              <a:chExt cx="2060369" cy="155405"/>
            </a:xfrm>
          </p:grpSpPr>
          <p:cxnSp>
            <p:nvCxnSpPr>
              <p:cNvPr id="116" name="直線接點 115">
                <a:extLst>
                  <a:ext uri="{FF2B5EF4-FFF2-40B4-BE49-F238E27FC236}">
                    <a16:creationId xmlns:a16="http://schemas.microsoft.com/office/drawing/2014/main" id="{EB752006-479E-5ABB-2B3F-5982B188106E}"/>
                  </a:ext>
                </a:extLst>
              </p:cNvPr>
              <p:cNvCxnSpPr/>
              <p:nvPr/>
            </p:nvCxnSpPr>
            <p:spPr>
              <a:xfrm>
                <a:off x="2774962" y="4152956"/>
                <a:ext cx="0" cy="155405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直線接點 116">
                <a:extLst>
                  <a:ext uri="{FF2B5EF4-FFF2-40B4-BE49-F238E27FC236}">
                    <a16:creationId xmlns:a16="http://schemas.microsoft.com/office/drawing/2014/main" id="{BA405362-160C-B2AD-4C6A-32AB3EB3FB67}"/>
                  </a:ext>
                </a:extLst>
              </p:cNvPr>
              <p:cNvCxnSpPr/>
              <p:nvPr/>
            </p:nvCxnSpPr>
            <p:spPr>
              <a:xfrm>
                <a:off x="2431633" y="4152956"/>
                <a:ext cx="0" cy="155405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直線接點 117">
                <a:extLst>
                  <a:ext uri="{FF2B5EF4-FFF2-40B4-BE49-F238E27FC236}">
                    <a16:creationId xmlns:a16="http://schemas.microsoft.com/office/drawing/2014/main" id="{106C5AA9-E4E5-D8F9-9431-F082D40B3376}"/>
                  </a:ext>
                </a:extLst>
              </p:cNvPr>
              <p:cNvCxnSpPr/>
              <p:nvPr/>
            </p:nvCxnSpPr>
            <p:spPr>
              <a:xfrm>
                <a:off x="2096353" y="4152956"/>
                <a:ext cx="0" cy="155405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直線接點 118">
                <a:extLst>
                  <a:ext uri="{FF2B5EF4-FFF2-40B4-BE49-F238E27FC236}">
                    <a16:creationId xmlns:a16="http://schemas.microsoft.com/office/drawing/2014/main" id="{1213A793-02F8-3AFF-E300-47C3C954D142}"/>
                  </a:ext>
                </a:extLst>
              </p:cNvPr>
              <p:cNvCxnSpPr/>
              <p:nvPr/>
            </p:nvCxnSpPr>
            <p:spPr>
              <a:xfrm>
                <a:off x="3125482" y="4152956"/>
                <a:ext cx="0" cy="155405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直線接點 119">
                <a:extLst>
                  <a:ext uri="{FF2B5EF4-FFF2-40B4-BE49-F238E27FC236}">
                    <a16:creationId xmlns:a16="http://schemas.microsoft.com/office/drawing/2014/main" id="{089E6E6D-E0A0-61C1-4A1C-9EF6415C2567}"/>
                  </a:ext>
                </a:extLst>
              </p:cNvPr>
              <p:cNvCxnSpPr/>
              <p:nvPr/>
            </p:nvCxnSpPr>
            <p:spPr>
              <a:xfrm>
                <a:off x="1725513" y="4152956"/>
                <a:ext cx="0" cy="155405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直線接點 120">
                <a:extLst>
                  <a:ext uri="{FF2B5EF4-FFF2-40B4-BE49-F238E27FC236}">
                    <a16:creationId xmlns:a16="http://schemas.microsoft.com/office/drawing/2014/main" id="{E746942A-71ED-F076-12D3-CF91E40DBACA}"/>
                  </a:ext>
                </a:extLst>
              </p:cNvPr>
              <p:cNvCxnSpPr/>
              <p:nvPr/>
            </p:nvCxnSpPr>
            <p:spPr>
              <a:xfrm>
                <a:off x="3445522" y="4152956"/>
                <a:ext cx="0" cy="155405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直線接點 121">
                <a:extLst>
                  <a:ext uri="{FF2B5EF4-FFF2-40B4-BE49-F238E27FC236}">
                    <a16:creationId xmlns:a16="http://schemas.microsoft.com/office/drawing/2014/main" id="{FAFAAA0A-FEB6-CA07-A853-3C0CBC5E36ED}"/>
                  </a:ext>
                </a:extLst>
              </p:cNvPr>
              <p:cNvCxnSpPr/>
              <p:nvPr/>
            </p:nvCxnSpPr>
            <p:spPr>
              <a:xfrm>
                <a:off x="1385153" y="4152956"/>
                <a:ext cx="0" cy="155405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8575543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EE839A0E-C073-84CA-BD98-5942C7E36F26}"/>
              </a:ext>
            </a:extLst>
          </p:cNvPr>
          <p:cNvSpPr txBox="1">
            <a:spLocks/>
          </p:cNvSpPr>
          <p:nvPr/>
        </p:nvSpPr>
        <p:spPr>
          <a:xfrm>
            <a:off x="1674420" y="359499"/>
            <a:ext cx="8843159" cy="8498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zh-TW" b="1" dirty="0">
                <a:solidFill>
                  <a:schemeClr val="accent1">
                    <a:lumMod val="75000"/>
                  </a:schemeClr>
                </a:solidFill>
                <a:latin typeface="+mn-lt"/>
              </a:rPr>
              <a:t>What is EOF analysis?</a:t>
            </a:r>
            <a:endParaRPr kumimoji="1" lang="zh-TW" altLang="en-US" b="1" dirty="0">
              <a:solidFill>
                <a:schemeClr val="accent1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13" name="投影片編號版面配置區 12">
            <a:extLst>
              <a:ext uri="{FF2B5EF4-FFF2-40B4-BE49-F238E27FC236}">
                <a16:creationId xmlns:a16="http://schemas.microsoft.com/office/drawing/2014/main" id="{D843EB31-4F92-3B69-88B1-ADB5641A01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4D7F2-F5CE-C646-86CE-E67DBC894B4B}" type="slidenum">
              <a:rPr kumimoji="1" lang="zh-TW" altLang="en-US" smtClean="0"/>
              <a:t>14</a:t>
            </a:fld>
            <a:endParaRPr kumimoji="1" lang="zh-TW" altLang="en-US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F3494B23-AD11-2635-A972-2D61B1B827E9}"/>
              </a:ext>
            </a:extLst>
          </p:cNvPr>
          <p:cNvSpPr txBox="1"/>
          <p:nvPr/>
        </p:nvSpPr>
        <p:spPr>
          <a:xfrm>
            <a:off x="488271" y="1744205"/>
            <a:ext cx="36744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(1) 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背景：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X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為一距平矩陣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A834E872-151D-74C1-B2DC-868579138FAB}"/>
                  </a:ext>
                </a:extLst>
              </p:cNvPr>
              <p:cNvSpPr txBox="1"/>
              <p:nvPr/>
            </p:nvSpPr>
            <p:spPr>
              <a:xfrm>
                <a:off x="4239619" y="1602307"/>
                <a:ext cx="3615926" cy="7454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240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TW" sz="240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……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……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zh-TW" sz="2400" dirty="0"/>
                  <a:t>,</a:t>
                </a:r>
                <a:endParaRPr lang="zh-TW" altLang="en-US" sz="2400" dirty="0"/>
              </a:p>
            </p:txBody>
          </p:sp>
        </mc:Choice>
        <mc:Fallback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A834E872-151D-74C1-B2DC-868579138F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9619" y="1602307"/>
                <a:ext cx="3615926" cy="745460"/>
              </a:xfrm>
              <a:prstGeom prst="rect">
                <a:avLst/>
              </a:prstGeom>
              <a:blipFill>
                <a:blip r:embed="rId3"/>
                <a:stretch>
                  <a:fillRect l="-350" r="-174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矩形 15">
            <a:extLst>
              <a:ext uri="{FF2B5EF4-FFF2-40B4-BE49-F238E27FC236}">
                <a16:creationId xmlns:a16="http://schemas.microsoft.com/office/drawing/2014/main" id="{F262B434-6F9E-66DA-212D-340CB9F59974}"/>
              </a:ext>
            </a:extLst>
          </p:cNvPr>
          <p:cNvSpPr/>
          <p:nvPr/>
        </p:nvSpPr>
        <p:spPr>
          <a:xfrm>
            <a:off x="7091916" y="1602307"/>
            <a:ext cx="413783" cy="745460"/>
          </a:xfrm>
          <a:prstGeom prst="rect">
            <a:avLst/>
          </a:prstGeom>
          <a:solidFill>
            <a:srgbClr val="FFFF00">
              <a:alpha val="10000"/>
            </a:srgbClr>
          </a:solidFill>
          <a:ln w="381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0485994F-B79F-B46D-D8BE-A8388202B1CD}"/>
                  </a:ext>
                </a:extLst>
              </p:cNvPr>
              <p:cNvSpPr txBox="1"/>
              <p:nvPr/>
            </p:nvSpPr>
            <p:spPr>
              <a:xfrm>
                <a:off x="6874406" y="2418562"/>
                <a:ext cx="776495" cy="6512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𝑡h</m:t>
                          </m:r>
                        </m:sup>
                      </m:sSup>
                    </m:oMath>
                  </m:oMathPara>
                </a14:m>
                <a:endParaRPr lang="en-US" altLang="zh-TW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𝑣𝑒𝑐𝑡𝑜𝑟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0485994F-B79F-B46D-D8BE-A8388202B1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4406" y="2418562"/>
                <a:ext cx="776495" cy="651269"/>
              </a:xfrm>
              <a:prstGeom prst="rect">
                <a:avLst/>
              </a:prstGeom>
              <a:blipFill>
                <a:blip r:embed="rId4"/>
                <a:stretch>
                  <a:fillRect r="-645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10441CE3-B128-B381-BE69-5614C9F0B4D0}"/>
                  </a:ext>
                </a:extLst>
              </p:cNvPr>
              <p:cNvSpPr txBox="1"/>
              <p:nvPr/>
            </p:nvSpPr>
            <p:spPr>
              <a:xfrm>
                <a:off x="8016597" y="1449252"/>
                <a:ext cx="2180982" cy="10515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則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nary>
                              <m:naryPr>
                                <m:chr m:val="∑"/>
                                <m:ctrlPr>
                                  <a:rPr lang="en-US" altLang="zh-TW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nary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=0</m:t>
                            </m:r>
                          </m:e>
                          <m:e>
                            <m:nary>
                              <m:naryPr>
                                <m:chr m:val="∑"/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nary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=0</m:t>
                            </m:r>
                          </m:e>
                        </m:eqArr>
                      </m:e>
                    </m:d>
                  </m:oMath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10441CE3-B128-B381-BE69-5614C9F0B4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6597" y="1449252"/>
                <a:ext cx="2180982" cy="1051570"/>
              </a:xfrm>
              <a:prstGeom prst="rect">
                <a:avLst/>
              </a:prstGeom>
              <a:blipFill>
                <a:blip r:embed="rId5"/>
                <a:stretch>
                  <a:fillRect l="-60694" t="-206024" r="-4046" b="-29518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群組 18">
            <a:extLst>
              <a:ext uri="{FF2B5EF4-FFF2-40B4-BE49-F238E27FC236}">
                <a16:creationId xmlns:a16="http://schemas.microsoft.com/office/drawing/2014/main" id="{ECE4FEDE-156E-CA33-37A4-05C17D486FBE}"/>
              </a:ext>
            </a:extLst>
          </p:cNvPr>
          <p:cNvGrpSpPr/>
          <p:nvPr/>
        </p:nvGrpSpPr>
        <p:grpSpPr>
          <a:xfrm>
            <a:off x="7483095" y="3290809"/>
            <a:ext cx="3247986" cy="636465"/>
            <a:chOff x="1144033" y="4199668"/>
            <a:chExt cx="3247986" cy="636465"/>
          </a:xfrm>
        </p:grpSpPr>
        <p:cxnSp>
          <p:nvCxnSpPr>
            <p:cNvPr id="20" name="直線單箭頭接點 18">
              <a:extLst>
                <a:ext uri="{FF2B5EF4-FFF2-40B4-BE49-F238E27FC236}">
                  <a16:creationId xmlns:a16="http://schemas.microsoft.com/office/drawing/2014/main" id="{02F9F330-2CA4-E062-7BCC-F64155E14632}"/>
                </a:ext>
              </a:extLst>
            </p:cNvPr>
            <p:cNvCxnSpPr/>
            <p:nvPr/>
          </p:nvCxnSpPr>
          <p:spPr>
            <a:xfrm>
              <a:off x="1144033" y="4384334"/>
              <a:ext cx="2880000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prstDash val="solid"/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文字方塊 31">
                  <a:extLst>
                    <a:ext uri="{FF2B5EF4-FFF2-40B4-BE49-F238E27FC236}">
                      <a16:creationId xmlns:a16="http://schemas.microsoft.com/office/drawing/2014/main" id="{0AB0D960-1802-59D1-919F-B2BC0F353AB7}"/>
                    </a:ext>
                  </a:extLst>
                </p:cNvPr>
                <p:cNvSpPr txBox="1"/>
                <p:nvPr/>
              </p:nvSpPr>
              <p:spPr>
                <a:xfrm>
                  <a:off x="4024033" y="4199668"/>
                  <a:ext cx="36798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29" name="文字方塊 28">
                  <a:extLst>
                    <a:ext uri="{FF2B5EF4-FFF2-40B4-BE49-F238E27FC236}">
                      <a16:creationId xmlns:a16="http://schemas.microsoft.com/office/drawing/2014/main" id="{7DECD31D-8470-44C7-96BE-509CD1CB19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24033" y="4199668"/>
                  <a:ext cx="367986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3" name="橢圓 32">
              <a:extLst>
                <a:ext uri="{FF2B5EF4-FFF2-40B4-BE49-F238E27FC236}">
                  <a16:creationId xmlns:a16="http://schemas.microsoft.com/office/drawing/2014/main" id="{61C2ACB8-9AB6-F39E-6542-4D697B2D900A}"/>
                </a:ext>
              </a:extLst>
            </p:cNvPr>
            <p:cNvSpPr/>
            <p:nvPr/>
          </p:nvSpPr>
          <p:spPr>
            <a:xfrm>
              <a:off x="3013708" y="4294641"/>
              <a:ext cx="166120" cy="166120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4" name="橢圓 33">
              <a:extLst>
                <a:ext uri="{FF2B5EF4-FFF2-40B4-BE49-F238E27FC236}">
                  <a16:creationId xmlns:a16="http://schemas.microsoft.com/office/drawing/2014/main" id="{0215ADCB-0EE2-DC57-9C13-C53011FBA382}"/>
                </a:ext>
              </a:extLst>
            </p:cNvPr>
            <p:cNvSpPr/>
            <p:nvPr/>
          </p:nvSpPr>
          <p:spPr>
            <a:xfrm>
              <a:off x="1794413" y="4294641"/>
              <a:ext cx="166120" cy="166120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5" name="橢圓 34">
              <a:extLst>
                <a:ext uri="{FF2B5EF4-FFF2-40B4-BE49-F238E27FC236}">
                  <a16:creationId xmlns:a16="http://schemas.microsoft.com/office/drawing/2014/main" id="{F2217E98-AEAB-B151-9B82-549E9AC47D87}"/>
                </a:ext>
              </a:extLst>
            </p:cNvPr>
            <p:cNvSpPr/>
            <p:nvPr/>
          </p:nvSpPr>
          <p:spPr>
            <a:xfrm>
              <a:off x="2393750" y="4294641"/>
              <a:ext cx="166120" cy="166120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6" name="橢圓 35">
              <a:extLst>
                <a:ext uri="{FF2B5EF4-FFF2-40B4-BE49-F238E27FC236}">
                  <a16:creationId xmlns:a16="http://schemas.microsoft.com/office/drawing/2014/main" id="{CA472C2C-3062-BFE6-6701-D0F39130CD76}"/>
                </a:ext>
              </a:extLst>
            </p:cNvPr>
            <p:cNvSpPr/>
            <p:nvPr/>
          </p:nvSpPr>
          <p:spPr>
            <a:xfrm>
              <a:off x="2023103" y="4294641"/>
              <a:ext cx="166120" cy="166120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7" name="橢圓 36">
              <a:extLst>
                <a:ext uri="{FF2B5EF4-FFF2-40B4-BE49-F238E27FC236}">
                  <a16:creationId xmlns:a16="http://schemas.microsoft.com/office/drawing/2014/main" id="{F0FFE658-66E9-34D0-43F6-5EC58498D5F6}"/>
                </a:ext>
              </a:extLst>
            </p:cNvPr>
            <p:cNvSpPr/>
            <p:nvPr/>
          </p:nvSpPr>
          <p:spPr>
            <a:xfrm>
              <a:off x="3314584" y="4298908"/>
              <a:ext cx="166120" cy="166120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38" name="群組 37">
              <a:extLst>
                <a:ext uri="{FF2B5EF4-FFF2-40B4-BE49-F238E27FC236}">
                  <a16:creationId xmlns:a16="http://schemas.microsoft.com/office/drawing/2014/main" id="{2DB4FEFD-33E3-DB25-68F2-274596BDB1BB}"/>
                </a:ext>
              </a:extLst>
            </p:cNvPr>
            <p:cNvGrpSpPr/>
            <p:nvPr/>
          </p:nvGrpSpPr>
          <p:grpSpPr>
            <a:xfrm>
              <a:off x="1537553" y="4305356"/>
              <a:ext cx="2060369" cy="155405"/>
              <a:chOff x="1385153" y="4152956"/>
              <a:chExt cx="2060369" cy="155405"/>
            </a:xfrm>
          </p:grpSpPr>
          <p:cxnSp>
            <p:nvCxnSpPr>
              <p:cNvPr id="44" name="直線接點 43">
                <a:extLst>
                  <a:ext uri="{FF2B5EF4-FFF2-40B4-BE49-F238E27FC236}">
                    <a16:creationId xmlns:a16="http://schemas.microsoft.com/office/drawing/2014/main" id="{8322D5D7-D1F4-FB44-18C5-05317BE90714}"/>
                  </a:ext>
                </a:extLst>
              </p:cNvPr>
              <p:cNvCxnSpPr/>
              <p:nvPr/>
            </p:nvCxnSpPr>
            <p:spPr>
              <a:xfrm>
                <a:off x="2774962" y="4152956"/>
                <a:ext cx="0" cy="155405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線接點 44">
                <a:extLst>
                  <a:ext uri="{FF2B5EF4-FFF2-40B4-BE49-F238E27FC236}">
                    <a16:creationId xmlns:a16="http://schemas.microsoft.com/office/drawing/2014/main" id="{1B67695A-781C-C496-638C-4AE0856350AD}"/>
                  </a:ext>
                </a:extLst>
              </p:cNvPr>
              <p:cNvCxnSpPr/>
              <p:nvPr/>
            </p:nvCxnSpPr>
            <p:spPr>
              <a:xfrm>
                <a:off x="2431633" y="4152956"/>
                <a:ext cx="0" cy="155405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線接點 45">
                <a:extLst>
                  <a:ext uri="{FF2B5EF4-FFF2-40B4-BE49-F238E27FC236}">
                    <a16:creationId xmlns:a16="http://schemas.microsoft.com/office/drawing/2014/main" id="{8D5C2171-C897-B9BC-CFAF-42AAB130D498}"/>
                  </a:ext>
                </a:extLst>
              </p:cNvPr>
              <p:cNvCxnSpPr/>
              <p:nvPr/>
            </p:nvCxnSpPr>
            <p:spPr>
              <a:xfrm>
                <a:off x="2096353" y="4152956"/>
                <a:ext cx="0" cy="155405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線接點 46">
                <a:extLst>
                  <a:ext uri="{FF2B5EF4-FFF2-40B4-BE49-F238E27FC236}">
                    <a16:creationId xmlns:a16="http://schemas.microsoft.com/office/drawing/2014/main" id="{BBBAB6FE-8693-E453-DA89-60384B3D0A3E}"/>
                  </a:ext>
                </a:extLst>
              </p:cNvPr>
              <p:cNvCxnSpPr/>
              <p:nvPr/>
            </p:nvCxnSpPr>
            <p:spPr>
              <a:xfrm>
                <a:off x="3125482" y="4152956"/>
                <a:ext cx="0" cy="155405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直線接點 47">
                <a:extLst>
                  <a:ext uri="{FF2B5EF4-FFF2-40B4-BE49-F238E27FC236}">
                    <a16:creationId xmlns:a16="http://schemas.microsoft.com/office/drawing/2014/main" id="{A57B0865-3BDD-16C9-BF3A-529F6DC4B043}"/>
                  </a:ext>
                </a:extLst>
              </p:cNvPr>
              <p:cNvCxnSpPr/>
              <p:nvPr/>
            </p:nvCxnSpPr>
            <p:spPr>
              <a:xfrm>
                <a:off x="1725513" y="4152956"/>
                <a:ext cx="0" cy="155405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直線接點 59">
                <a:extLst>
                  <a:ext uri="{FF2B5EF4-FFF2-40B4-BE49-F238E27FC236}">
                    <a16:creationId xmlns:a16="http://schemas.microsoft.com/office/drawing/2014/main" id="{73A0DF95-6D43-0CBE-B708-D007D28EAA9D}"/>
                  </a:ext>
                </a:extLst>
              </p:cNvPr>
              <p:cNvCxnSpPr/>
              <p:nvPr/>
            </p:nvCxnSpPr>
            <p:spPr>
              <a:xfrm>
                <a:off x="3445522" y="4152956"/>
                <a:ext cx="0" cy="155405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直線接點 60">
                <a:extLst>
                  <a:ext uri="{FF2B5EF4-FFF2-40B4-BE49-F238E27FC236}">
                    <a16:creationId xmlns:a16="http://schemas.microsoft.com/office/drawing/2014/main" id="{0260FA00-70F9-C44D-FF5D-CC587EE20AC7}"/>
                  </a:ext>
                </a:extLst>
              </p:cNvPr>
              <p:cNvCxnSpPr/>
              <p:nvPr/>
            </p:nvCxnSpPr>
            <p:spPr>
              <a:xfrm>
                <a:off x="1385153" y="4152956"/>
                <a:ext cx="0" cy="155405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文字方塊 38">
                  <a:extLst>
                    <a:ext uri="{FF2B5EF4-FFF2-40B4-BE49-F238E27FC236}">
                      <a16:creationId xmlns:a16="http://schemas.microsoft.com/office/drawing/2014/main" id="{54D486FD-FF7D-9D56-4107-0684A92FFB4D}"/>
                    </a:ext>
                  </a:extLst>
                </p:cNvPr>
                <p:cNvSpPr txBox="1"/>
                <p:nvPr/>
              </p:nvSpPr>
              <p:spPr>
                <a:xfrm>
                  <a:off x="1768188" y="4460761"/>
                  <a:ext cx="56932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zh-TW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6" name="文字方塊 45">
                  <a:extLst>
                    <a:ext uri="{FF2B5EF4-FFF2-40B4-BE49-F238E27FC236}">
                      <a16:creationId xmlns:a16="http://schemas.microsoft.com/office/drawing/2014/main" id="{2480585E-5C7B-4C8F-B27E-F4FC4EA839E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68188" y="4460761"/>
                  <a:ext cx="569322" cy="369332"/>
                </a:xfrm>
                <a:prstGeom prst="rect">
                  <a:avLst/>
                </a:prstGeom>
                <a:blipFill>
                  <a:blip r:embed="rId10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文字方塊 39">
                  <a:extLst>
                    <a:ext uri="{FF2B5EF4-FFF2-40B4-BE49-F238E27FC236}">
                      <a16:creationId xmlns:a16="http://schemas.microsoft.com/office/drawing/2014/main" id="{053CE32E-17C7-FCD4-2124-41B2172569AC}"/>
                    </a:ext>
                  </a:extLst>
                </p:cNvPr>
                <p:cNvSpPr txBox="1"/>
                <p:nvPr/>
              </p:nvSpPr>
              <p:spPr>
                <a:xfrm>
                  <a:off x="3073832" y="4466801"/>
                  <a:ext cx="56932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zh-TW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7" name="文字方塊 46">
                  <a:extLst>
                    <a:ext uri="{FF2B5EF4-FFF2-40B4-BE49-F238E27FC236}">
                      <a16:creationId xmlns:a16="http://schemas.microsoft.com/office/drawing/2014/main" id="{5E010F37-E253-49FC-B160-352ABD7EB17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73832" y="4466801"/>
                  <a:ext cx="569322" cy="369332"/>
                </a:xfrm>
                <a:prstGeom prst="rect">
                  <a:avLst/>
                </a:prstGeom>
                <a:blipFill>
                  <a:blip r:embed="rId11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文字方塊 40">
                  <a:extLst>
                    <a:ext uri="{FF2B5EF4-FFF2-40B4-BE49-F238E27FC236}">
                      <a16:creationId xmlns:a16="http://schemas.microsoft.com/office/drawing/2014/main" id="{F9B83DF1-15DB-48B0-8C29-83E5473371C0}"/>
                    </a:ext>
                  </a:extLst>
                </p:cNvPr>
                <p:cNvSpPr txBox="1"/>
                <p:nvPr/>
              </p:nvSpPr>
              <p:spPr>
                <a:xfrm>
                  <a:off x="1538355" y="4460761"/>
                  <a:ext cx="56932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TW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8" name="文字方塊 47">
                  <a:extLst>
                    <a:ext uri="{FF2B5EF4-FFF2-40B4-BE49-F238E27FC236}">
                      <a16:creationId xmlns:a16="http://schemas.microsoft.com/office/drawing/2014/main" id="{47DF05C2-69BA-4E7C-8948-902F7ABF77A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38355" y="4460761"/>
                  <a:ext cx="569322" cy="369332"/>
                </a:xfrm>
                <a:prstGeom prst="rect">
                  <a:avLst/>
                </a:prstGeom>
                <a:blipFill>
                  <a:blip r:embed="rId12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文字方塊 41">
                  <a:extLst>
                    <a:ext uri="{FF2B5EF4-FFF2-40B4-BE49-F238E27FC236}">
                      <a16:creationId xmlns:a16="http://schemas.microsoft.com/office/drawing/2014/main" id="{6CC5C181-CC66-7143-C42C-6417AEFD2A75}"/>
                    </a:ext>
                  </a:extLst>
                </p:cNvPr>
                <p:cNvSpPr txBox="1"/>
                <p:nvPr/>
              </p:nvSpPr>
              <p:spPr>
                <a:xfrm>
                  <a:off x="2143748" y="4460761"/>
                  <a:ext cx="56932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TW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9" name="文字方塊 48">
                  <a:extLst>
                    <a:ext uri="{FF2B5EF4-FFF2-40B4-BE49-F238E27FC236}">
                      <a16:creationId xmlns:a16="http://schemas.microsoft.com/office/drawing/2014/main" id="{E4700BA6-C742-4192-A9A3-FB5314DAA21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43748" y="4460761"/>
                  <a:ext cx="569322" cy="369332"/>
                </a:xfrm>
                <a:prstGeom prst="rect">
                  <a:avLst/>
                </a:prstGeom>
                <a:blipFill>
                  <a:blip r:embed="rId13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文字方塊 42">
                  <a:extLst>
                    <a:ext uri="{FF2B5EF4-FFF2-40B4-BE49-F238E27FC236}">
                      <a16:creationId xmlns:a16="http://schemas.microsoft.com/office/drawing/2014/main" id="{B2C1E489-0B9F-1347-05F4-126A5257557E}"/>
                    </a:ext>
                  </a:extLst>
                </p:cNvPr>
                <p:cNvSpPr txBox="1"/>
                <p:nvPr/>
              </p:nvSpPr>
              <p:spPr>
                <a:xfrm>
                  <a:off x="2781924" y="4462534"/>
                  <a:ext cx="56400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TW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0" name="文字方塊 49">
                  <a:extLst>
                    <a:ext uri="{FF2B5EF4-FFF2-40B4-BE49-F238E27FC236}">
                      <a16:creationId xmlns:a16="http://schemas.microsoft.com/office/drawing/2014/main" id="{F4D05CDF-2575-4695-A3F4-EF01119C026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81924" y="4462534"/>
                  <a:ext cx="564001" cy="369332"/>
                </a:xfrm>
                <a:prstGeom prst="rect">
                  <a:avLst/>
                </a:prstGeom>
                <a:blipFill>
                  <a:blip r:embed="rId14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62" name="文字方塊 61">
                <a:extLst>
                  <a:ext uri="{FF2B5EF4-FFF2-40B4-BE49-F238E27FC236}">
                    <a16:creationId xmlns:a16="http://schemas.microsoft.com/office/drawing/2014/main" id="{D655AE13-986D-4F95-FA63-BA617B391EF8}"/>
                  </a:ext>
                </a:extLst>
              </p:cNvPr>
              <p:cNvSpPr txBox="1"/>
              <p:nvPr/>
            </p:nvSpPr>
            <p:spPr>
              <a:xfrm>
                <a:off x="7522706" y="4270378"/>
                <a:ext cx="305885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sz="2400" dirty="0">
                    <a:solidFill>
                      <a:srgbClr val="FF00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變異數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軟正黑體" panose="020B0604030504040204" pitchFamily="34" charset="-120"/>
                      </a:rPr>
                      <m:t>→</m:t>
                    </m:r>
                  </m:oMath>
                </a14:m>
                <a:r>
                  <a:rPr lang="en-US" altLang="zh-TW" sz="2400" dirty="0">
                    <a:solidFill>
                      <a:srgbClr val="FF00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</a:t>
                </a:r>
                <a:r>
                  <a:rPr lang="zh-TW" altLang="en-US" sz="2400" dirty="0">
                    <a:solidFill>
                      <a:srgbClr val="FF00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資料豐富度</a:t>
                </a:r>
              </a:p>
            </p:txBody>
          </p:sp>
        </mc:Choice>
        <mc:Fallback>
          <p:sp>
            <p:nvSpPr>
              <p:cNvPr id="62" name="文字方塊 61">
                <a:extLst>
                  <a:ext uri="{FF2B5EF4-FFF2-40B4-BE49-F238E27FC236}">
                    <a16:creationId xmlns:a16="http://schemas.microsoft.com/office/drawing/2014/main" id="{D655AE13-986D-4F95-FA63-BA617B391E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2706" y="4270378"/>
                <a:ext cx="3058851" cy="461665"/>
              </a:xfrm>
              <a:prstGeom prst="rect">
                <a:avLst/>
              </a:prstGeom>
              <a:blipFill>
                <a:blip r:embed="rId15"/>
                <a:stretch>
                  <a:fillRect l="-3306" t="-10811" r="-2066" b="-2973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3" name="群組 62">
            <a:extLst>
              <a:ext uri="{FF2B5EF4-FFF2-40B4-BE49-F238E27FC236}">
                <a16:creationId xmlns:a16="http://schemas.microsoft.com/office/drawing/2014/main" id="{89748922-11AA-7620-19C6-97E6EF6E74C7}"/>
              </a:ext>
            </a:extLst>
          </p:cNvPr>
          <p:cNvGrpSpPr/>
          <p:nvPr/>
        </p:nvGrpSpPr>
        <p:grpSpPr>
          <a:xfrm rot="5400000">
            <a:off x="2258140" y="3055044"/>
            <a:ext cx="669467" cy="3357690"/>
            <a:chOff x="2258140" y="2314244"/>
            <a:chExt cx="669467" cy="3357690"/>
          </a:xfrm>
        </p:grpSpPr>
        <p:cxnSp>
          <p:nvCxnSpPr>
            <p:cNvPr id="64" name="直線單箭頭接點 40">
              <a:extLst>
                <a:ext uri="{FF2B5EF4-FFF2-40B4-BE49-F238E27FC236}">
                  <a16:creationId xmlns:a16="http://schemas.microsoft.com/office/drawing/2014/main" id="{487C6DAF-5A98-03AE-D864-31CA041A285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31633" y="2791934"/>
              <a:ext cx="0" cy="2880000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文字方塊 64">
                  <a:extLst>
                    <a:ext uri="{FF2B5EF4-FFF2-40B4-BE49-F238E27FC236}">
                      <a16:creationId xmlns:a16="http://schemas.microsoft.com/office/drawing/2014/main" id="{D7016686-C7DB-76D5-95BA-6272C8A883B7}"/>
                    </a:ext>
                  </a:extLst>
                </p:cNvPr>
                <p:cNvSpPr txBox="1"/>
                <p:nvPr/>
              </p:nvSpPr>
              <p:spPr>
                <a:xfrm>
                  <a:off x="2258140" y="2314244"/>
                  <a:ext cx="37138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22" name="文字方塊 21">
                  <a:extLst>
                    <a:ext uri="{FF2B5EF4-FFF2-40B4-BE49-F238E27FC236}">
                      <a16:creationId xmlns:a16="http://schemas.microsoft.com/office/drawing/2014/main" id="{B0D4A957-0DB6-4AAC-9CBA-58540DC9A9E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58140" y="2314244"/>
                  <a:ext cx="371384" cy="369332"/>
                </a:xfrm>
                <a:prstGeom prst="rect">
                  <a:avLst/>
                </a:prstGeom>
                <a:blipFill>
                  <a:blip r:embed="rId16"/>
                  <a:stretch>
                    <a:fillRect l="-655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5" name="橢圓 74">
              <a:extLst>
                <a:ext uri="{FF2B5EF4-FFF2-40B4-BE49-F238E27FC236}">
                  <a16:creationId xmlns:a16="http://schemas.microsoft.com/office/drawing/2014/main" id="{A66501ED-A477-3515-1C31-EBAF22A63D23}"/>
                </a:ext>
              </a:extLst>
            </p:cNvPr>
            <p:cNvSpPr/>
            <p:nvPr/>
          </p:nvSpPr>
          <p:spPr>
            <a:xfrm>
              <a:off x="2342854" y="3172203"/>
              <a:ext cx="166120" cy="166120"/>
            </a:xfrm>
            <a:prstGeom prst="ellipse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6" name="橢圓 75">
              <a:extLst>
                <a:ext uri="{FF2B5EF4-FFF2-40B4-BE49-F238E27FC236}">
                  <a16:creationId xmlns:a16="http://schemas.microsoft.com/office/drawing/2014/main" id="{AF61D1E9-0CDC-83B9-A6A3-7DD71E6A688A}"/>
                </a:ext>
              </a:extLst>
            </p:cNvPr>
            <p:cNvSpPr/>
            <p:nvPr/>
          </p:nvSpPr>
          <p:spPr>
            <a:xfrm>
              <a:off x="2348573" y="3619009"/>
              <a:ext cx="166120" cy="166120"/>
            </a:xfrm>
            <a:prstGeom prst="ellipse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7" name="橢圓 76">
              <a:extLst>
                <a:ext uri="{FF2B5EF4-FFF2-40B4-BE49-F238E27FC236}">
                  <a16:creationId xmlns:a16="http://schemas.microsoft.com/office/drawing/2014/main" id="{1C5AA205-684F-68C5-B1B4-7A10F19373F6}"/>
                </a:ext>
              </a:extLst>
            </p:cNvPr>
            <p:cNvSpPr/>
            <p:nvPr/>
          </p:nvSpPr>
          <p:spPr>
            <a:xfrm>
              <a:off x="2348573" y="4308361"/>
              <a:ext cx="166120" cy="166120"/>
            </a:xfrm>
            <a:prstGeom prst="ellipse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8" name="橢圓 77">
              <a:extLst>
                <a:ext uri="{FF2B5EF4-FFF2-40B4-BE49-F238E27FC236}">
                  <a16:creationId xmlns:a16="http://schemas.microsoft.com/office/drawing/2014/main" id="{6371A5D1-0ADD-9AF4-0CCD-EBF404DD7C4C}"/>
                </a:ext>
              </a:extLst>
            </p:cNvPr>
            <p:cNvSpPr/>
            <p:nvPr/>
          </p:nvSpPr>
          <p:spPr>
            <a:xfrm>
              <a:off x="2348573" y="4868874"/>
              <a:ext cx="166120" cy="166120"/>
            </a:xfrm>
            <a:prstGeom prst="ellipse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9" name="橢圓 78">
              <a:extLst>
                <a:ext uri="{FF2B5EF4-FFF2-40B4-BE49-F238E27FC236}">
                  <a16:creationId xmlns:a16="http://schemas.microsoft.com/office/drawing/2014/main" id="{77326217-D8DC-189A-058D-883540BD8043}"/>
                </a:ext>
              </a:extLst>
            </p:cNvPr>
            <p:cNvSpPr/>
            <p:nvPr/>
          </p:nvSpPr>
          <p:spPr>
            <a:xfrm>
              <a:off x="2348573" y="3842412"/>
              <a:ext cx="166120" cy="166120"/>
            </a:xfrm>
            <a:prstGeom prst="ellipse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文字方塊 79">
                  <a:extLst>
                    <a:ext uri="{FF2B5EF4-FFF2-40B4-BE49-F238E27FC236}">
                      <a16:creationId xmlns:a16="http://schemas.microsoft.com/office/drawing/2014/main" id="{F0BB0026-B14E-3C89-8CA8-B851E4E25C7A}"/>
                    </a:ext>
                  </a:extLst>
                </p:cNvPr>
                <p:cNvSpPr txBox="1"/>
                <p:nvPr/>
              </p:nvSpPr>
              <p:spPr>
                <a:xfrm>
                  <a:off x="2456873" y="4750467"/>
                  <a:ext cx="46262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TW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zh-TW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8" name="文字方塊 37">
                  <a:extLst>
                    <a:ext uri="{FF2B5EF4-FFF2-40B4-BE49-F238E27FC236}">
                      <a16:creationId xmlns:a16="http://schemas.microsoft.com/office/drawing/2014/main" id="{7E852DE9-F188-4B68-8C08-5B661A43240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56873" y="4750467"/>
                  <a:ext cx="462626" cy="369332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文字方塊 80">
                  <a:extLst>
                    <a:ext uri="{FF2B5EF4-FFF2-40B4-BE49-F238E27FC236}">
                      <a16:creationId xmlns:a16="http://schemas.microsoft.com/office/drawing/2014/main" id="{FAF9D50F-D445-C6BE-D1E0-348380738A60}"/>
                    </a:ext>
                  </a:extLst>
                </p:cNvPr>
                <p:cNvSpPr txBox="1"/>
                <p:nvPr/>
              </p:nvSpPr>
              <p:spPr>
                <a:xfrm>
                  <a:off x="2457694" y="3728799"/>
                  <a:ext cx="46262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TW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zh-TW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9" name="文字方塊 38">
                  <a:extLst>
                    <a:ext uri="{FF2B5EF4-FFF2-40B4-BE49-F238E27FC236}">
                      <a16:creationId xmlns:a16="http://schemas.microsoft.com/office/drawing/2014/main" id="{978D0000-C253-4D12-B7E1-ACF83B7E8F0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57694" y="3728799"/>
                  <a:ext cx="462626" cy="369332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文字方塊 81">
                  <a:extLst>
                    <a:ext uri="{FF2B5EF4-FFF2-40B4-BE49-F238E27FC236}">
                      <a16:creationId xmlns:a16="http://schemas.microsoft.com/office/drawing/2014/main" id="{67D43358-DF5B-412B-76AF-D5C1CB0EA543}"/>
                    </a:ext>
                  </a:extLst>
                </p:cNvPr>
                <p:cNvSpPr txBox="1"/>
                <p:nvPr/>
              </p:nvSpPr>
              <p:spPr>
                <a:xfrm>
                  <a:off x="2456873" y="3500776"/>
                  <a:ext cx="46262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TW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TW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0" name="文字方塊 39">
                  <a:extLst>
                    <a:ext uri="{FF2B5EF4-FFF2-40B4-BE49-F238E27FC236}">
                      <a16:creationId xmlns:a16="http://schemas.microsoft.com/office/drawing/2014/main" id="{BC1F20B4-C4BF-435B-AA9D-26420BD63EA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56873" y="3500776"/>
                  <a:ext cx="462626" cy="369332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文字方塊 82">
                  <a:extLst>
                    <a:ext uri="{FF2B5EF4-FFF2-40B4-BE49-F238E27FC236}">
                      <a16:creationId xmlns:a16="http://schemas.microsoft.com/office/drawing/2014/main" id="{232223CD-1E0D-53BA-D9D6-9E33C0D56E1A}"/>
                    </a:ext>
                  </a:extLst>
                </p:cNvPr>
                <p:cNvSpPr txBox="1"/>
                <p:nvPr/>
              </p:nvSpPr>
              <p:spPr>
                <a:xfrm>
                  <a:off x="2464981" y="4197083"/>
                  <a:ext cx="46262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TW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TW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1" name="文字方塊 40">
                  <a:extLst>
                    <a:ext uri="{FF2B5EF4-FFF2-40B4-BE49-F238E27FC236}">
                      <a16:creationId xmlns:a16="http://schemas.microsoft.com/office/drawing/2014/main" id="{85385D09-926A-4EC9-920E-E195DB9E830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64981" y="4197083"/>
                  <a:ext cx="462626" cy="369332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文字方塊 83">
                  <a:extLst>
                    <a:ext uri="{FF2B5EF4-FFF2-40B4-BE49-F238E27FC236}">
                      <a16:creationId xmlns:a16="http://schemas.microsoft.com/office/drawing/2014/main" id="{0A413505-0498-B142-88F5-61C6DD075380}"/>
                    </a:ext>
                  </a:extLst>
                </p:cNvPr>
                <p:cNvSpPr txBox="1"/>
                <p:nvPr/>
              </p:nvSpPr>
              <p:spPr>
                <a:xfrm>
                  <a:off x="2462745" y="3040997"/>
                  <a:ext cx="45730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TW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TW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2" name="文字方塊 41">
                  <a:extLst>
                    <a:ext uri="{FF2B5EF4-FFF2-40B4-BE49-F238E27FC236}">
                      <a16:creationId xmlns:a16="http://schemas.microsoft.com/office/drawing/2014/main" id="{9FA41148-7970-40AB-BE9E-0A19C076DA9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62745" y="3040997"/>
                  <a:ext cx="457305" cy="369332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85" name="群組 84">
              <a:extLst>
                <a:ext uri="{FF2B5EF4-FFF2-40B4-BE49-F238E27FC236}">
                  <a16:creationId xmlns:a16="http://schemas.microsoft.com/office/drawing/2014/main" id="{18D6498D-5FD3-84B7-4BEB-3B98CC655C56}"/>
                </a:ext>
              </a:extLst>
            </p:cNvPr>
            <p:cNvGrpSpPr/>
            <p:nvPr/>
          </p:nvGrpSpPr>
          <p:grpSpPr>
            <a:xfrm rot="5400000">
              <a:off x="1401448" y="4152956"/>
              <a:ext cx="2060369" cy="155405"/>
              <a:chOff x="1385153" y="4152956"/>
              <a:chExt cx="2060369" cy="155405"/>
            </a:xfrm>
          </p:grpSpPr>
          <p:cxnSp>
            <p:nvCxnSpPr>
              <p:cNvPr id="86" name="直線接點 85">
                <a:extLst>
                  <a:ext uri="{FF2B5EF4-FFF2-40B4-BE49-F238E27FC236}">
                    <a16:creationId xmlns:a16="http://schemas.microsoft.com/office/drawing/2014/main" id="{DA8DD5F6-2AAA-1FC3-E7C7-CA2384745661}"/>
                  </a:ext>
                </a:extLst>
              </p:cNvPr>
              <p:cNvCxnSpPr/>
              <p:nvPr/>
            </p:nvCxnSpPr>
            <p:spPr>
              <a:xfrm>
                <a:off x="2774962" y="4152956"/>
                <a:ext cx="0" cy="155405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直線接點 86">
                <a:extLst>
                  <a:ext uri="{FF2B5EF4-FFF2-40B4-BE49-F238E27FC236}">
                    <a16:creationId xmlns:a16="http://schemas.microsoft.com/office/drawing/2014/main" id="{27B74E68-0771-4FA0-10C2-77E08CBDD523}"/>
                  </a:ext>
                </a:extLst>
              </p:cNvPr>
              <p:cNvCxnSpPr/>
              <p:nvPr/>
            </p:nvCxnSpPr>
            <p:spPr>
              <a:xfrm>
                <a:off x="2431633" y="4152956"/>
                <a:ext cx="0" cy="155405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直線接點 87">
                <a:extLst>
                  <a:ext uri="{FF2B5EF4-FFF2-40B4-BE49-F238E27FC236}">
                    <a16:creationId xmlns:a16="http://schemas.microsoft.com/office/drawing/2014/main" id="{30B3C367-3142-4D87-BE69-65EB8D78F0ED}"/>
                  </a:ext>
                </a:extLst>
              </p:cNvPr>
              <p:cNvCxnSpPr/>
              <p:nvPr/>
            </p:nvCxnSpPr>
            <p:spPr>
              <a:xfrm>
                <a:off x="2096353" y="4152956"/>
                <a:ext cx="0" cy="155405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直線接點 88">
                <a:extLst>
                  <a:ext uri="{FF2B5EF4-FFF2-40B4-BE49-F238E27FC236}">
                    <a16:creationId xmlns:a16="http://schemas.microsoft.com/office/drawing/2014/main" id="{3A07C16D-B091-B210-7815-2D658E58EE6E}"/>
                  </a:ext>
                </a:extLst>
              </p:cNvPr>
              <p:cNvCxnSpPr/>
              <p:nvPr/>
            </p:nvCxnSpPr>
            <p:spPr>
              <a:xfrm>
                <a:off x="3125482" y="4152956"/>
                <a:ext cx="0" cy="155405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直線接點 89">
                <a:extLst>
                  <a:ext uri="{FF2B5EF4-FFF2-40B4-BE49-F238E27FC236}">
                    <a16:creationId xmlns:a16="http://schemas.microsoft.com/office/drawing/2014/main" id="{4F9EE923-0D87-25FC-925C-BE10C2C3A9BB}"/>
                  </a:ext>
                </a:extLst>
              </p:cNvPr>
              <p:cNvCxnSpPr/>
              <p:nvPr/>
            </p:nvCxnSpPr>
            <p:spPr>
              <a:xfrm>
                <a:off x="1725513" y="4152956"/>
                <a:ext cx="0" cy="155405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直線接點 90">
                <a:extLst>
                  <a:ext uri="{FF2B5EF4-FFF2-40B4-BE49-F238E27FC236}">
                    <a16:creationId xmlns:a16="http://schemas.microsoft.com/office/drawing/2014/main" id="{B5169C94-83DC-FB23-B8E3-C839965C8E3B}"/>
                  </a:ext>
                </a:extLst>
              </p:cNvPr>
              <p:cNvCxnSpPr/>
              <p:nvPr/>
            </p:nvCxnSpPr>
            <p:spPr>
              <a:xfrm>
                <a:off x="3445522" y="4152956"/>
                <a:ext cx="0" cy="155405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直線接點 91">
                <a:extLst>
                  <a:ext uri="{FF2B5EF4-FFF2-40B4-BE49-F238E27FC236}">
                    <a16:creationId xmlns:a16="http://schemas.microsoft.com/office/drawing/2014/main" id="{2C412D97-DEEA-8421-5AA5-582E19C0DF23}"/>
                  </a:ext>
                </a:extLst>
              </p:cNvPr>
              <p:cNvCxnSpPr/>
              <p:nvPr/>
            </p:nvCxnSpPr>
            <p:spPr>
              <a:xfrm>
                <a:off x="1385153" y="4152956"/>
                <a:ext cx="0" cy="155405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93" name="直線單箭頭接點 60">
            <a:extLst>
              <a:ext uri="{FF2B5EF4-FFF2-40B4-BE49-F238E27FC236}">
                <a16:creationId xmlns:a16="http://schemas.microsoft.com/office/drawing/2014/main" id="{14E707AD-07A8-99A3-79D7-62993A228673}"/>
              </a:ext>
            </a:extLst>
          </p:cNvPr>
          <p:cNvCxnSpPr>
            <a:cxnSpLocks/>
          </p:cNvCxnSpPr>
          <p:nvPr/>
        </p:nvCxnSpPr>
        <p:spPr>
          <a:xfrm rot="5400000" flipV="1">
            <a:off x="2354029" y="3131827"/>
            <a:ext cx="0" cy="288000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23" name="文字方塊 122">
                <a:extLst>
                  <a:ext uri="{FF2B5EF4-FFF2-40B4-BE49-F238E27FC236}">
                    <a16:creationId xmlns:a16="http://schemas.microsoft.com/office/drawing/2014/main" id="{FA5AC0D8-7738-B4D5-2622-97F78EE11B64}"/>
                  </a:ext>
                </a:extLst>
              </p:cNvPr>
              <p:cNvSpPr txBox="1"/>
              <p:nvPr/>
            </p:nvSpPr>
            <p:spPr>
              <a:xfrm rot="5400000">
                <a:off x="3901361" y="4399359"/>
                <a:ext cx="3713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>
          <p:sp>
            <p:nvSpPr>
              <p:cNvPr id="123" name="文字方塊 122">
                <a:extLst>
                  <a:ext uri="{FF2B5EF4-FFF2-40B4-BE49-F238E27FC236}">
                    <a16:creationId xmlns:a16="http://schemas.microsoft.com/office/drawing/2014/main" id="{FA5AC0D8-7738-B4D5-2622-97F78EE11B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3901361" y="4399359"/>
                <a:ext cx="371384" cy="369332"/>
              </a:xfrm>
              <a:prstGeom prst="rect">
                <a:avLst/>
              </a:prstGeom>
              <a:blipFill>
                <a:blip r:embed="rId22"/>
                <a:stretch>
                  <a:fillRect l="-10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4" name="橢圓 123">
            <a:extLst>
              <a:ext uri="{FF2B5EF4-FFF2-40B4-BE49-F238E27FC236}">
                <a16:creationId xmlns:a16="http://schemas.microsoft.com/office/drawing/2014/main" id="{2A8B8FAD-04B9-8050-1540-9D4FFBA407D1}"/>
              </a:ext>
            </a:extLst>
          </p:cNvPr>
          <p:cNvSpPr/>
          <p:nvPr/>
        </p:nvSpPr>
        <p:spPr>
          <a:xfrm rot="5400000">
            <a:off x="3247640" y="4483047"/>
            <a:ext cx="166120" cy="16612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5" name="橢圓 124">
            <a:extLst>
              <a:ext uri="{FF2B5EF4-FFF2-40B4-BE49-F238E27FC236}">
                <a16:creationId xmlns:a16="http://schemas.microsoft.com/office/drawing/2014/main" id="{1C56E592-F914-C655-A0EB-B104A70B5FCF}"/>
              </a:ext>
            </a:extLst>
          </p:cNvPr>
          <p:cNvSpPr/>
          <p:nvPr/>
        </p:nvSpPr>
        <p:spPr>
          <a:xfrm rot="5400000">
            <a:off x="2800834" y="4488766"/>
            <a:ext cx="166120" cy="16612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6" name="橢圓 125">
            <a:extLst>
              <a:ext uri="{FF2B5EF4-FFF2-40B4-BE49-F238E27FC236}">
                <a16:creationId xmlns:a16="http://schemas.microsoft.com/office/drawing/2014/main" id="{EACF843F-60BE-296A-FB3F-0B6B609A8DA9}"/>
              </a:ext>
            </a:extLst>
          </p:cNvPr>
          <p:cNvSpPr/>
          <p:nvPr/>
        </p:nvSpPr>
        <p:spPr>
          <a:xfrm rot="5400000">
            <a:off x="2111482" y="4488767"/>
            <a:ext cx="166120" cy="16612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7" name="橢圓 126">
            <a:extLst>
              <a:ext uri="{FF2B5EF4-FFF2-40B4-BE49-F238E27FC236}">
                <a16:creationId xmlns:a16="http://schemas.microsoft.com/office/drawing/2014/main" id="{7C5F2C84-8203-8E0B-F3C0-80015C3DE962}"/>
              </a:ext>
            </a:extLst>
          </p:cNvPr>
          <p:cNvSpPr/>
          <p:nvPr/>
        </p:nvSpPr>
        <p:spPr>
          <a:xfrm rot="5400000">
            <a:off x="1550969" y="4488767"/>
            <a:ext cx="166120" cy="16612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8" name="橢圓 127">
            <a:extLst>
              <a:ext uri="{FF2B5EF4-FFF2-40B4-BE49-F238E27FC236}">
                <a16:creationId xmlns:a16="http://schemas.microsoft.com/office/drawing/2014/main" id="{21FC03AF-88AA-21EA-C182-B14C632238AC}"/>
              </a:ext>
            </a:extLst>
          </p:cNvPr>
          <p:cNvSpPr/>
          <p:nvPr/>
        </p:nvSpPr>
        <p:spPr>
          <a:xfrm rot="5400000">
            <a:off x="2577431" y="4488767"/>
            <a:ext cx="166120" cy="16612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9" name="文字方塊 128">
                <a:extLst>
                  <a:ext uri="{FF2B5EF4-FFF2-40B4-BE49-F238E27FC236}">
                    <a16:creationId xmlns:a16="http://schemas.microsoft.com/office/drawing/2014/main" id="{839EA0C5-2CD5-F665-04BE-163B86DCEDEF}"/>
                  </a:ext>
                </a:extLst>
              </p:cNvPr>
              <p:cNvSpPr txBox="1"/>
              <p:nvPr/>
            </p:nvSpPr>
            <p:spPr>
              <a:xfrm rot="5400000">
                <a:off x="1419517" y="4643714"/>
                <a:ext cx="4626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29" name="文字方塊 128">
                <a:extLst>
                  <a:ext uri="{FF2B5EF4-FFF2-40B4-BE49-F238E27FC236}">
                    <a16:creationId xmlns:a16="http://schemas.microsoft.com/office/drawing/2014/main" id="{839EA0C5-2CD5-F665-04BE-163B86DCED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1419517" y="4643714"/>
                <a:ext cx="462626" cy="369332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0" name="文字方塊 129">
                <a:extLst>
                  <a:ext uri="{FF2B5EF4-FFF2-40B4-BE49-F238E27FC236}">
                    <a16:creationId xmlns:a16="http://schemas.microsoft.com/office/drawing/2014/main" id="{E11973C0-062F-EAB6-A667-12F083919AF3}"/>
                  </a:ext>
                </a:extLst>
              </p:cNvPr>
              <p:cNvSpPr txBox="1"/>
              <p:nvPr/>
            </p:nvSpPr>
            <p:spPr>
              <a:xfrm rot="5400000">
                <a:off x="2441185" y="4644535"/>
                <a:ext cx="4626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30" name="文字方塊 129">
                <a:extLst>
                  <a:ext uri="{FF2B5EF4-FFF2-40B4-BE49-F238E27FC236}">
                    <a16:creationId xmlns:a16="http://schemas.microsoft.com/office/drawing/2014/main" id="{E11973C0-062F-EAB6-A667-12F083919A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2441185" y="4644535"/>
                <a:ext cx="462626" cy="369332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1" name="文字方塊 130">
                <a:extLst>
                  <a:ext uri="{FF2B5EF4-FFF2-40B4-BE49-F238E27FC236}">
                    <a16:creationId xmlns:a16="http://schemas.microsoft.com/office/drawing/2014/main" id="{E3D89EAF-1F9E-16D0-23D3-7F523953D9A2}"/>
                  </a:ext>
                </a:extLst>
              </p:cNvPr>
              <p:cNvSpPr txBox="1"/>
              <p:nvPr/>
            </p:nvSpPr>
            <p:spPr>
              <a:xfrm rot="5400000">
                <a:off x="2669208" y="4643713"/>
                <a:ext cx="4626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31" name="文字方塊 130">
                <a:extLst>
                  <a:ext uri="{FF2B5EF4-FFF2-40B4-BE49-F238E27FC236}">
                    <a16:creationId xmlns:a16="http://schemas.microsoft.com/office/drawing/2014/main" id="{E3D89EAF-1F9E-16D0-23D3-7F523953D9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2669208" y="4643713"/>
                <a:ext cx="462626" cy="369332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2" name="文字方塊 131">
                <a:extLst>
                  <a:ext uri="{FF2B5EF4-FFF2-40B4-BE49-F238E27FC236}">
                    <a16:creationId xmlns:a16="http://schemas.microsoft.com/office/drawing/2014/main" id="{220CCDDA-3978-D35E-A76C-0CBC0F139B07}"/>
                  </a:ext>
                </a:extLst>
              </p:cNvPr>
              <p:cNvSpPr txBox="1"/>
              <p:nvPr/>
            </p:nvSpPr>
            <p:spPr>
              <a:xfrm rot="5400000">
                <a:off x="1972901" y="4651822"/>
                <a:ext cx="4626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32" name="文字方塊 131">
                <a:extLst>
                  <a:ext uri="{FF2B5EF4-FFF2-40B4-BE49-F238E27FC236}">
                    <a16:creationId xmlns:a16="http://schemas.microsoft.com/office/drawing/2014/main" id="{220CCDDA-3978-D35E-A76C-0CBC0F139B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1972901" y="4651822"/>
                <a:ext cx="462626" cy="369332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3" name="文字方塊 132">
                <a:extLst>
                  <a:ext uri="{FF2B5EF4-FFF2-40B4-BE49-F238E27FC236}">
                    <a16:creationId xmlns:a16="http://schemas.microsoft.com/office/drawing/2014/main" id="{39CC64D2-B9CB-E003-BD00-BA464B279EAA}"/>
                  </a:ext>
                </a:extLst>
              </p:cNvPr>
              <p:cNvSpPr txBox="1"/>
              <p:nvPr/>
            </p:nvSpPr>
            <p:spPr>
              <a:xfrm rot="5400000">
                <a:off x="3131647" y="4646925"/>
                <a:ext cx="4573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33" name="文字方塊 132">
                <a:extLst>
                  <a:ext uri="{FF2B5EF4-FFF2-40B4-BE49-F238E27FC236}">
                    <a16:creationId xmlns:a16="http://schemas.microsoft.com/office/drawing/2014/main" id="{39CC64D2-B9CB-E003-BD00-BA464B279E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3131647" y="4646925"/>
                <a:ext cx="457305" cy="369332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4" name="群組 133">
            <a:extLst>
              <a:ext uri="{FF2B5EF4-FFF2-40B4-BE49-F238E27FC236}">
                <a16:creationId xmlns:a16="http://schemas.microsoft.com/office/drawing/2014/main" id="{982DFB9D-1B2A-BF5D-5094-5E96B21C9138}"/>
              </a:ext>
            </a:extLst>
          </p:cNvPr>
          <p:cNvGrpSpPr/>
          <p:nvPr/>
        </p:nvGrpSpPr>
        <p:grpSpPr>
          <a:xfrm rot="10800000">
            <a:off x="1325120" y="4494124"/>
            <a:ext cx="2060369" cy="155405"/>
            <a:chOff x="1385153" y="4152956"/>
            <a:chExt cx="2060369" cy="155405"/>
          </a:xfrm>
        </p:grpSpPr>
        <p:cxnSp>
          <p:nvCxnSpPr>
            <p:cNvPr id="135" name="直線接點 134">
              <a:extLst>
                <a:ext uri="{FF2B5EF4-FFF2-40B4-BE49-F238E27FC236}">
                  <a16:creationId xmlns:a16="http://schemas.microsoft.com/office/drawing/2014/main" id="{BB4D95A7-43F2-44B9-A5DB-81DC095E2AB6}"/>
                </a:ext>
              </a:extLst>
            </p:cNvPr>
            <p:cNvCxnSpPr/>
            <p:nvPr/>
          </p:nvCxnSpPr>
          <p:spPr>
            <a:xfrm>
              <a:off x="2774962" y="4152956"/>
              <a:ext cx="0" cy="15540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直線接點 135">
              <a:extLst>
                <a:ext uri="{FF2B5EF4-FFF2-40B4-BE49-F238E27FC236}">
                  <a16:creationId xmlns:a16="http://schemas.microsoft.com/office/drawing/2014/main" id="{FE33803E-5D2D-A560-9518-221B09D3F9CD}"/>
                </a:ext>
              </a:extLst>
            </p:cNvPr>
            <p:cNvCxnSpPr/>
            <p:nvPr/>
          </p:nvCxnSpPr>
          <p:spPr>
            <a:xfrm>
              <a:off x="2431633" y="4152956"/>
              <a:ext cx="0" cy="15540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直線接點 136">
              <a:extLst>
                <a:ext uri="{FF2B5EF4-FFF2-40B4-BE49-F238E27FC236}">
                  <a16:creationId xmlns:a16="http://schemas.microsoft.com/office/drawing/2014/main" id="{FE298CFF-AFD5-549A-1CD1-F5E1E2F9EE3F}"/>
                </a:ext>
              </a:extLst>
            </p:cNvPr>
            <p:cNvCxnSpPr/>
            <p:nvPr/>
          </p:nvCxnSpPr>
          <p:spPr>
            <a:xfrm>
              <a:off x="2096353" y="4152956"/>
              <a:ext cx="0" cy="15540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直線接點 137">
              <a:extLst>
                <a:ext uri="{FF2B5EF4-FFF2-40B4-BE49-F238E27FC236}">
                  <a16:creationId xmlns:a16="http://schemas.microsoft.com/office/drawing/2014/main" id="{B900FEFD-72E8-5FAB-CAC9-607F78A9A183}"/>
                </a:ext>
              </a:extLst>
            </p:cNvPr>
            <p:cNvCxnSpPr/>
            <p:nvPr/>
          </p:nvCxnSpPr>
          <p:spPr>
            <a:xfrm>
              <a:off x="3125482" y="4152956"/>
              <a:ext cx="0" cy="15540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直線接點 138">
              <a:extLst>
                <a:ext uri="{FF2B5EF4-FFF2-40B4-BE49-F238E27FC236}">
                  <a16:creationId xmlns:a16="http://schemas.microsoft.com/office/drawing/2014/main" id="{2989176D-4BD4-EEB7-452B-5BF7E055038E}"/>
                </a:ext>
              </a:extLst>
            </p:cNvPr>
            <p:cNvCxnSpPr/>
            <p:nvPr/>
          </p:nvCxnSpPr>
          <p:spPr>
            <a:xfrm>
              <a:off x="1725513" y="4152956"/>
              <a:ext cx="0" cy="15540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直線接點 139">
              <a:extLst>
                <a:ext uri="{FF2B5EF4-FFF2-40B4-BE49-F238E27FC236}">
                  <a16:creationId xmlns:a16="http://schemas.microsoft.com/office/drawing/2014/main" id="{53C62694-2EDC-B087-EFA3-9BAFA3C8CCFF}"/>
                </a:ext>
              </a:extLst>
            </p:cNvPr>
            <p:cNvCxnSpPr/>
            <p:nvPr/>
          </p:nvCxnSpPr>
          <p:spPr>
            <a:xfrm>
              <a:off x="3445522" y="4152956"/>
              <a:ext cx="0" cy="15540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直線接點 140">
              <a:extLst>
                <a:ext uri="{FF2B5EF4-FFF2-40B4-BE49-F238E27FC236}">
                  <a16:creationId xmlns:a16="http://schemas.microsoft.com/office/drawing/2014/main" id="{A9D08A22-4497-388A-F2EE-653DC521F870}"/>
                </a:ext>
              </a:extLst>
            </p:cNvPr>
            <p:cNvCxnSpPr/>
            <p:nvPr/>
          </p:nvCxnSpPr>
          <p:spPr>
            <a:xfrm>
              <a:off x="1385153" y="4152956"/>
              <a:ext cx="0" cy="15540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476963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EE839A0E-C073-84CA-BD98-5942C7E36F26}"/>
              </a:ext>
            </a:extLst>
          </p:cNvPr>
          <p:cNvSpPr txBox="1">
            <a:spLocks/>
          </p:cNvSpPr>
          <p:nvPr/>
        </p:nvSpPr>
        <p:spPr>
          <a:xfrm>
            <a:off x="1674420" y="359499"/>
            <a:ext cx="8843159" cy="8498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zh-TW" b="1" dirty="0">
                <a:solidFill>
                  <a:schemeClr val="accent1">
                    <a:lumMod val="75000"/>
                  </a:schemeClr>
                </a:solidFill>
                <a:latin typeface="+mn-lt"/>
              </a:rPr>
              <a:t>What is EOF analysis?</a:t>
            </a:r>
            <a:endParaRPr kumimoji="1" lang="zh-TW" altLang="en-US" b="1" dirty="0">
              <a:solidFill>
                <a:schemeClr val="accent1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13" name="投影片編號版面配置區 12">
            <a:extLst>
              <a:ext uri="{FF2B5EF4-FFF2-40B4-BE49-F238E27FC236}">
                <a16:creationId xmlns:a16="http://schemas.microsoft.com/office/drawing/2014/main" id="{D843EB31-4F92-3B69-88B1-ADB5641A01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4D7F2-F5CE-C646-86CE-E67DBC894B4B}" type="slidenum">
              <a:rPr kumimoji="1" lang="zh-TW" altLang="en-US" smtClean="0"/>
              <a:t>15</a:t>
            </a:fld>
            <a:endParaRPr kumimoji="1" lang="zh-TW" altLang="en-US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889D44DA-B46A-D739-BDC4-A8AFEB68C5BF}"/>
              </a:ext>
            </a:extLst>
          </p:cNvPr>
          <p:cNvSpPr txBox="1"/>
          <p:nvPr/>
        </p:nvSpPr>
        <p:spPr>
          <a:xfrm>
            <a:off x="488271" y="1744182"/>
            <a:ext cx="36744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(1) 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背景：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X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為一距平矩陣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571F1061-9685-7940-B5C2-37DA3ABB87BE}"/>
                  </a:ext>
                </a:extLst>
              </p:cNvPr>
              <p:cNvSpPr txBox="1"/>
              <p:nvPr/>
            </p:nvSpPr>
            <p:spPr>
              <a:xfrm>
                <a:off x="4239619" y="1602284"/>
                <a:ext cx="3615926" cy="7454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240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TW" sz="240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……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……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zh-TW" sz="2400" dirty="0"/>
                  <a:t>,</a:t>
                </a:r>
                <a:endParaRPr lang="zh-TW" altLang="en-US" sz="2400" dirty="0"/>
              </a:p>
            </p:txBody>
          </p:sp>
        </mc:Choice>
        <mc:Fallback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571F1061-9685-7940-B5C2-37DA3ABB87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9619" y="1602284"/>
                <a:ext cx="3615926" cy="745460"/>
              </a:xfrm>
              <a:prstGeom prst="rect">
                <a:avLst/>
              </a:prstGeom>
              <a:blipFill>
                <a:blip r:embed="rId3"/>
                <a:stretch>
                  <a:fillRect l="-350" r="-174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矩形 4">
            <a:extLst>
              <a:ext uri="{FF2B5EF4-FFF2-40B4-BE49-F238E27FC236}">
                <a16:creationId xmlns:a16="http://schemas.microsoft.com/office/drawing/2014/main" id="{D958A467-6904-B463-0EBE-21EB90AA7DBC}"/>
              </a:ext>
            </a:extLst>
          </p:cNvPr>
          <p:cNvSpPr/>
          <p:nvPr/>
        </p:nvSpPr>
        <p:spPr>
          <a:xfrm>
            <a:off x="7091916" y="1602284"/>
            <a:ext cx="413783" cy="745460"/>
          </a:xfrm>
          <a:prstGeom prst="rect">
            <a:avLst/>
          </a:prstGeom>
          <a:solidFill>
            <a:srgbClr val="FFFF00">
              <a:alpha val="10000"/>
            </a:srgbClr>
          </a:solidFill>
          <a:ln w="381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5E45D114-11A6-602E-9D34-5647DFA0801E}"/>
                  </a:ext>
                </a:extLst>
              </p:cNvPr>
              <p:cNvSpPr txBox="1"/>
              <p:nvPr/>
            </p:nvSpPr>
            <p:spPr>
              <a:xfrm>
                <a:off x="6874406" y="2418539"/>
                <a:ext cx="776495" cy="6512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𝑡h</m:t>
                          </m:r>
                        </m:sup>
                      </m:sSup>
                    </m:oMath>
                  </m:oMathPara>
                </a14:m>
                <a:endParaRPr lang="en-US" altLang="zh-TW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𝑣𝑒𝑐𝑡𝑜𝑟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5E45D114-11A6-602E-9D34-5647DFA080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4406" y="2418539"/>
                <a:ext cx="776495" cy="651269"/>
              </a:xfrm>
              <a:prstGeom prst="rect">
                <a:avLst/>
              </a:prstGeom>
              <a:blipFill>
                <a:blip r:embed="rId4"/>
                <a:stretch>
                  <a:fillRect r="-645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E62BB9C8-6E40-90D0-047B-3F0DFDEFD3E9}"/>
                  </a:ext>
                </a:extLst>
              </p:cNvPr>
              <p:cNvSpPr txBox="1"/>
              <p:nvPr/>
            </p:nvSpPr>
            <p:spPr>
              <a:xfrm>
                <a:off x="8016597" y="1449229"/>
                <a:ext cx="2180982" cy="10515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則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nary>
                              <m:naryPr>
                                <m:chr m:val="∑"/>
                                <m:ctrlPr>
                                  <a:rPr lang="en-US" altLang="zh-TW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nary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=0</m:t>
                            </m:r>
                          </m:e>
                          <m:e>
                            <m:nary>
                              <m:naryPr>
                                <m:chr m:val="∑"/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nary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=0</m:t>
                            </m:r>
                          </m:e>
                        </m:eqArr>
                      </m:e>
                    </m:d>
                  </m:oMath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E62BB9C8-6E40-90D0-047B-3F0DFDEFD3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6597" y="1449229"/>
                <a:ext cx="2180982" cy="1051570"/>
              </a:xfrm>
              <a:prstGeom prst="rect">
                <a:avLst/>
              </a:prstGeom>
              <a:blipFill>
                <a:blip r:embed="rId5"/>
                <a:stretch>
                  <a:fillRect l="-60694" t="-206024" r="-4046" b="-29518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群組 7">
            <a:extLst>
              <a:ext uri="{FF2B5EF4-FFF2-40B4-BE49-F238E27FC236}">
                <a16:creationId xmlns:a16="http://schemas.microsoft.com/office/drawing/2014/main" id="{41559D29-8D19-D729-D754-531CEE82D5C7}"/>
              </a:ext>
            </a:extLst>
          </p:cNvPr>
          <p:cNvGrpSpPr/>
          <p:nvPr/>
        </p:nvGrpSpPr>
        <p:grpSpPr>
          <a:xfrm>
            <a:off x="7483095" y="3290794"/>
            <a:ext cx="3247986" cy="636465"/>
            <a:chOff x="1144033" y="4199668"/>
            <a:chExt cx="3247986" cy="636465"/>
          </a:xfrm>
        </p:grpSpPr>
        <p:cxnSp>
          <p:nvCxnSpPr>
            <p:cNvPr id="9" name="直線單箭頭接點 16">
              <a:extLst>
                <a:ext uri="{FF2B5EF4-FFF2-40B4-BE49-F238E27FC236}">
                  <a16:creationId xmlns:a16="http://schemas.microsoft.com/office/drawing/2014/main" id="{4AC003D3-2AE9-1722-26C7-65F3D0BC7EA1}"/>
                </a:ext>
              </a:extLst>
            </p:cNvPr>
            <p:cNvCxnSpPr/>
            <p:nvPr/>
          </p:nvCxnSpPr>
          <p:spPr>
            <a:xfrm>
              <a:off x="1144033" y="4384334"/>
              <a:ext cx="2880000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prstDash val="solid"/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文字方塊 9">
                  <a:extLst>
                    <a:ext uri="{FF2B5EF4-FFF2-40B4-BE49-F238E27FC236}">
                      <a16:creationId xmlns:a16="http://schemas.microsoft.com/office/drawing/2014/main" id="{B55CAFFB-BCF3-DE08-8715-684EDE263DF5}"/>
                    </a:ext>
                  </a:extLst>
                </p:cNvPr>
                <p:cNvSpPr txBox="1"/>
                <p:nvPr/>
              </p:nvSpPr>
              <p:spPr>
                <a:xfrm>
                  <a:off x="4024033" y="4199668"/>
                  <a:ext cx="36798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29" name="文字方塊 28">
                  <a:extLst>
                    <a:ext uri="{FF2B5EF4-FFF2-40B4-BE49-F238E27FC236}">
                      <a16:creationId xmlns:a16="http://schemas.microsoft.com/office/drawing/2014/main" id="{7DECD31D-8470-44C7-96BE-509CD1CB19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24033" y="4199668"/>
                  <a:ext cx="367986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" name="橢圓 10">
              <a:extLst>
                <a:ext uri="{FF2B5EF4-FFF2-40B4-BE49-F238E27FC236}">
                  <a16:creationId xmlns:a16="http://schemas.microsoft.com/office/drawing/2014/main" id="{71213AA1-8E11-7865-72C8-F48C84BE24EF}"/>
                </a:ext>
              </a:extLst>
            </p:cNvPr>
            <p:cNvSpPr/>
            <p:nvPr/>
          </p:nvSpPr>
          <p:spPr>
            <a:xfrm>
              <a:off x="3013708" y="4294641"/>
              <a:ext cx="166120" cy="166120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橢圓 11">
              <a:extLst>
                <a:ext uri="{FF2B5EF4-FFF2-40B4-BE49-F238E27FC236}">
                  <a16:creationId xmlns:a16="http://schemas.microsoft.com/office/drawing/2014/main" id="{EEE95F2F-A478-B69A-1735-0A0707CD591E}"/>
                </a:ext>
              </a:extLst>
            </p:cNvPr>
            <p:cNvSpPr/>
            <p:nvPr/>
          </p:nvSpPr>
          <p:spPr>
            <a:xfrm>
              <a:off x="1794413" y="4294641"/>
              <a:ext cx="166120" cy="166120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" name="橢圓 20">
              <a:extLst>
                <a:ext uri="{FF2B5EF4-FFF2-40B4-BE49-F238E27FC236}">
                  <a16:creationId xmlns:a16="http://schemas.microsoft.com/office/drawing/2014/main" id="{F576A3ED-29B4-9944-ABDB-94571DD77B05}"/>
                </a:ext>
              </a:extLst>
            </p:cNvPr>
            <p:cNvSpPr/>
            <p:nvPr/>
          </p:nvSpPr>
          <p:spPr>
            <a:xfrm>
              <a:off x="2393750" y="4294641"/>
              <a:ext cx="166120" cy="166120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橢圓 21">
              <a:extLst>
                <a:ext uri="{FF2B5EF4-FFF2-40B4-BE49-F238E27FC236}">
                  <a16:creationId xmlns:a16="http://schemas.microsoft.com/office/drawing/2014/main" id="{D1A799C4-183C-EBBA-C43A-DF09C95A82E5}"/>
                </a:ext>
              </a:extLst>
            </p:cNvPr>
            <p:cNvSpPr/>
            <p:nvPr/>
          </p:nvSpPr>
          <p:spPr>
            <a:xfrm>
              <a:off x="2023103" y="4294641"/>
              <a:ext cx="166120" cy="166120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橢圓 22">
              <a:extLst>
                <a:ext uri="{FF2B5EF4-FFF2-40B4-BE49-F238E27FC236}">
                  <a16:creationId xmlns:a16="http://schemas.microsoft.com/office/drawing/2014/main" id="{A8980DC2-CADA-14A7-4FB6-A19E98F9C94C}"/>
                </a:ext>
              </a:extLst>
            </p:cNvPr>
            <p:cNvSpPr/>
            <p:nvPr/>
          </p:nvSpPr>
          <p:spPr>
            <a:xfrm>
              <a:off x="3314584" y="4298908"/>
              <a:ext cx="166120" cy="166120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24" name="群組 23">
              <a:extLst>
                <a:ext uri="{FF2B5EF4-FFF2-40B4-BE49-F238E27FC236}">
                  <a16:creationId xmlns:a16="http://schemas.microsoft.com/office/drawing/2014/main" id="{6D6BE107-D0CE-5B31-AF22-B63DF161A4C9}"/>
                </a:ext>
              </a:extLst>
            </p:cNvPr>
            <p:cNvGrpSpPr/>
            <p:nvPr/>
          </p:nvGrpSpPr>
          <p:grpSpPr>
            <a:xfrm>
              <a:off x="1537553" y="4305356"/>
              <a:ext cx="2060369" cy="155405"/>
              <a:chOff x="1385153" y="4152956"/>
              <a:chExt cx="2060369" cy="155405"/>
            </a:xfrm>
          </p:grpSpPr>
          <p:cxnSp>
            <p:nvCxnSpPr>
              <p:cNvPr id="30" name="直線接點 29">
                <a:extLst>
                  <a:ext uri="{FF2B5EF4-FFF2-40B4-BE49-F238E27FC236}">
                    <a16:creationId xmlns:a16="http://schemas.microsoft.com/office/drawing/2014/main" id="{2981FF5E-5479-9EBE-CE0E-D006987DA489}"/>
                  </a:ext>
                </a:extLst>
              </p:cNvPr>
              <p:cNvCxnSpPr/>
              <p:nvPr/>
            </p:nvCxnSpPr>
            <p:spPr>
              <a:xfrm>
                <a:off x="2774962" y="4152956"/>
                <a:ext cx="0" cy="155405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線接點 30">
                <a:extLst>
                  <a:ext uri="{FF2B5EF4-FFF2-40B4-BE49-F238E27FC236}">
                    <a16:creationId xmlns:a16="http://schemas.microsoft.com/office/drawing/2014/main" id="{CD5B1F59-DB1A-E239-AD3E-A16A589F9BAC}"/>
                  </a:ext>
                </a:extLst>
              </p:cNvPr>
              <p:cNvCxnSpPr/>
              <p:nvPr/>
            </p:nvCxnSpPr>
            <p:spPr>
              <a:xfrm>
                <a:off x="2431633" y="4152956"/>
                <a:ext cx="0" cy="155405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線接點 48">
                <a:extLst>
                  <a:ext uri="{FF2B5EF4-FFF2-40B4-BE49-F238E27FC236}">
                    <a16:creationId xmlns:a16="http://schemas.microsoft.com/office/drawing/2014/main" id="{EFA99AE8-A4FE-B3C2-677F-704AC7295324}"/>
                  </a:ext>
                </a:extLst>
              </p:cNvPr>
              <p:cNvCxnSpPr/>
              <p:nvPr/>
            </p:nvCxnSpPr>
            <p:spPr>
              <a:xfrm>
                <a:off x="2096353" y="4152956"/>
                <a:ext cx="0" cy="155405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線接點 49">
                <a:extLst>
                  <a:ext uri="{FF2B5EF4-FFF2-40B4-BE49-F238E27FC236}">
                    <a16:creationId xmlns:a16="http://schemas.microsoft.com/office/drawing/2014/main" id="{FC89AEB6-DC4F-F0A2-8BA9-4D8E37358C26}"/>
                  </a:ext>
                </a:extLst>
              </p:cNvPr>
              <p:cNvCxnSpPr/>
              <p:nvPr/>
            </p:nvCxnSpPr>
            <p:spPr>
              <a:xfrm>
                <a:off x="3125482" y="4152956"/>
                <a:ext cx="0" cy="155405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線接點 50">
                <a:extLst>
                  <a:ext uri="{FF2B5EF4-FFF2-40B4-BE49-F238E27FC236}">
                    <a16:creationId xmlns:a16="http://schemas.microsoft.com/office/drawing/2014/main" id="{0E7A500C-00A0-A7F9-1998-391E47AA1E4C}"/>
                  </a:ext>
                </a:extLst>
              </p:cNvPr>
              <p:cNvCxnSpPr/>
              <p:nvPr/>
            </p:nvCxnSpPr>
            <p:spPr>
              <a:xfrm>
                <a:off x="1725513" y="4152956"/>
                <a:ext cx="0" cy="155405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線接點 51">
                <a:extLst>
                  <a:ext uri="{FF2B5EF4-FFF2-40B4-BE49-F238E27FC236}">
                    <a16:creationId xmlns:a16="http://schemas.microsoft.com/office/drawing/2014/main" id="{3FA05468-041F-48EC-44ED-3CEF2C8D81B5}"/>
                  </a:ext>
                </a:extLst>
              </p:cNvPr>
              <p:cNvCxnSpPr/>
              <p:nvPr/>
            </p:nvCxnSpPr>
            <p:spPr>
              <a:xfrm>
                <a:off x="3445522" y="4152956"/>
                <a:ext cx="0" cy="155405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線接點 52">
                <a:extLst>
                  <a:ext uri="{FF2B5EF4-FFF2-40B4-BE49-F238E27FC236}">
                    <a16:creationId xmlns:a16="http://schemas.microsoft.com/office/drawing/2014/main" id="{799EDAB3-8B8E-0636-9B8B-8AC3F7E2B6EF}"/>
                  </a:ext>
                </a:extLst>
              </p:cNvPr>
              <p:cNvCxnSpPr/>
              <p:nvPr/>
            </p:nvCxnSpPr>
            <p:spPr>
              <a:xfrm>
                <a:off x="1385153" y="4152956"/>
                <a:ext cx="0" cy="155405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文字方塊 24">
                  <a:extLst>
                    <a:ext uri="{FF2B5EF4-FFF2-40B4-BE49-F238E27FC236}">
                      <a16:creationId xmlns:a16="http://schemas.microsoft.com/office/drawing/2014/main" id="{6A6B58A0-C88A-5820-ADCC-8FE4A672EA72}"/>
                    </a:ext>
                  </a:extLst>
                </p:cNvPr>
                <p:cNvSpPr txBox="1"/>
                <p:nvPr/>
              </p:nvSpPr>
              <p:spPr>
                <a:xfrm>
                  <a:off x="1768188" y="4460761"/>
                  <a:ext cx="56932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zh-TW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6" name="文字方塊 45">
                  <a:extLst>
                    <a:ext uri="{FF2B5EF4-FFF2-40B4-BE49-F238E27FC236}">
                      <a16:creationId xmlns:a16="http://schemas.microsoft.com/office/drawing/2014/main" id="{2480585E-5C7B-4C8F-B27E-F4FC4EA839E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68188" y="4460761"/>
                  <a:ext cx="569322" cy="369332"/>
                </a:xfrm>
                <a:prstGeom prst="rect">
                  <a:avLst/>
                </a:prstGeom>
                <a:blipFill>
                  <a:blip r:embed="rId10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文字方塊 25">
                  <a:extLst>
                    <a:ext uri="{FF2B5EF4-FFF2-40B4-BE49-F238E27FC236}">
                      <a16:creationId xmlns:a16="http://schemas.microsoft.com/office/drawing/2014/main" id="{1E207082-01BB-CB25-85BD-B022662FA9FA}"/>
                    </a:ext>
                  </a:extLst>
                </p:cNvPr>
                <p:cNvSpPr txBox="1"/>
                <p:nvPr/>
              </p:nvSpPr>
              <p:spPr>
                <a:xfrm>
                  <a:off x="3073832" y="4466801"/>
                  <a:ext cx="56932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zh-TW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7" name="文字方塊 46">
                  <a:extLst>
                    <a:ext uri="{FF2B5EF4-FFF2-40B4-BE49-F238E27FC236}">
                      <a16:creationId xmlns:a16="http://schemas.microsoft.com/office/drawing/2014/main" id="{5E010F37-E253-49FC-B160-352ABD7EB17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73832" y="4466801"/>
                  <a:ext cx="569322" cy="369332"/>
                </a:xfrm>
                <a:prstGeom prst="rect">
                  <a:avLst/>
                </a:prstGeom>
                <a:blipFill>
                  <a:blip r:embed="rId11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文字方塊 26">
                  <a:extLst>
                    <a:ext uri="{FF2B5EF4-FFF2-40B4-BE49-F238E27FC236}">
                      <a16:creationId xmlns:a16="http://schemas.microsoft.com/office/drawing/2014/main" id="{25FAAA51-B22F-CF29-2847-1E70AC0A0785}"/>
                    </a:ext>
                  </a:extLst>
                </p:cNvPr>
                <p:cNvSpPr txBox="1"/>
                <p:nvPr/>
              </p:nvSpPr>
              <p:spPr>
                <a:xfrm>
                  <a:off x="1538355" y="4460761"/>
                  <a:ext cx="56932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TW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8" name="文字方塊 47">
                  <a:extLst>
                    <a:ext uri="{FF2B5EF4-FFF2-40B4-BE49-F238E27FC236}">
                      <a16:creationId xmlns:a16="http://schemas.microsoft.com/office/drawing/2014/main" id="{47DF05C2-69BA-4E7C-8948-902F7ABF77A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38355" y="4460761"/>
                  <a:ext cx="569322" cy="369332"/>
                </a:xfrm>
                <a:prstGeom prst="rect">
                  <a:avLst/>
                </a:prstGeom>
                <a:blipFill>
                  <a:blip r:embed="rId12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文字方塊 27">
                  <a:extLst>
                    <a:ext uri="{FF2B5EF4-FFF2-40B4-BE49-F238E27FC236}">
                      <a16:creationId xmlns:a16="http://schemas.microsoft.com/office/drawing/2014/main" id="{64CDBE3E-4BB1-4C30-2F58-F7B5D54C0005}"/>
                    </a:ext>
                  </a:extLst>
                </p:cNvPr>
                <p:cNvSpPr txBox="1"/>
                <p:nvPr/>
              </p:nvSpPr>
              <p:spPr>
                <a:xfrm>
                  <a:off x="2143748" y="4460761"/>
                  <a:ext cx="56932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TW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9" name="文字方塊 48">
                  <a:extLst>
                    <a:ext uri="{FF2B5EF4-FFF2-40B4-BE49-F238E27FC236}">
                      <a16:creationId xmlns:a16="http://schemas.microsoft.com/office/drawing/2014/main" id="{E4700BA6-C742-4192-A9A3-FB5314DAA21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43748" y="4460761"/>
                  <a:ext cx="569322" cy="369332"/>
                </a:xfrm>
                <a:prstGeom prst="rect">
                  <a:avLst/>
                </a:prstGeom>
                <a:blipFill>
                  <a:blip r:embed="rId13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文字方塊 28">
                  <a:extLst>
                    <a:ext uri="{FF2B5EF4-FFF2-40B4-BE49-F238E27FC236}">
                      <a16:creationId xmlns:a16="http://schemas.microsoft.com/office/drawing/2014/main" id="{3D176B0A-AD3F-B475-72D5-89B4AA7A4624}"/>
                    </a:ext>
                  </a:extLst>
                </p:cNvPr>
                <p:cNvSpPr txBox="1"/>
                <p:nvPr/>
              </p:nvSpPr>
              <p:spPr>
                <a:xfrm>
                  <a:off x="2781924" y="4462534"/>
                  <a:ext cx="56400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TW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0" name="文字方塊 49">
                  <a:extLst>
                    <a:ext uri="{FF2B5EF4-FFF2-40B4-BE49-F238E27FC236}">
                      <a16:creationId xmlns:a16="http://schemas.microsoft.com/office/drawing/2014/main" id="{F4D05CDF-2575-4695-A3F4-EF01119C026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81924" y="4462534"/>
                  <a:ext cx="564001" cy="369332"/>
                </a:xfrm>
                <a:prstGeom prst="rect">
                  <a:avLst/>
                </a:prstGeom>
                <a:blipFill>
                  <a:blip r:embed="rId14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54" name="文字方塊 53">
                <a:extLst>
                  <a:ext uri="{FF2B5EF4-FFF2-40B4-BE49-F238E27FC236}">
                    <a16:creationId xmlns:a16="http://schemas.microsoft.com/office/drawing/2014/main" id="{5FF7E400-221B-B0F3-676A-0CFD881E47C9}"/>
                  </a:ext>
                </a:extLst>
              </p:cNvPr>
              <p:cNvSpPr txBox="1"/>
              <p:nvPr/>
            </p:nvSpPr>
            <p:spPr>
              <a:xfrm>
                <a:off x="7522706" y="4270363"/>
                <a:ext cx="305885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sz="2400" dirty="0">
                    <a:solidFill>
                      <a:srgbClr val="FF00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變異數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軟正黑體" panose="020B0604030504040204" pitchFamily="34" charset="-120"/>
                      </a:rPr>
                      <m:t>→</m:t>
                    </m:r>
                  </m:oMath>
                </a14:m>
                <a:r>
                  <a:rPr lang="en-US" altLang="zh-TW" sz="2400" dirty="0">
                    <a:solidFill>
                      <a:srgbClr val="FF00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</a:t>
                </a:r>
                <a:r>
                  <a:rPr lang="zh-TW" altLang="en-US" sz="2400" dirty="0">
                    <a:solidFill>
                      <a:srgbClr val="FF00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資料豐富度</a:t>
                </a:r>
              </a:p>
            </p:txBody>
          </p:sp>
        </mc:Choice>
        <mc:Fallback>
          <p:sp>
            <p:nvSpPr>
              <p:cNvPr id="54" name="文字方塊 53">
                <a:extLst>
                  <a:ext uri="{FF2B5EF4-FFF2-40B4-BE49-F238E27FC236}">
                    <a16:creationId xmlns:a16="http://schemas.microsoft.com/office/drawing/2014/main" id="{5FF7E400-221B-B0F3-676A-0CFD881E47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2706" y="4270363"/>
                <a:ext cx="3058851" cy="461665"/>
              </a:xfrm>
              <a:prstGeom prst="rect">
                <a:avLst/>
              </a:prstGeom>
              <a:blipFill>
                <a:blip r:embed="rId15"/>
                <a:stretch>
                  <a:fillRect l="-3306" t="-10811" r="-2066" b="-2973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5" name="直線單箭頭接點 37">
            <a:extLst>
              <a:ext uri="{FF2B5EF4-FFF2-40B4-BE49-F238E27FC236}">
                <a16:creationId xmlns:a16="http://schemas.microsoft.com/office/drawing/2014/main" id="{3878CFD6-E76D-58E5-FC83-905451B3E142}"/>
              </a:ext>
            </a:extLst>
          </p:cNvPr>
          <p:cNvCxnSpPr>
            <a:cxnSpLocks/>
          </p:cNvCxnSpPr>
          <p:nvPr/>
        </p:nvCxnSpPr>
        <p:spPr>
          <a:xfrm rot="5400000" flipV="1">
            <a:off x="8812365" y="3866632"/>
            <a:ext cx="0" cy="288000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6" name="文字方塊 55">
                <a:extLst>
                  <a:ext uri="{FF2B5EF4-FFF2-40B4-BE49-F238E27FC236}">
                    <a16:creationId xmlns:a16="http://schemas.microsoft.com/office/drawing/2014/main" id="{C948F1B0-8DB8-4709-3044-F91449AED9CF}"/>
                  </a:ext>
                </a:extLst>
              </p:cNvPr>
              <p:cNvSpPr txBox="1"/>
              <p:nvPr/>
            </p:nvSpPr>
            <p:spPr>
              <a:xfrm>
                <a:off x="10359697" y="5134164"/>
                <a:ext cx="3713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>
          <p:sp>
            <p:nvSpPr>
              <p:cNvPr id="56" name="文字方塊 55">
                <a:extLst>
                  <a:ext uri="{FF2B5EF4-FFF2-40B4-BE49-F238E27FC236}">
                    <a16:creationId xmlns:a16="http://schemas.microsoft.com/office/drawing/2014/main" id="{C948F1B0-8DB8-4709-3044-F91449AED9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59697" y="5134164"/>
                <a:ext cx="371384" cy="369332"/>
              </a:xfrm>
              <a:prstGeom prst="rect">
                <a:avLst/>
              </a:prstGeom>
              <a:blipFill>
                <a:blip r:embed="rId1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橢圓 56">
            <a:extLst>
              <a:ext uri="{FF2B5EF4-FFF2-40B4-BE49-F238E27FC236}">
                <a16:creationId xmlns:a16="http://schemas.microsoft.com/office/drawing/2014/main" id="{9F8CE510-C75A-904D-3A40-4BF076FC262F}"/>
              </a:ext>
            </a:extLst>
          </p:cNvPr>
          <p:cNvSpPr/>
          <p:nvPr/>
        </p:nvSpPr>
        <p:spPr>
          <a:xfrm rot="5400000">
            <a:off x="9705976" y="5217852"/>
            <a:ext cx="166120" cy="16612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8" name="橢圓 57">
            <a:extLst>
              <a:ext uri="{FF2B5EF4-FFF2-40B4-BE49-F238E27FC236}">
                <a16:creationId xmlns:a16="http://schemas.microsoft.com/office/drawing/2014/main" id="{DB247C18-FF0B-F02A-FC5A-50072F3DF2F1}"/>
              </a:ext>
            </a:extLst>
          </p:cNvPr>
          <p:cNvSpPr/>
          <p:nvPr/>
        </p:nvSpPr>
        <p:spPr>
          <a:xfrm rot="5400000">
            <a:off x="9259170" y="5223571"/>
            <a:ext cx="166120" cy="16612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9" name="橢圓 58">
            <a:extLst>
              <a:ext uri="{FF2B5EF4-FFF2-40B4-BE49-F238E27FC236}">
                <a16:creationId xmlns:a16="http://schemas.microsoft.com/office/drawing/2014/main" id="{036D2632-CFCB-3DF6-FD62-02DDD1493201}"/>
              </a:ext>
            </a:extLst>
          </p:cNvPr>
          <p:cNvSpPr/>
          <p:nvPr/>
        </p:nvSpPr>
        <p:spPr>
          <a:xfrm rot="5400000">
            <a:off x="8569818" y="5223572"/>
            <a:ext cx="166120" cy="16612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6" name="橢圓 65">
            <a:extLst>
              <a:ext uri="{FF2B5EF4-FFF2-40B4-BE49-F238E27FC236}">
                <a16:creationId xmlns:a16="http://schemas.microsoft.com/office/drawing/2014/main" id="{C0F5246C-BDC0-C207-384F-9FBF565C02B5}"/>
              </a:ext>
            </a:extLst>
          </p:cNvPr>
          <p:cNvSpPr/>
          <p:nvPr/>
        </p:nvSpPr>
        <p:spPr>
          <a:xfrm rot="5400000">
            <a:off x="8009305" y="5223572"/>
            <a:ext cx="166120" cy="16612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7" name="橢圓 66">
            <a:extLst>
              <a:ext uri="{FF2B5EF4-FFF2-40B4-BE49-F238E27FC236}">
                <a16:creationId xmlns:a16="http://schemas.microsoft.com/office/drawing/2014/main" id="{57157BB3-6D8A-A3F5-DD03-632F21CFD1C7}"/>
              </a:ext>
            </a:extLst>
          </p:cNvPr>
          <p:cNvSpPr/>
          <p:nvPr/>
        </p:nvSpPr>
        <p:spPr>
          <a:xfrm rot="5400000">
            <a:off x="9035767" y="5223572"/>
            <a:ext cx="166120" cy="16612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8" name="文字方塊 67">
                <a:extLst>
                  <a:ext uri="{FF2B5EF4-FFF2-40B4-BE49-F238E27FC236}">
                    <a16:creationId xmlns:a16="http://schemas.microsoft.com/office/drawing/2014/main" id="{0924D485-C55E-05C4-E6A3-A3BD8843AFF1}"/>
                  </a:ext>
                </a:extLst>
              </p:cNvPr>
              <p:cNvSpPr txBox="1"/>
              <p:nvPr/>
            </p:nvSpPr>
            <p:spPr>
              <a:xfrm>
                <a:off x="7877853" y="5378519"/>
                <a:ext cx="4626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68" name="文字方塊 67">
                <a:extLst>
                  <a:ext uri="{FF2B5EF4-FFF2-40B4-BE49-F238E27FC236}">
                    <a16:creationId xmlns:a16="http://schemas.microsoft.com/office/drawing/2014/main" id="{0924D485-C55E-05C4-E6A3-A3BD8843AF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7853" y="5378519"/>
                <a:ext cx="462626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9" name="文字方塊 68">
                <a:extLst>
                  <a:ext uri="{FF2B5EF4-FFF2-40B4-BE49-F238E27FC236}">
                    <a16:creationId xmlns:a16="http://schemas.microsoft.com/office/drawing/2014/main" id="{A23D07A4-EAEE-FDEF-5A56-D8BA22761FE6}"/>
                  </a:ext>
                </a:extLst>
              </p:cNvPr>
              <p:cNvSpPr txBox="1"/>
              <p:nvPr/>
            </p:nvSpPr>
            <p:spPr>
              <a:xfrm>
                <a:off x="8899521" y="5379340"/>
                <a:ext cx="4626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69" name="文字方塊 68">
                <a:extLst>
                  <a:ext uri="{FF2B5EF4-FFF2-40B4-BE49-F238E27FC236}">
                    <a16:creationId xmlns:a16="http://schemas.microsoft.com/office/drawing/2014/main" id="{A23D07A4-EAEE-FDEF-5A56-D8BA22761F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9521" y="5379340"/>
                <a:ext cx="462626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0" name="文字方塊 69">
                <a:extLst>
                  <a:ext uri="{FF2B5EF4-FFF2-40B4-BE49-F238E27FC236}">
                    <a16:creationId xmlns:a16="http://schemas.microsoft.com/office/drawing/2014/main" id="{E858E314-5E5B-DB4B-236C-DD5015813B03}"/>
                  </a:ext>
                </a:extLst>
              </p:cNvPr>
              <p:cNvSpPr txBox="1"/>
              <p:nvPr/>
            </p:nvSpPr>
            <p:spPr>
              <a:xfrm>
                <a:off x="9127544" y="5378518"/>
                <a:ext cx="4626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70" name="文字方塊 69">
                <a:extLst>
                  <a:ext uri="{FF2B5EF4-FFF2-40B4-BE49-F238E27FC236}">
                    <a16:creationId xmlns:a16="http://schemas.microsoft.com/office/drawing/2014/main" id="{E858E314-5E5B-DB4B-236C-DD5015813B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7544" y="5378518"/>
                <a:ext cx="462626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1" name="文字方塊 70">
                <a:extLst>
                  <a:ext uri="{FF2B5EF4-FFF2-40B4-BE49-F238E27FC236}">
                    <a16:creationId xmlns:a16="http://schemas.microsoft.com/office/drawing/2014/main" id="{0313DD72-3BCC-CCC3-19F7-BBAD68039CEB}"/>
                  </a:ext>
                </a:extLst>
              </p:cNvPr>
              <p:cNvSpPr txBox="1"/>
              <p:nvPr/>
            </p:nvSpPr>
            <p:spPr>
              <a:xfrm>
                <a:off x="8431237" y="5386627"/>
                <a:ext cx="4626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71" name="文字方塊 70">
                <a:extLst>
                  <a:ext uri="{FF2B5EF4-FFF2-40B4-BE49-F238E27FC236}">
                    <a16:creationId xmlns:a16="http://schemas.microsoft.com/office/drawing/2014/main" id="{0313DD72-3BCC-CCC3-19F7-BBAD68039C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1237" y="5386627"/>
                <a:ext cx="462626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2" name="文字方塊 71">
                <a:extLst>
                  <a:ext uri="{FF2B5EF4-FFF2-40B4-BE49-F238E27FC236}">
                    <a16:creationId xmlns:a16="http://schemas.microsoft.com/office/drawing/2014/main" id="{479305D6-D96D-7095-C8B1-80B1C4F5D2A6}"/>
                  </a:ext>
                </a:extLst>
              </p:cNvPr>
              <p:cNvSpPr txBox="1"/>
              <p:nvPr/>
            </p:nvSpPr>
            <p:spPr>
              <a:xfrm>
                <a:off x="9589983" y="5381730"/>
                <a:ext cx="4573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72" name="文字方塊 71">
                <a:extLst>
                  <a:ext uri="{FF2B5EF4-FFF2-40B4-BE49-F238E27FC236}">
                    <a16:creationId xmlns:a16="http://schemas.microsoft.com/office/drawing/2014/main" id="{479305D6-D96D-7095-C8B1-80B1C4F5D2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89983" y="5381730"/>
                <a:ext cx="457305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3" name="群組 72">
            <a:extLst>
              <a:ext uri="{FF2B5EF4-FFF2-40B4-BE49-F238E27FC236}">
                <a16:creationId xmlns:a16="http://schemas.microsoft.com/office/drawing/2014/main" id="{562CD392-3671-35F6-A6C1-80AAA301F545}"/>
              </a:ext>
            </a:extLst>
          </p:cNvPr>
          <p:cNvGrpSpPr/>
          <p:nvPr/>
        </p:nvGrpSpPr>
        <p:grpSpPr>
          <a:xfrm rot="10800000">
            <a:off x="7783456" y="5228929"/>
            <a:ext cx="2060369" cy="155405"/>
            <a:chOff x="1385153" y="4152956"/>
            <a:chExt cx="2060369" cy="155405"/>
          </a:xfrm>
        </p:grpSpPr>
        <p:cxnSp>
          <p:nvCxnSpPr>
            <p:cNvPr id="74" name="直線接點 73">
              <a:extLst>
                <a:ext uri="{FF2B5EF4-FFF2-40B4-BE49-F238E27FC236}">
                  <a16:creationId xmlns:a16="http://schemas.microsoft.com/office/drawing/2014/main" id="{E1B0D9CC-1874-0CFA-C4C3-E0993DE0BC25}"/>
                </a:ext>
              </a:extLst>
            </p:cNvPr>
            <p:cNvCxnSpPr/>
            <p:nvPr/>
          </p:nvCxnSpPr>
          <p:spPr>
            <a:xfrm>
              <a:off x="2774962" y="4152956"/>
              <a:ext cx="0" cy="15540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線接點 93">
              <a:extLst>
                <a:ext uri="{FF2B5EF4-FFF2-40B4-BE49-F238E27FC236}">
                  <a16:creationId xmlns:a16="http://schemas.microsoft.com/office/drawing/2014/main" id="{5F80DC5C-6664-8A06-7322-572C66B21041}"/>
                </a:ext>
              </a:extLst>
            </p:cNvPr>
            <p:cNvCxnSpPr/>
            <p:nvPr/>
          </p:nvCxnSpPr>
          <p:spPr>
            <a:xfrm>
              <a:off x="2431633" y="4152956"/>
              <a:ext cx="0" cy="15540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線接點 94">
              <a:extLst>
                <a:ext uri="{FF2B5EF4-FFF2-40B4-BE49-F238E27FC236}">
                  <a16:creationId xmlns:a16="http://schemas.microsoft.com/office/drawing/2014/main" id="{CF090DA2-06E8-EE2D-28B0-4BF2E5906CDB}"/>
                </a:ext>
              </a:extLst>
            </p:cNvPr>
            <p:cNvCxnSpPr/>
            <p:nvPr/>
          </p:nvCxnSpPr>
          <p:spPr>
            <a:xfrm>
              <a:off x="2096353" y="4152956"/>
              <a:ext cx="0" cy="15540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線接點 95">
              <a:extLst>
                <a:ext uri="{FF2B5EF4-FFF2-40B4-BE49-F238E27FC236}">
                  <a16:creationId xmlns:a16="http://schemas.microsoft.com/office/drawing/2014/main" id="{9A9CA05E-B8AF-F288-0F27-344A280B6F5C}"/>
                </a:ext>
              </a:extLst>
            </p:cNvPr>
            <p:cNvCxnSpPr/>
            <p:nvPr/>
          </p:nvCxnSpPr>
          <p:spPr>
            <a:xfrm>
              <a:off x="3125482" y="4152956"/>
              <a:ext cx="0" cy="15540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線接點 96">
              <a:extLst>
                <a:ext uri="{FF2B5EF4-FFF2-40B4-BE49-F238E27FC236}">
                  <a16:creationId xmlns:a16="http://schemas.microsoft.com/office/drawing/2014/main" id="{A3FFE059-B51A-1487-FB95-BB9D45AB4451}"/>
                </a:ext>
              </a:extLst>
            </p:cNvPr>
            <p:cNvCxnSpPr/>
            <p:nvPr/>
          </p:nvCxnSpPr>
          <p:spPr>
            <a:xfrm>
              <a:off x="1725513" y="4152956"/>
              <a:ext cx="0" cy="15540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線接點 97">
              <a:extLst>
                <a:ext uri="{FF2B5EF4-FFF2-40B4-BE49-F238E27FC236}">
                  <a16:creationId xmlns:a16="http://schemas.microsoft.com/office/drawing/2014/main" id="{7E5DA895-EAAB-89ED-B6DC-BA1BB1DD951E}"/>
                </a:ext>
              </a:extLst>
            </p:cNvPr>
            <p:cNvCxnSpPr/>
            <p:nvPr/>
          </p:nvCxnSpPr>
          <p:spPr>
            <a:xfrm>
              <a:off x="3445522" y="4152956"/>
              <a:ext cx="0" cy="15540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線接點 98">
              <a:extLst>
                <a:ext uri="{FF2B5EF4-FFF2-40B4-BE49-F238E27FC236}">
                  <a16:creationId xmlns:a16="http://schemas.microsoft.com/office/drawing/2014/main" id="{ACEF92C0-5572-A5F0-32DA-9369CBE2CC44}"/>
                </a:ext>
              </a:extLst>
            </p:cNvPr>
            <p:cNvCxnSpPr/>
            <p:nvPr/>
          </p:nvCxnSpPr>
          <p:spPr>
            <a:xfrm>
              <a:off x="1385153" y="4152956"/>
              <a:ext cx="0" cy="15540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0" name="文字方塊 99">
            <a:extLst>
              <a:ext uri="{FF2B5EF4-FFF2-40B4-BE49-F238E27FC236}">
                <a16:creationId xmlns:a16="http://schemas.microsoft.com/office/drawing/2014/main" id="{DFB69A94-0E3E-AB5B-2943-44BFD41B804C}"/>
              </a:ext>
            </a:extLst>
          </p:cNvPr>
          <p:cNvSpPr txBox="1"/>
          <p:nvPr/>
        </p:nvSpPr>
        <p:spPr>
          <a:xfrm>
            <a:off x="6805362" y="6078338"/>
            <a:ext cx="44935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變異數越大的維度保留越多訊息</a:t>
            </a:r>
          </a:p>
        </p:txBody>
      </p:sp>
    </p:spTree>
    <p:extLst>
      <p:ext uri="{BB962C8B-B14F-4D97-AF65-F5344CB8AC3E}">
        <p14:creationId xmlns:p14="http://schemas.microsoft.com/office/powerpoint/2010/main" val="15456362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EE839A0E-C073-84CA-BD98-5942C7E36F26}"/>
              </a:ext>
            </a:extLst>
          </p:cNvPr>
          <p:cNvSpPr txBox="1">
            <a:spLocks/>
          </p:cNvSpPr>
          <p:nvPr/>
        </p:nvSpPr>
        <p:spPr>
          <a:xfrm>
            <a:off x="1674420" y="359499"/>
            <a:ext cx="8843159" cy="8498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zh-TW" b="1" dirty="0">
                <a:solidFill>
                  <a:schemeClr val="accent1">
                    <a:lumMod val="75000"/>
                  </a:schemeClr>
                </a:solidFill>
                <a:latin typeface="+mn-lt"/>
              </a:rPr>
              <a:t>What is EOF analysis?</a:t>
            </a:r>
            <a:endParaRPr kumimoji="1" lang="zh-TW" altLang="en-US" b="1" dirty="0">
              <a:solidFill>
                <a:schemeClr val="accent1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13" name="投影片編號版面配置區 12">
            <a:extLst>
              <a:ext uri="{FF2B5EF4-FFF2-40B4-BE49-F238E27FC236}">
                <a16:creationId xmlns:a16="http://schemas.microsoft.com/office/drawing/2014/main" id="{D843EB31-4F92-3B69-88B1-ADB5641A01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4D7F2-F5CE-C646-86CE-E67DBC894B4B}" type="slidenum">
              <a:rPr kumimoji="1" lang="zh-TW" altLang="en-US" smtClean="0"/>
              <a:t>16</a:t>
            </a:fld>
            <a:endParaRPr kumimoji="1" lang="zh-TW" altLang="en-US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980BD171-4944-DD23-6514-644F9F5EE7AA}"/>
              </a:ext>
            </a:extLst>
          </p:cNvPr>
          <p:cNvSpPr txBox="1"/>
          <p:nvPr/>
        </p:nvSpPr>
        <p:spPr>
          <a:xfrm>
            <a:off x="488271" y="1744181"/>
            <a:ext cx="36744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(1) 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背景：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X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為一距平矩陣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E5C92E76-0CEB-B41D-4410-550F744AAB20}"/>
                  </a:ext>
                </a:extLst>
              </p:cNvPr>
              <p:cNvSpPr txBox="1"/>
              <p:nvPr/>
            </p:nvSpPr>
            <p:spPr>
              <a:xfrm>
                <a:off x="4239619" y="1602283"/>
                <a:ext cx="3615926" cy="7454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240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TW" sz="240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……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……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zh-TW" sz="2400" dirty="0"/>
                  <a:t>,</a:t>
                </a:r>
                <a:endParaRPr lang="zh-TW" altLang="en-US" sz="2400" dirty="0"/>
              </a:p>
            </p:txBody>
          </p:sp>
        </mc:Choice>
        <mc:Fallback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E5C92E76-0CEB-B41D-4410-550F744AAB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9619" y="1602283"/>
                <a:ext cx="3615926" cy="745460"/>
              </a:xfrm>
              <a:prstGeom prst="rect">
                <a:avLst/>
              </a:prstGeom>
              <a:blipFill>
                <a:blip r:embed="rId3"/>
                <a:stretch>
                  <a:fillRect l="-350" r="-174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矩形 15">
            <a:extLst>
              <a:ext uri="{FF2B5EF4-FFF2-40B4-BE49-F238E27FC236}">
                <a16:creationId xmlns:a16="http://schemas.microsoft.com/office/drawing/2014/main" id="{7709B2D0-D9DF-30C6-13CE-3C2BDD03E6AE}"/>
              </a:ext>
            </a:extLst>
          </p:cNvPr>
          <p:cNvSpPr/>
          <p:nvPr/>
        </p:nvSpPr>
        <p:spPr>
          <a:xfrm>
            <a:off x="7091916" y="1602283"/>
            <a:ext cx="413783" cy="745460"/>
          </a:xfrm>
          <a:prstGeom prst="rect">
            <a:avLst/>
          </a:prstGeom>
          <a:solidFill>
            <a:srgbClr val="FFFF00">
              <a:alpha val="10000"/>
            </a:srgbClr>
          </a:solidFill>
          <a:ln w="381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F795B420-5083-123F-F607-2E02596C9B88}"/>
                  </a:ext>
                </a:extLst>
              </p:cNvPr>
              <p:cNvSpPr txBox="1"/>
              <p:nvPr/>
            </p:nvSpPr>
            <p:spPr>
              <a:xfrm>
                <a:off x="6874406" y="2418538"/>
                <a:ext cx="776495" cy="6512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𝑡h</m:t>
                          </m:r>
                        </m:sup>
                      </m:sSup>
                    </m:oMath>
                  </m:oMathPara>
                </a14:m>
                <a:endParaRPr lang="en-US" altLang="zh-TW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𝑣𝑒𝑐𝑡𝑜𝑟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F795B420-5083-123F-F607-2E02596C9B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4406" y="2418538"/>
                <a:ext cx="776495" cy="651269"/>
              </a:xfrm>
              <a:prstGeom prst="rect">
                <a:avLst/>
              </a:prstGeom>
              <a:blipFill>
                <a:blip r:embed="rId4"/>
                <a:stretch>
                  <a:fillRect r="-645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C17E8D36-3EFF-C90F-5A64-143D33DA799D}"/>
                  </a:ext>
                </a:extLst>
              </p:cNvPr>
              <p:cNvSpPr txBox="1"/>
              <p:nvPr/>
            </p:nvSpPr>
            <p:spPr>
              <a:xfrm>
                <a:off x="8016597" y="1449228"/>
                <a:ext cx="2180982" cy="10515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則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nary>
                              <m:naryPr>
                                <m:chr m:val="∑"/>
                                <m:ctrlPr>
                                  <a:rPr lang="en-US" altLang="zh-TW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nary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=0</m:t>
                            </m:r>
                          </m:e>
                          <m:e>
                            <m:nary>
                              <m:naryPr>
                                <m:chr m:val="∑"/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nary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=0</m:t>
                            </m:r>
                          </m:e>
                        </m:eqArr>
                      </m:e>
                    </m:d>
                  </m:oMath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C17E8D36-3EFF-C90F-5A64-143D33DA79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6597" y="1449228"/>
                <a:ext cx="2180982" cy="1051570"/>
              </a:xfrm>
              <a:prstGeom prst="rect">
                <a:avLst/>
              </a:prstGeom>
              <a:blipFill>
                <a:blip r:embed="rId5"/>
                <a:stretch>
                  <a:fillRect l="-60694" t="-206024" r="-4046" b="-29518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群組 18">
            <a:extLst>
              <a:ext uri="{FF2B5EF4-FFF2-40B4-BE49-F238E27FC236}">
                <a16:creationId xmlns:a16="http://schemas.microsoft.com/office/drawing/2014/main" id="{3B5718E0-1D85-88B1-C446-41EE14313CC9}"/>
              </a:ext>
            </a:extLst>
          </p:cNvPr>
          <p:cNvGrpSpPr/>
          <p:nvPr/>
        </p:nvGrpSpPr>
        <p:grpSpPr>
          <a:xfrm>
            <a:off x="7483095" y="3290809"/>
            <a:ext cx="3247986" cy="636465"/>
            <a:chOff x="1144033" y="4199668"/>
            <a:chExt cx="3247986" cy="636465"/>
          </a:xfrm>
        </p:grpSpPr>
        <p:cxnSp>
          <p:nvCxnSpPr>
            <p:cNvPr id="20" name="直線單箭頭接點 15">
              <a:extLst>
                <a:ext uri="{FF2B5EF4-FFF2-40B4-BE49-F238E27FC236}">
                  <a16:creationId xmlns:a16="http://schemas.microsoft.com/office/drawing/2014/main" id="{53BAC93E-A831-5B1A-F913-2DC7E912EEBA}"/>
                </a:ext>
              </a:extLst>
            </p:cNvPr>
            <p:cNvCxnSpPr/>
            <p:nvPr/>
          </p:nvCxnSpPr>
          <p:spPr>
            <a:xfrm>
              <a:off x="1144033" y="4384334"/>
              <a:ext cx="2880000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prstDash val="solid"/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文字方塊 31">
                  <a:extLst>
                    <a:ext uri="{FF2B5EF4-FFF2-40B4-BE49-F238E27FC236}">
                      <a16:creationId xmlns:a16="http://schemas.microsoft.com/office/drawing/2014/main" id="{692AC7CC-9BE8-CB41-EBB1-8ED786E91FC3}"/>
                    </a:ext>
                  </a:extLst>
                </p:cNvPr>
                <p:cNvSpPr txBox="1"/>
                <p:nvPr/>
              </p:nvSpPr>
              <p:spPr>
                <a:xfrm>
                  <a:off x="4024033" y="4199668"/>
                  <a:ext cx="36798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29" name="文字方塊 28">
                  <a:extLst>
                    <a:ext uri="{FF2B5EF4-FFF2-40B4-BE49-F238E27FC236}">
                      <a16:creationId xmlns:a16="http://schemas.microsoft.com/office/drawing/2014/main" id="{7DECD31D-8470-44C7-96BE-509CD1CB19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24033" y="4199668"/>
                  <a:ext cx="367986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3" name="橢圓 32">
              <a:extLst>
                <a:ext uri="{FF2B5EF4-FFF2-40B4-BE49-F238E27FC236}">
                  <a16:creationId xmlns:a16="http://schemas.microsoft.com/office/drawing/2014/main" id="{985083EF-D6F8-E877-6148-7A344928592E}"/>
                </a:ext>
              </a:extLst>
            </p:cNvPr>
            <p:cNvSpPr/>
            <p:nvPr/>
          </p:nvSpPr>
          <p:spPr>
            <a:xfrm>
              <a:off x="3013708" y="4294641"/>
              <a:ext cx="166120" cy="166120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4" name="橢圓 33">
              <a:extLst>
                <a:ext uri="{FF2B5EF4-FFF2-40B4-BE49-F238E27FC236}">
                  <a16:creationId xmlns:a16="http://schemas.microsoft.com/office/drawing/2014/main" id="{F09D976A-620E-A21C-A571-373234262D24}"/>
                </a:ext>
              </a:extLst>
            </p:cNvPr>
            <p:cNvSpPr/>
            <p:nvPr/>
          </p:nvSpPr>
          <p:spPr>
            <a:xfrm>
              <a:off x="1794413" y="4294641"/>
              <a:ext cx="166120" cy="166120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5" name="橢圓 34">
              <a:extLst>
                <a:ext uri="{FF2B5EF4-FFF2-40B4-BE49-F238E27FC236}">
                  <a16:creationId xmlns:a16="http://schemas.microsoft.com/office/drawing/2014/main" id="{07562C73-2220-1AC4-F5B4-6414E7417C99}"/>
                </a:ext>
              </a:extLst>
            </p:cNvPr>
            <p:cNvSpPr/>
            <p:nvPr/>
          </p:nvSpPr>
          <p:spPr>
            <a:xfrm>
              <a:off x="2393750" y="4294641"/>
              <a:ext cx="166120" cy="166120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6" name="橢圓 35">
              <a:extLst>
                <a:ext uri="{FF2B5EF4-FFF2-40B4-BE49-F238E27FC236}">
                  <a16:creationId xmlns:a16="http://schemas.microsoft.com/office/drawing/2014/main" id="{B89F9011-60C8-C09B-BA31-D601DFF5CA96}"/>
                </a:ext>
              </a:extLst>
            </p:cNvPr>
            <p:cNvSpPr/>
            <p:nvPr/>
          </p:nvSpPr>
          <p:spPr>
            <a:xfrm>
              <a:off x="2023103" y="4294641"/>
              <a:ext cx="166120" cy="166120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7" name="橢圓 36">
              <a:extLst>
                <a:ext uri="{FF2B5EF4-FFF2-40B4-BE49-F238E27FC236}">
                  <a16:creationId xmlns:a16="http://schemas.microsoft.com/office/drawing/2014/main" id="{0C9693BC-CB17-5805-8C71-CB82BCA60EBB}"/>
                </a:ext>
              </a:extLst>
            </p:cNvPr>
            <p:cNvSpPr/>
            <p:nvPr/>
          </p:nvSpPr>
          <p:spPr>
            <a:xfrm>
              <a:off x="3314584" y="4298908"/>
              <a:ext cx="166120" cy="166120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38" name="群組 37">
              <a:extLst>
                <a:ext uri="{FF2B5EF4-FFF2-40B4-BE49-F238E27FC236}">
                  <a16:creationId xmlns:a16="http://schemas.microsoft.com/office/drawing/2014/main" id="{45873AB7-8355-D693-E0B2-66725FA145A4}"/>
                </a:ext>
              </a:extLst>
            </p:cNvPr>
            <p:cNvGrpSpPr/>
            <p:nvPr/>
          </p:nvGrpSpPr>
          <p:grpSpPr>
            <a:xfrm>
              <a:off x="1537553" y="4305356"/>
              <a:ext cx="2060369" cy="155405"/>
              <a:chOff x="1385153" y="4152956"/>
              <a:chExt cx="2060369" cy="155405"/>
            </a:xfrm>
          </p:grpSpPr>
          <p:cxnSp>
            <p:nvCxnSpPr>
              <p:cNvPr id="44" name="直線接點 43">
                <a:extLst>
                  <a:ext uri="{FF2B5EF4-FFF2-40B4-BE49-F238E27FC236}">
                    <a16:creationId xmlns:a16="http://schemas.microsoft.com/office/drawing/2014/main" id="{36E9594E-2F0A-30DE-AC5F-65BE7EC51BD9}"/>
                  </a:ext>
                </a:extLst>
              </p:cNvPr>
              <p:cNvCxnSpPr/>
              <p:nvPr/>
            </p:nvCxnSpPr>
            <p:spPr>
              <a:xfrm>
                <a:off x="2774962" y="4152956"/>
                <a:ext cx="0" cy="155405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線接點 44">
                <a:extLst>
                  <a:ext uri="{FF2B5EF4-FFF2-40B4-BE49-F238E27FC236}">
                    <a16:creationId xmlns:a16="http://schemas.microsoft.com/office/drawing/2014/main" id="{569653A1-3FFE-41D3-FBE3-76BBA527221E}"/>
                  </a:ext>
                </a:extLst>
              </p:cNvPr>
              <p:cNvCxnSpPr/>
              <p:nvPr/>
            </p:nvCxnSpPr>
            <p:spPr>
              <a:xfrm>
                <a:off x="2431633" y="4152956"/>
                <a:ext cx="0" cy="155405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線接點 45">
                <a:extLst>
                  <a:ext uri="{FF2B5EF4-FFF2-40B4-BE49-F238E27FC236}">
                    <a16:creationId xmlns:a16="http://schemas.microsoft.com/office/drawing/2014/main" id="{6334A578-4B05-1053-6255-34A22E4D70ED}"/>
                  </a:ext>
                </a:extLst>
              </p:cNvPr>
              <p:cNvCxnSpPr/>
              <p:nvPr/>
            </p:nvCxnSpPr>
            <p:spPr>
              <a:xfrm>
                <a:off x="2096353" y="4152956"/>
                <a:ext cx="0" cy="155405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線接點 46">
                <a:extLst>
                  <a:ext uri="{FF2B5EF4-FFF2-40B4-BE49-F238E27FC236}">
                    <a16:creationId xmlns:a16="http://schemas.microsoft.com/office/drawing/2014/main" id="{A5305743-DEF9-7E40-A48E-66242227D696}"/>
                  </a:ext>
                </a:extLst>
              </p:cNvPr>
              <p:cNvCxnSpPr/>
              <p:nvPr/>
            </p:nvCxnSpPr>
            <p:spPr>
              <a:xfrm>
                <a:off x="3125482" y="4152956"/>
                <a:ext cx="0" cy="155405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直線接點 47">
                <a:extLst>
                  <a:ext uri="{FF2B5EF4-FFF2-40B4-BE49-F238E27FC236}">
                    <a16:creationId xmlns:a16="http://schemas.microsoft.com/office/drawing/2014/main" id="{A0F8293D-7B34-06EB-A4FE-E67BA2CA14F0}"/>
                  </a:ext>
                </a:extLst>
              </p:cNvPr>
              <p:cNvCxnSpPr/>
              <p:nvPr/>
            </p:nvCxnSpPr>
            <p:spPr>
              <a:xfrm>
                <a:off x="1725513" y="4152956"/>
                <a:ext cx="0" cy="155405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直線接點 59">
                <a:extLst>
                  <a:ext uri="{FF2B5EF4-FFF2-40B4-BE49-F238E27FC236}">
                    <a16:creationId xmlns:a16="http://schemas.microsoft.com/office/drawing/2014/main" id="{A60C6FEC-A167-7657-C426-224C8450439A}"/>
                  </a:ext>
                </a:extLst>
              </p:cNvPr>
              <p:cNvCxnSpPr/>
              <p:nvPr/>
            </p:nvCxnSpPr>
            <p:spPr>
              <a:xfrm>
                <a:off x="3445522" y="4152956"/>
                <a:ext cx="0" cy="155405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直線接點 60">
                <a:extLst>
                  <a:ext uri="{FF2B5EF4-FFF2-40B4-BE49-F238E27FC236}">
                    <a16:creationId xmlns:a16="http://schemas.microsoft.com/office/drawing/2014/main" id="{0D42F9BA-9D7F-12B9-14F5-CD2A7EB8148D}"/>
                  </a:ext>
                </a:extLst>
              </p:cNvPr>
              <p:cNvCxnSpPr/>
              <p:nvPr/>
            </p:nvCxnSpPr>
            <p:spPr>
              <a:xfrm>
                <a:off x="1385153" y="4152956"/>
                <a:ext cx="0" cy="155405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文字方塊 38">
                  <a:extLst>
                    <a:ext uri="{FF2B5EF4-FFF2-40B4-BE49-F238E27FC236}">
                      <a16:creationId xmlns:a16="http://schemas.microsoft.com/office/drawing/2014/main" id="{6D7F63DC-3EA4-D45C-D11E-ACE0B1F485BC}"/>
                    </a:ext>
                  </a:extLst>
                </p:cNvPr>
                <p:cNvSpPr txBox="1"/>
                <p:nvPr/>
              </p:nvSpPr>
              <p:spPr>
                <a:xfrm>
                  <a:off x="1768188" y="4460761"/>
                  <a:ext cx="56932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zh-TW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6" name="文字方塊 45">
                  <a:extLst>
                    <a:ext uri="{FF2B5EF4-FFF2-40B4-BE49-F238E27FC236}">
                      <a16:creationId xmlns:a16="http://schemas.microsoft.com/office/drawing/2014/main" id="{2480585E-5C7B-4C8F-B27E-F4FC4EA839E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68188" y="4460761"/>
                  <a:ext cx="569322" cy="369332"/>
                </a:xfrm>
                <a:prstGeom prst="rect">
                  <a:avLst/>
                </a:prstGeom>
                <a:blipFill>
                  <a:blip r:embed="rId10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文字方塊 39">
                  <a:extLst>
                    <a:ext uri="{FF2B5EF4-FFF2-40B4-BE49-F238E27FC236}">
                      <a16:creationId xmlns:a16="http://schemas.microsoft.com/office/drawing/2014/main" id="{A5BCA9CB-E966-05C1-366C-C20877D1F382}"/>
                    </a:ext>
                  </a:extLst>
                </p:cNvPr>
                <p:cNvSpPr txBox="1"/>
                <p:nvPr/>
              </p:nvSpPr>
              <p:spPr>
                <a:xfrm>
                  <a:off x="3073832" y="4466801"/>
                  <a:ext cx="56932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zh-TW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7" name="文字方塊 46">
                  <a:extLst>
                    <a:ext uri="{FF2B5EF4-FFF2-40B4-BE49-F238E27FC236}">
                      <a16:creationId xmlns:a16="http://schemas.microsoft.com/office/drawing/2014/main" id="{5E010F37-E253-49FC-B160-352ABD7EB17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73832" y="4466801"/>
                  <a:ext cx="569322" cy="369332"/>
                </a:xfrm>
                <a:prstGeom prst="rect">
                  <a:avLst/>
                </a:prstGeom>
                <a:blipFill>
                  <a:blip r:embed="rId11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文字方塊 40">
                  <a:extLst>
                    <a:ext uri="{FF2B5EF4-FFF2-40B4-BE49-F238E27FC236}">
                      <a16:creationId xmlns:a16="http://schemas.microsoft.com/office/drawing/2014/main" id="{C2DA0C29-7A7E-9F08-D5DB-E5DE819A9DB5}"/>
                    </a:ext>
                  </a:extLst>
                </p:cNvPr>
                <p:cNvSpPr txBox="1"/>
                <p:nvPr/>
              </p:nvSpPr>
              <p:spPr>
                <a:xfrm>
                  <a:off x="1538355" y="4460761"/>
                  <a:ext cx="56932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TW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8" name="文字方塊 47">
                  <a:extLst>
                    <a:ext uri="{FF2B5EF4-FFF2-40B4-BE49-F238E27FC236}">
                      <a16:creationId xmlns:a16="http://schemas.microsoft.com/office/drawing/2014/main" id="{47DF05C2-69BA-4E7C-8948-902F7ABF77A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38355" y="4460761"/>
                  <a:ext cx="569322" cy="369332"/>
                </a:xfrm>
                <a:prstGeom prst="rect">
                  <a:avLst/>
                </a:prstGeom>
                <a:blipFill>
                  <a:blip r:embed="rId12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文字方塊 41">
                  <a:extLst>
                    <a:ext uri="{FF2B5EF4-FFF2-40B4-BE49-F238E27FC236}">
                      <a16:creationId xmlns:a16="http://schemas.microsoft.com/office/drawing/2014/main" id="{80AB1217-4137-A083-FF3B-D36DA9834DDA}"/>
                    </a:ext>
                  </a:extLst>
                </p:cNvPr>
                <p:cNvSpPr txBox="1"/>
                <p:nvPr/>
              </p:nvSpPr>
              <p:spPr>
                <a:xfrm>
                  <a:off x="2143748" y="4460761"/>
                  <a:ext cx="56932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TW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9" name="文字方塊 48">
                  <a:extLst>
                    <a:ext uri="{FF2B5EF4-FFF2-40B4-BE49-F238E27FC236}">
                      <a16:creationId xmlns:a16="http://schemas.microsoft.com/office/drawing/2014/main" id="{E4700BA6-C742-4192-A9A3-FB5314DAA21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43748" y="4460761"/>
                  <a:ext cx="569322" cy="369332"/>
                </a:xfrm>
                <a:prstGeom prst="rect">
                  <a:avLst/>
                </a:prstGeom>
                <a:blipFill>
                  <a:blip r:embed="rId13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文字方塊 42">
                  <a:extLst>
                    <a:ext uri="{FF2B5EF4-FFF2-40B4-BE49-F238E27FC236}">
                      <a16:creationId xmlns:a16="http://schemas.microsoft.com/office/drawing/2014/main" id="{93F5E899-2DF4-DAA8-DD15-822BA061D504}"/>
                    </a:ext>
                  </a:extLst>
                </p:cNvPr>
                <p:cNvSpPr txBox="1"/>
                <p:nvPr/>
              </p:nvSpPr>
              <p:spPr>
                <a:xfrm>
                  <a:off x="2781924" y="4462534"/>
                  <a:ext cx="56400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TW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0" name="文字方塊 49">
                  <a:extLst>
                    <a:ext uri="{FF2B5EF4-FFF2-40B4-BE49-F238E27FC236}">
                      <a16:creationId xmlns:a16="http://schemas.microsoft.com/office/drawing/2014/main" id="{F4D05CDF-2575-4695-A3F4-EF01119C026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81924" y="4462534"/>
                  <a:ext cx="564001" cy="369332"/>
                </a:xfrm>
                <a:prstGeom prst="rect">
                  <a:avLst/>
                </a:prstGeom>
                <a:blipFill>
                  <a:blip r:embed="rId14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62" name="文字方塊 61">
                <a:extLst>
                  <a:ext uri="{FF2B5EF4-FFF2-40B4-BE49-F238E27FC236}">
                    <a16:creationId xmlns:a16="http://schemas.microsoft.com/office/drawing/2014/main" id="{CE0A18FE-3475-5CD1-EAD6-557E25426B3C}"/>
                  </a:ext>
                </a:extLst>
              </p:cNvPr>
              <p:cNvSpPr txBox="1"/>
              <p:nvPr/>
            </p:nvSpPr>
            <p:spPr>
              <a:xfrm>
                <a:off x="7522706" y="4270378"/>
                <a:ext cx="305885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sz="2400" dirty="0">
                    <a:solidFill>
                      <a:srgbClr val="FF00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變異數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軟正黑體" panose="020B0604030504040204" pitchFamily="34" charset="-120"/>
                      </a:rPr>
                      <m:t>→</m:t>
                    </m:r>
                  </m:oMath>
                </a14:m>
                <a:r>
                  <a:rPr lang="en-US" altLang="zh-TW" sz="2400" dirty="0">
                    <a:solidFill>
                      <a:srgbClr val="FF00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</a:t>
                </a:r>
                <a:r>
                  <a:rPr lang="zh-TW" altLang="en-US" sz="2400" dirty="0">
                    <a:solidFill>
                      <a:srgbClr val="FF00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資料豐富度</a:t>
                </a:r>
              </a:p>
            </p:txBody>
          </p:sp>
        </mc:Choice>
        <mc:Fallback>
          <p:sp>
            <p:nvSpPr>
              <p:cNvPr id="62" name="文字方塊 61">
                <a:extLst>
                  <a:ext uri="{FF2B5EF4-FFF2-40B4-BE49-F238E27FC236}">
                    <a16:creationId xmlns:a16="http://schemas.microsoft.com/office/drawing/2014/main" id="{CE0A18FE-3475-5CD1-EAD6-557E25426B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2706" y="4270378"/>
                <a:ext cx="3058851" cy="461665"/>
              </a:xfrm>
              <a:prstGeom prst="rect">
                <a:avLst/>
              </a:prstGeom>
              <a:blipFill>
                <a:blip r:embed="rId15"/>
                <a:stretch>
                  <a:fillRect l="-3306" t="-10811" r="-2066" b="-2973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3" name="直線單箭頭接點 36">
            <a:extLst>
              <a:ext uri="{FF2B5EF4-FFF2-40B4-BE49-F238E27FC236}">
                <a16:creationId xmlns:a16="http://schemas.microsoft.com/office/drawing/2014/main" id="{2CD72232-75F6-BD85-DA6A-85BE359B66A7}"/>
              </a:ext>
            </a:extLst>
          </p:cNvPr>
          <p:cNvCxnSpPr>
            <a:cxnSpLocks/>
          </p:cNvCxnSpPr>
          <p:nvPr/>
        </p:nvCxnSpPr>
        <p:spPr>
          <a:xfrm rot="5400000" flipV="1">
            <a:off x="8812365" y="3866647"/>
            <a:ext cx="0" cy="288000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4" name="文字方塊 63">
                <a:extLst>
                  <a:ext uri="{FF2B5EF4-FFF2-40B4-BE49-F238E27FC236}">
                    <a16:creationId xmlns:a16="http://schemas.microsoft.com/office/drawing/2014/main" id="{39556AF7-D96B-9316-FA18-3F1AFEA6192D}"/>
                  </a:ext>
                </a:extLst>
              </p:cNvPr>
              <p:cNvSpPr txBox="1"/>
              <p:nvPr/>
            </p:nvSpPr>
            <p:spPr>
              <a:xfrm>
                <a:off x="10359697" y="5134179"/>
                <a:ext cx="3713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>
          <p:sp>
            <p:nvSpPr>
              <p:cNvPr id="64" name="文字方塊 63">
                <a:extLst>
                  <a:ext uri="{FF2B5EF4-FFF2-40B4-BE49-F238E27FC236}">
                    <a16:creationId xmlns:a16="http://schemas.microsoft.com/office/drawing/2014/main" id="{39556AF7-D96B-9316-FA18-3F1AFEA619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59697" y="5134179"/>
                <a:ext cx="371384" cy="369332"/>
              </a:xfrm>
              <a:prstGeom prst="rect">
                <a:avLst/>
              </a:prstGeom>
              <a:blipFill>
                <a:blip r:embed="rId1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橢圓 64">
            <a:extLst>
              <a:ext uri="{FF2B5EF4-FFF2-40B4-BE49-F238E27FC236}">
                <a16:creationId xmlns:a16="http://schemas.microsoft.com/office/drawing/2014/main" id="{489806A5-E3A1-A96E-2952-23DC8C29CF83}"/>
              </a:ext>
            </a:extLst>
          </p:cNvPr>
          <p:cNvSpPr/>
          <p:nvPr/>
        </p:nvSpPr>
        <p:spPr>
          <a:xfrm rot="5400000">
            <a:off x="9705976" y="5217867"/>
            <a:ext cx="166120" cy="16612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5" name="橢圓 74">
            <a:extLst>
              <a:ext uri="{FF2B5EF4-FFF2-40B4-BE49-F238E27FC236}">
                <a16:creationId xmlns:a16="http://schemas.microsoft.com/office/drawing/2014/main" id="{7B1DF2D6-3B90-0742-EF57-81844C778CD3}"/>
              </a:ext>
            </a:extLst>
          </p:cNvPr>
          <p:cNvSpPr/>
          <p:nvPr/>
        </p:nvSpPr>
        <p:spPr>
          <a:xfrm rot="5400000">
            <a:off x="9259170" y="5223586"/>
            <a:ext cx="166120" cy="16612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6" name="橢圓 75">
            <a:extLst>
              <a:ext uri="{FF2B5EF4-FFF2-40B4-BE49-F238E27FC236}">
                <a16:creationId xmlns:a16="http://schemas.microsoft.com/office/drawing/2014/main" id="{8B45B9F5-F57E-BE2E-CB67-BB62BB0509A9}"/>
              </a:ext>
            </a:extLst>
          </p:cNvPr>
          <p:cNvSpPr/>
          <p:nvPr/>
        </p:nvSpPr>
        <p:spPr>
          <a:xfrm rot="5400000">
            <a:off x="8569818" y="5223587"/>
            <a:ext cx="166120" cy="16612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7" name="橢圓 76">
            <a:extLst>
              <a:ext uri="{FF2B5EF4-FFF2-40B4-BE49-F238E27FC236}">
                <a16:creationId xmlns:a16="http://schemas.microsoft.com/office/drawing/2014/main" id="{B3A4D3F0-618E-7A85-3236-697E77C9E136}"/>
              </a:ext>
            </a:extLst>
          </p:cNvPr>
          <p:cNvSpPr/>
          <p:nvPr/>
        </p:nvSpPr>
        <p:spPr>
          <a:xfrm rot="5400000">
            <a:off x="8009305" y="5223587"/>
            <a:ext cx="166120" cy="16612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8" name="橢圓 77">
            <a:extLst>
              <a:ext uri="{FF2B5EF4-FFF2-40B4-BE49-F238E27FC236}">
                <a16:creationId xmlns:a16="http://schemas.microsoft.com/office/drawing/2014/main" id="{8658028D-0089-D327-DBD8-6B80359125B5}"/>
              </a:ext>
            </a:extLst>
          </p:cNvPr>
          <p:cNvSpPr/>
          <p:nvPr/>
        </p:nvSpPr>
        <p:spPr>
          <a:xfrm rot="5400000">
            <a:off x="9035767" y="5223587"/>
            <a:ext cx="166120" cy="16612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9" name="文字方塊 78">
                <a:extLst>
                  <a:ext uri="{FF2B5EF4-FFF2-40B4-BE49-F238E27FC236}">
                    <a16:creationId xmlns:a16="http://schemas.microsoft.com/office/drawing/2014/main" id="{BFFE2C73-F502-E32F-1924-166F4C1F8AF1}"/>
                  </a:ext>
                </a:extLst>
              </p:cNvPr>
              <p:cNvSpPr txBox="1"/>
              <p:nvPr/>
            </p:nvSpPr>
            <p:spPr>
              <a:xfrm>
                <a:off x="7877853" y="5378534"/>
                <a:ext cx="4626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79" name="文字方塊 78">
                <a:extLst>
                  <a:ext uri="{FF2B5EF4-FFF2-40B4-BE49-F238E27FC236}">
                    <a16:creationId xmlns:a16="http://schemas.microsoft.com/office/drawing/2014/main" id="{BFFE2C73-F502-E32F-1924-166F4C1F8A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7853" y="5378534"/>
                <a:ext cx="462626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0" name="文字方塊 79">
                <a:extLst>
                  <a:ext uri="{FF2B5EF4-FFF2-40B4-BE49-F238E27FC236}">
                    <a16:creationId xmlns:a16="http://schemas.microsoft.com/office/drawing/2014/main" id="{BC359052-4056-0571-0EBD-7C4C4A7D3E95}"/>
                  </a:ext>
                </a:extLst>
              </p:cNvPr>
              <p:cNvSpPr txBox="1"/>
              <p:nvPr/>
            </p:nvSpPr>
            <p:spPr>
              <a:xfrm>
                <a:off x="8899521" y="5379355"/>
                <a:ext cx="4626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80" name="文字方塊 79">
                <a:extLst>
                  <a:ext uri="{FF2B5EF4-FFF2-40B4-BE49-F238E27FC236}">
                    <a16:creationId xmlns:a16="http://schemas.microsoft.com/office/drawing/2014/main" id="{BC359052-4056-0571-0EBD-7C4C4A7D3E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9521" y="5379355"/>
                <a:ext cx="462626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1" name="文字方塊 80">
                <a:extLst>
                  <a:ext uri="{FF2B5EF4-FFF2-40B4-BE49-F238E27FC236}">
                    <a16:creationId xmlns:a16="http://schemas.microsoft.com/office/drawing/2014/main" id="{3BD99876-0906-2937-16FB-EE52E58154E7}"/>
                  </a:ext>
                </a:extLst>
              </p:cNvPr>
              <p:cNvSpPr txBox="1"/>
              <p:nvPr/>
            </p:nvSpPr>
            <p:spPr>
              <a:xfrm>
                <a:off x="9127544" y="5378533"/>
                <a:ext cx="4626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81" name="文字方塊 80">
                <a:extLst>
                  <a:ext uri="{FF2B5EF4-FFF2-40B4-BE49-F238E27FC236}">
                    <a16:creationId xmlns:a16="http://schemas.microsoft.com/office/drawing/2014/main" id="{3BD99876-0906-2937-16FB-EE52E58154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7544" y="5378533"/>
                <a:ext cx="462626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2" name="文字方塊 81">
                <a:extLst>
                  <a:ext uri="{FF2B5EF4-FFF2-40B4-BE49-F238E27FC236}">
                    <a16:creationId xmlns:a16="http://schemas.microsoft.com/office/drawing/2014/main" id="{B53DF9AC-8CBA-D13A-CEB3-3934652C864F}"/>
                  </a:ext>
                </a:extLst>
              </p:cNvPr>
              <p:cNvSpPr txBox="1"/>
              <p:nvPr/>
            </p:nvSpPr>
            <p:spPr>
              <a:xfrm>
                <a:off x="8431237" y="5386642"/>
                <a:ext cx="4626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82" name="文字方塊 81">
                <a:extLst>
                  <a:ext uri="{FF2B5EF4-FFF2-40B4-BE49-F238E27FC236}">
                    <a16:creationId xmlns:a16="http://schemas.microsoft.com/office/drawing/2014/main" id="{B53DF9AC-8CBA-D13A-CEB3-3934652C86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1237" y="5386642"/>
                <a:ext cx="462626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3" name="文字方塊 82">
                <a:extLst>
                  <a:ext uri="{FF2B5EF4-FFF2-40B4-BE49-F238E27FC236}">
                    <a16:creationId xmlns:a16="http://schemas.microsoft.com/office/drawing/2014/main" id="{E75EB816-EA15-BA1B-D9D1-265318FD7922}"/>
                  </a:ext>
                </a:extLst>
              </p:cNvPr>
              <p:cNvSpPr txBox="1"/>
              <p:nvPr/>
            </p:nvSpPr>
            <p:spPr>
              <a:xfrm>
                <a:off x="9589983" y="5381745"/>
                <a:ext cx="4573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83" name="文字方塊 82">
                <a:extLst>
                  <a:ext uri="{FF2B5EF4-FFF2-40B4-BE49-F238E27FC236}">
                    <a16:creationId xmlns:a16="http://schemas.microsoft.com/office/drawing/2014/main" id="{E75EB816-EA15-BA1B-D9D1-265318FD79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89983" y="5381745"/>
                <a:ext cx="457305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4" name="群組 83">
            <a:extLst>
              <a:ext uri="{FF2B5EF4-FFF2-40B4-BE49-F238E27FC236}">
                <a16:creationId xmlns:a16="http://schemas.microsoft.com/office/drawing/2014/main" id="{12FABC92-00E6-3717-33B0-600DCC8BEDC4}"/>
              </a:ext>
            </a:extLst>
          </p:cNvPr>
          <p:cNvGrpSpPr/>
          <p:nvPr/>
        </p:nvGrpSpPr>
        <p:grpSpPr>
          <a:xfrm rot="10800000">
            <a:off x="7783456" y="5228944"/>
            <a:ext cx="2060369" cy="155405"/>
            <a:chOff x="1385153" y="4152956"/>
            <a:chExt cx="2060369" cy="155405"/>
          </a:xfrm>
        </p:grpSpPr>
        <p:cxnSp>
          <p:nvCxnSpPr>
            <p:cNvPr id="85" name="直線接點 84">
              <a:extLst>
                <a:ext uri="{FF2B5EF4-FFF2-40B4-BE49-F238E27FC236}">
                  <a16:creationId xmlns:a16="http://schemas.microsoft.com/office/drawing/2014/main" id="{E2153615-D1DE-3E32-0B82-93121E30F9BA}"/>
                </a:ext>
              </a:extLst>
            </p:cNvPr>
            <p:cNvCxnSpPr/>
            <p:nvPr/>
          </p:nvCxnSpPr>
          <p:spPr>
            <a:xfrm>
              <a:off x="2774962" y="4152956"/>
              <a:ext cx="0" cy="15540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線接點 85">
              <a:extLst>
                <a:ext uri="{FF2B5EF4-FFF2-40B4-BE49-F238E27FC236}">
                  <a16:creationId xmlns:a16="http://schemas.microsoft.com/office/drawing/2014/main" id="{52D54AC9-0A1A-191D-B701-4A2237633122}"/>
                </a:ext>
              </a:extLst>
            </p:cNvPr>
            <p:cNvCxnSpPr/>
            <p:nvPr/>
          </p:nvCxnSpPr>
          <p:spPr>
            <a:xfrm>
              <a:off x="2431633" y="4152956"/>
              <a:ext cx="0" cy="15540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線接點 86">
              <a:extLst>
                <a:ext uri="{FF2B5EF4-FFF2-40B4-BE49-F238E27FC236}">
                  <a16:creationId xmlns:a16="http://schemas.microsoft.com/office/drawing/2014/main" id="{97D785C7-3D94-5F26-0081-17EB38BAF225}"/>
                </a:ext>
              </a:extLst>
            </p:cNvPr>
            <p:cNvCxnSpPr/>
            <p:nvPr/>
          </p:nvCxnSpPr>
          <p:spPr>
            <a:xfrm>
              <a:off x="2096353" y="4152956"/>
              <a:ext cx="0" cy="15540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線接點 87">
              <a:extLst>
                <a:ext uri="{FF2B5EF4-FFF2-40B4-BE49-F238E27FC236}">
                  <a16:creationId xmlns:a16="http://schemas.microsoft.com/office/drawing/2014/main" id="{68FFB886-6307-E8BB-9FB8-1849D093C8A5}"/>
                </a:ext>
              </a:extLst>
            </p:cNvPr>
            <p:cNvCxnSpPr/>
            <p:nvPr/>
          </p:nvCxnSpPr>
          <p:spPr>
            <a:xfrm>
              <a:off x="3125482" y="4152956"/>
              <a:ext cx="0" cy="15540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線接點 88">
              <a:extLst>
                <a:ext uri="{FF2B5EF4-FFF2-40B4-BE49-F238E27FC236}">
                  <a16:creationId xmlns:a16="http://schemas.microsoft.com/office/drawing/2014/main" id="{24D501CD-90B7-19A3-C808-F2689416E2C7}"/>
                </a:ext>
              </a:extLst>
            </p:cNvPr>
            <p:cNvCxnSpPr/>
            <p:nvPr/>
          </p:nvCxnSpPr>
          <p:spPr>
            <a:xfrm>
              <a:off x="1725513" y="4152956"/>
              <a:ext cx="0" cy="15540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線接點 89">
              <a:extLst>
                <a:ext uri="{FF2B5EF4-FFF2-40B4-BE49-F238E27FC236}">
                  <a16:creationId xmlns:a16="http://schemas.microsoft.com/office/drawing/2014/main" id="{71EA476D-57E0-0297-0CA3-48D902128ADE}"/>
                </a:ext>
              </a:extLst>
            </p:cNvPr>
            <p:cNvCxnSpPr/>
            <p:nvPr/>
          </p:nvCxnSpPr>
          <p:spPr>
            <a:xfrm>
              <a:off x="3445522" y="4152956"/>
              <a:ext cx="0" cy="15540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線接點 90">
              <a:extLst>
                <a:ext uri="{FF2B5EF4-FFF2-40B4-BE49-F238E27FC236}">
                  <a16:creationId xmlns:a16="http://schemas.microsoft.com/office/drawing/2014/main" id="{BCFC84E8-0003-1575-D8C9-6A22958C3178}"/>
                </a:ext>
              </a:extLst>
            </p:cNvPr>
            <p:cNvCxnSpPr/>
            <p:nvPr/>
          </p:nvCxnSpPr>
          <p:spPr>
            <a:xfrm>
              <a:off x="1385153" y="4152956"/>
              <a:ext cx="0" cy="15540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2" name="文字方塊 91">
            <a:extLst>
              <a:ext uri="{FF2B5EF4-FFF2-40B4-BE49-F238E27FC236}">
                <a16:creationId xmlns:a16="http://schemas.microsoft.com/office/drawing/2014/main" id="{06BF1410-9617-72CA-B419-7C48F77DF1DF}"/>
              </a:ext>
            </a:extLst>
          </p:cNvPr>
          <p:cNvSpPr txBox="1"/>
          <p:nvPr/>
        </p:nvSpPr>
        <p:spPr>
          <a:xfrm>
            <a:off x="6805362" y="6078353"/>
            <a:ext cx="44935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變異數越大的維度保留越多訊息</a:t>
            </a:r>
          </a:p>
        </p:txBody>
      </p:sp>
      <p:cxnSp>
        <p:nvCxnSpPr>
          <p:cNvPr id="93" name="直線單箭頭接點 57">
            <a:extLst>
              <a:ext uri="{FF2B5EF4-FFF2-40B4-BE49-F238E27FC236}">
                <a16:creationId xmlns:a16="http://schemas.microsoft.com/office/drawing/2014/main" id="{55A41D27-EEA4-6239-6AE5-3D9EB2E49088}"/>
              </a:ext>
            </a:extLst>
          </p:cNvPr>
          <p:cNvCxnSpPr>
            <a:cxnSpLocks/>
          </p:cNvCxnSpPr>
          <p:nvPr/>
        </p:nvCxnSpPr>
        <p:spPr>
          <a:xfrm>
            <a:off x="991633" y="4972734"/>
            <a:ext cx="2880000" cy="0"/>
          </a:xfrm>
          <a:prstGeom prst="straightConnector1">
            <a:avLst/>
          </a:prstGeom>
          <a:ln w="28575">
            <a:solidFill>
              <a:srgbClr val="FF0000"/>
            </a:solidFill>
            <a:prstDash val="solid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01" name="直線單箭頭接點 58">
            <a:extLst>
              <a:ext uri="{FF2B5EF4-FFF2-40B4-BE49-F238E27FC236}">
                <a16:creationId xmlns:a16="http://schemas.microsoft.com/office/drawing/2014/main" id="{C330AD75-CDE2-69A6-78CE-2E7E15A9B25E}"/>
              </a:ext>
            </a:extLst>
          </p:cNvPr>
          <p:cNvCxnSpPr>
            <a:cxnSpLocks/>
          </p:cNvCxnSpPr>
          <p:nvPr/>
        </p:nvCxnSpPr>
        <p:spPr>
          <a:xfrm flipV="1">
            <a:off x="2431633" y="3532734"/>
            <a:ext cx="0" cy="288000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02" name="文字方塊 101">
                <a:extLst>
                  <a:ext uri="{FF2B5EF4-FFF2-40B4-BE49-F238E27FC236}">
                    <a16:creationId xmlns:a16="http://schemas.microsoft.com/office/drawing/2014/main" id="{76C03620-4440-84E1-F602-A68ADF7C8701}"/>
                  </a:ext>
                </a:extLst>
              </p:cNvPr>
              <p:cNvSpPr txBox="1"/>
              <p:nvPr/>
            </p:nvSpPr>
            <p:spPr>
              <a:xfrm>
                <a:off x="3871633" y="4788068"/>
                <a:ext cx="3679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>
          <p:sp>
            <p:nvSpPr>
              <p:cNvPr id="102" name="文字方塊 101">
                <a:extLst>
                  <a:ext uri="{FF2B5EF4-FFF2-40B4-BE49-F238E27FC236}">
                    <a16:creationId xmlns:a16="http://schemas.microsoft.com/office/drawing/2014/main" id="{76C03620-4440-84E1-F602-A68ADF7C87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1633" y="4788068"/>
                <a:ext cx="367986" cy="36933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3" name="文字方塊 102">
                <a:extLst>
                  <a:ext uri="{FF2B5EF4-FFF2-40B4-BE49-F238E27FC236}">
                    <a16:creationId xmlns:a16="http://schemas.microsoft.com/office/drawing/2014/main" id="{1E8923C8-1886-21DA-4881-C320814CA662}"/>
                  </a:ext>
                </a:extLst>
              </p:cNvPr>
              <p:cNvSpPr txBox="1"/>
              <p:nvPr/>
            </p:nvSpPr>
            <p:spPr>
              <a:xfrm>
                <a:off x="2258140" y="3055044"/>
                <a:ext cx="3713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>
          <p:sp>
            <p:nvSpPr>
              <p:cNvPr id="103" name="文字方塊 102">
                <a:extLst>
                  <a:ext uri="{FF2B5EF4-FFF2-40B4-BE49-F238E27FC236}">
                    <a16:creationId xmlns:a16="http://schemas.microsoft.com/office/drawing/2014/main" id="{1E8923C8-1886-21DA-4881-C320814CA6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8140" y="3055044"/>
                <a:ext cx="371384" cy="369332"/>
              </a:xfrm>
              <a:prstGeom prst="rect">
                <a:avLst/>
              </a:prstGeom>
              <a:blipFill>
                <a:blip r:embed="rId23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4" name="橢圓 103">
            <a:extLst>
              <a:ext uri="{FF2B5EF4-FFF2-40B4-BE49-F238E27FC236}">
                <a16:creationId xmlns:a16="http://schemas.microsoft.com/office/drawing/2014/main" id="{C5BEDD56-985B-DEDB-F1E0-F200E9406E59}"/>
              </a:ext>
            </a:extLst>
          </p:cNvPr>
          <p:cNvSpPr/>
          <p:nvPr/>
        </p:nvSpPr>
        <p:spPr>
          <a:xfrm>
            <a:off x="2861308" y="3913003"/>
            <a:ext cx="166120" cy="166120"/>
          </a:xfrm>
          <a:prstGeom prst="ellipse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5" name="橢圓 104">
            <a:extLst>
              <a:ext uri="{FF2B5EF4-FFF2-40B4-BE49-F238E27FC236}">
                <a16:creationId xmlns:a16="http://schemas.microsoft.com/office/drawing/2014/main" id="{7C2AEFAB-F2F5-2A3F-78E2-DCFC2AAA8254}"/>
              </a:ext>
            </a:extLst>
          </p:cNvPr>
          <p:cNvSpPr/>
          <p:nvPr/>
        </p:nvSpPr>
        <p:spPr>
          <a:xfrm>
            <a:off x="1642013" y="4359809"/>
            <a:ext cx="166120" cy="166120"/>
          </a:xfrm>
          <a:prstGeom prst="ellipse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6" name="橢圓 105">
            <a:extLst>
              <a:ext uri="{FF2B5EF4-FFF2-40B4-BE49-F238E27FC236}">
                <a16:creationId xmlns:a16="http://schemas.microsoft.com/office/drawing/2014/main" id="{5809BE82-AB10-C362-B86C-7358AB200DFD}"/>
              </a:ext>
            </a:extLst>
          </p:cNvPr>
          <p:cNvSpPr/>
          <p:nvPr/>
        </p:nvSpPr>
        <p:spPr>
          <a:xfrm>
            <a:off x="2241350" y="5049161"/>
            <a:ext cx="166120" cy="166120"/>
          </a:xfrm>
          <a:prstGeom prst="ellipse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7" name="橢圓 106">
            <a:extLst>
              <a:ext uri="{FF2B5EF4-FFF2-40B4-BE49-F238E27FC236}">
                <a16:creationId xmlns:a16="http://schemas.microsoft.com/office/drawing/2014/main" id="{84CA7C6C-7CD9-8C87-0424-A2B101A8D43D}"/>
              </a:ext>
            </a:extLst>
          </p:cNvPr>
          <p:cNvSpPr/>
          <p:nvPr/>
        </p:nvSpPr>
        <p:spPr>
          <a:xfrm>
            <a:off x="1870703" y="5609674"/>
            <a:ext cx="166120" cy="166120"/>
          </a:xfrm>
          <a:prstGeom prst="ellipse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8" name="橢圓 107">
            <a:extLst>
              <a:ext uri="{FF2B5EF4-FFF2-40B4-BE49-F238E27FC236}">
                <a16:creationId xmlns:a16="http://schemas.microsoft.com/office/drawing/2014/main" id="{C17B6FC0-2213-D766-0692-CDA646E53C58}"/>
              </a:ext>
            </a:extLst>
          </p:cNvPr>
          <p:cNvSpPr/>
          <p:nvPr/>
        </p:nvSpPr>
        <p:spPr>
          <a:xfrm>
            <a:off x="3162184" y="4583212"/>
            <a:ext cx="166120" cy="166120"/>
          </a:xfrm>
          <a:prstGeom prst="ellipse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9" name="文字方塊 108">
                <a:extLst>
                  <a:ext uri="{FF2B5EF4-FFF2-40B4-BE49-F238E27FC236}">
                    <a16:creationId xmlns:a16="http://schemas.microsoft.com/office/drawing/2014/main" id="{7FBC4BE9-0AD4-0877-7D0F-F04C62FCB9B8}"/>
                  </a:ext>
                </a:extLst>
              </p:cNvPr>
              <p:cNvSpPr txBox="1"/>
              <p:nvPr/>
            </p:nvSpPr>
            <p:spPr>
              <a:xfrm>
                <a:off x="893577" y="5491267"/>
                <a:ext cx="9771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TW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TW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09" name="文字方塊 108">
                <a:extLst>
                  <a:ext uri="{FF2B5EF4-FFF2-40B4-BE49-F238E27FC236}">
                    <a16:creationId xmlns:a16="http://schemas.microsoft.com/office/drawing/2014/main" id="{7FBC4BE9-0AD4-0877-7D0F-F04C62FCB9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577" y="5491267"/>
                <a:ext cx="977126" cy="369332"/>
              </a:xfrm>
              <a:prstGeom prst="rect">
                <a:avLst/>
              </a:prstGeom>
              <a:blipFill>
                <a:blip r:embed="rId2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0" name="文字方塊 109">
                <a:extLst>
                  <a:ext uri="{FF2B5EF4-FFF2-40B4-BE49-F238E27FC236}">
                    <a16:creationId xmlns:a16="http://schemas.microsoft.com/office/drawing/2014/main" id="{A89A39BE-B3E1-990E-6CCB-3DEC1ADC8E14}"/>
                  </a:ext>
                </a:extLst>
              </p:cNvPr>
              <p:cNvSpPr txBox="1"/>
              <p:nvPr/>
            </p:nvSpPr>
            <p:spPr>
              <a:xfrm>
                <a:off x="3328304" y="4469599"/>
                <a:ext cx="9771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TW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TW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10" name="文字方塊 109">
                <a:extLst>
                  <a:ext uri="{FF2B5EF4-FFF2-40B4-BE49-F238E27FC236}">
                    <a16:creationId xmlns:a16="http://schemas.microsoft.com/office/drawing/2014/main" id="{A89A39BE-B3E1-990E-6CCB-3DEC1ADC8E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8304" y="4469599"/>
                <a:ext cx="977126" cy="369332"/>
              </a:xfrm>
              <a:prstGeom prst="rect">
                <a:avLst/>
              </a:prstGeom>
              <a:blipFill>
                <a:blip r:embed="rId25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1" name="文字方塊 110">
                <a:extLst>
                  <a:ext uri="{FF2B5EF4-FFF2-40B4-BE49-F238E27FC236}">
                    <a16:creationId xmlns:a16="http://schemas.microsoft.com/office/drawing/2014/main" id="{D430FE2A-A356-704D-48EF-BAA42D649213}"/>
                  </a:ext>
                </a:extLst>
              </p:cNvPr>
              <p:cNvSpPr txBox="1"/>
              <p:nvPr/>
            </p:nvSpPr>
            <p:spPr>
              <a:xfrm>
                <a:off x="711573" y="4241576"/>
                <a:ext cx="9771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TW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TW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11" name="文字方塊 110">
                <a:extLst>
                  <a:ext uri="{FF2B5EF4-FFF2-40B4-BE49-F238E27FC236}">
                    <a16:creationId xmlns:a16="http://schemas.microsoft.com/office/drawing/2014/main" id="{D430FE2A-A356-704D-48EF-BAA42D6492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573" y="4241576"/>
                <a:ext cx="977126" cy="369332"/>
              </a:xfrm>
              <a:prstGeom prst="rect">
                <a:avLst/>
              </a:prstGeom>
              <a:blipFill>
                <a:blip r:embed="rId26"/>
                <a:stretch>
                  <a:fillRect b="-1724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2" name="文字方塊 111">
                <a:extLst>
                  <a:ext uri="{FF2B5EF4-FFF2-40B4-BE49-F238E27FC236}">
                    <a16:creationId xmlns:a16="http://schemas.microsoft.com/office/drawing/2014/main" id="{5879687B-6A07-07AB-2A02-9650EA285D23}"/>
                  </a:ext>
                </a:extLst>
              </p:cNvPr>
              <p:cNvSpPr txBox="1"/>
              <p:nvPr/>
            </p:nvSpPr>
            <p:spPr>
              <a:xfrm>
                <a:off x="1281014" y="4937883"/>
                <a:ext cx="9771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TW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TW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12" name="文字方塊 111">
                <a:extLst>
                  <a:ext uri="{FF2B5EF4-FFF2-40B4-BE49-F238E27FC236}">
                    <a16:creationId xmlns:a16="http://schemas.microsoft.com/office/drawing/2014/main" id="{5879687B-6A07-07AB-2A02-9650EA285D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1014" y="4937883"/>
                <a:ext cx="977126" cy="369332"/>
              </a:xfrm>
              <a:prstGeom prst="rect">
                <a:avLst/>
              </a:prstGeom>
              <a:blipFill>
                <a:blip r:embed="rId27"/>
                <a:stretch>
                  <a:fillRect b="-967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3" name="文字方塊 112">
                <a:extLst>
                  <a:ext uri="{FF2B5EF4-FFF2-40B4-BE49-F238E27FC236}">
                    <a16:creationId xmlns:a16="http://schemas.microsoft.com/office/drawing/2014/main" id="{50979692-7780-1931-80B9-0CA0B2656EEC}"/>
                  </a:ext>
                </a:extLst>
              </p:cNvPr>
              <p:cNvSpPr txBox="1"/>
              <p:nvPr/>
            </p:nvSpPr>
            <p:spPr>
              <a:xfrm>
                <a:off x="2437354" y="3451737"/>
                <a:ext cx="9664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TW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TW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13" name="文字方塊 112">
                <a:extLst>
                  <a:ext uri="{FF2B5EF4-FFF2-40B4-BE49-F238E27FC236}">
                    <a16:creationId xmlns:a16="http://schemas.microsoft.com/office/drawing/2014/main" id="{50979692-7780-1931-80B9-0CA0B2656E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7354" y="3451737"/>
                <a:ext cx="966482" cy="369332"/>
              </a:xfrm>
              <a:prstGeom prst="rect">
                <a:avLst/>
              </a:prstGeom>
              <a:blipFill>
                <a:blip r:embed="rId28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4" name="文字方塊 113">
            <a:extLst>
              <a:ext uri="{FF2B5EF4-FFF2-40B4-BE49-F238E27FC236}">
                <a16:creationId xmlns:a16="http://schemas.microsoft.com/office/drawing/2014/main" id="{3AC258BD-C657-E82D-020B-A1DE976380CA}"/>
              </a:ext>
            </a:extLst>
          </p:cNvPr>
          <p:cNvSpPr txBox="1"/>
          <p:nvPr/>
        </p:nvSpPr>
        <p:spPr>
          <a:xfrm>
            <a:off x="991633" y="2453753"/>
            <a:ext cx="10406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如果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5" name="文字方塊 114">
            <a:extLst>
              <a:ext uri="{FF2B5EF4-FFF2-40B4-BE49-F238E27FC236}">
                <a16:creationId xmlns:a16="http://schemas.microsoft.com/office/drawing/2014/main" id="{07B06186-B432-DEA1-C0F7-38FA559B918D}"/>
              </a:ext>
            </a:extLst>
          </p:cNvPr>
          <p:cNvSpPr txBox="1"/>
          <p:nvPr/>
        </p:nvSpPr>
        <p:spPr>
          <a:xfrm>
            <a:off x="1870703" y="2453753"/>
            <a:ext cx="37689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可以線性變換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改變基向量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2690105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EE839A0E-C073-84CA-BD98-5942C7E36F26}"/>
              </a:ext>
            </a:extLst>
          </p:cNvPr>
          <p:cNvSpPr txBox="1">
            <a:spLocks/>
          </p:cNvSpPr>
          <p:nvPr/>
        </p:nvSpPr>
        <p:spPr>
          <a:xfrm>
            <a:off x="1674420" y="359499"/>
            <a:ext cx="8843159" cy="8498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zh-TW" b="1" dirty="0">
                <a:solidFill>
                  <a:schemeClr val="accent1">
                    <a:lumMod val="75000"/>
                  </a:schemeClr>
                </a:solidFill>
                <a:latin typeface="+mn-lt"/>
              </a:rPr>
              <a:t>What is EOF analysis?</a:t>
            </a:r>
            <a:endParaRPr kumimoji="1" lang="zh-TW" altLang="en-US" b="1" dirty="0">
              <a:solidFill>
                <a:schemeClr val="accent1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13" name="投影片編號版面配置區 12">
            <a:extLst>
              <a:ext uri="{FF2B5EF4-FFF2-40B4-BE49-F238E27FC236}">
                <a16:creationId xmlns:a16="http://schemas.microsoft.com/office/drawing/2014/main" id="{D843EB31-4F92-3B69-88B1-ADB5641A01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4D7F2-F5CE-C646-86CE-E67DBC894B4B}" type="slidenum">
              <a:rPr kumimoji="1" lang="zh-TW" altLang="en-US" smtClean="0"/>
              <a:t>17</a:t>
            </a:fld>
            <a:endParaRPr kumimoji="1" lang="zh-TW" altLang="en-US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D68BE314-CB6F-89E6-C6EE-EBEFD895E6E5}"/>
              </a:ext>
            </a:extLst>
          </p:cNvPr>
          <p:cNvSpPr txBox="1"/>
          <p:nvPr/>
        </p:nvSpPr>
        <p:spPr>
          <a:xfrm>
            <a:off x="488271" y="1744185"/>
            <a:ext cx="36744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(1) 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背景：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X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為一距平矩陣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E203C117-C89E-D94A-F5CF-D82455B809E8}"/>
                  </a:ext>
                </a:extLst>
              </p:cNvPr>
              <p:cNvSpPr txBox="1"/>
              <p:nvPr/>
            </p:nvSpPr>
            <p:spPr>
              <a:xfrm>
                <a:off x="4239619" y="1602287"/>
                <a:ext cx="3615926" cy="7454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240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TW" sz="240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……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……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zh-TW" sz="2400" dirty="0"/>
                  <a:t>,</a:t>
                </a:r>
                <a:endParaRPr lang="zh-TW" altLang="en-US" sz="2400" dirty="0"/>
              </a:p>
            </p:txBody>
          </p:sp>
        </mc:Choice>
        <mc:Fallback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E203C117-C89E-D94A-F5CF-D82455B809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9619" y="1602287"/>
                <a:ext cx="3615926" cy="745460"/>
              </a:xfrm>
              <a:prstGeom prst="rect">
                <a:avLst/>
              </a:prstGeom>
              <a:blipFill>
                <a:blip r:embed="rId3"/>
                <a:stretch>
                  <a:fillRect l="-350" r="-174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矩形 4">
            <a:extLst>
              <a:ext uri="{FF2B5EF4-FFF2-40B4-BE49-F238E27FC236}">
                <a16:creationId xmlns:a16="http://schemas.microsoft.com/office/drawing/2014/main" id="{D8322762-2931-EFD4-04ED-63A66B0A5684}"/>
              </a:ext>
            </a:extLst>
          </p:cNvPr>
          <p:cNvSpPr/>
          <p:nvPr/>
        </p:nvSpPr>
        <p:spPr>
          <a:xfrm>
            <a:off x="7091916" y="1602287"/>
            <a:ext cx="413783" cy="745460"/>
          </a:xfrm>
          <a:prstGeom prst="rect">
            <a:avLst/>
          </a:prstGeom>
          <a:solidFill>
            <a:srgbClr val="FFFF00">
              <a:alpha val="10000"/>
            </a:srgbClr>
          </a:solidFill>
          <a:ln w="381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3C279F09-4748-14C0-A3BA-37780F16ED39}"/>
                  </a:ext>
                </a:extLst>
              </p:cNvPr>
              <p:cNvSpPr txBox="1"/>
              <p:nvPr/>
            </p:nvSpPr>
            <p:spPr>
              <a:xfrm>
                <a:off x="6874406" y="2418542"/>
                <a:ext cx="776495" cy="6512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𝑡h</m:t>
                          </m:r>
                        </m:sup>
                      </m:sSup>
                    </m:oMath>
                  </m:oMathPara>
                </a14:m>
                <a:endParaRPr lang="en-US" altLang="zh-TW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𝑣𝑒𝑐𝑡𝑜𝑟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3C279F09-4748-14C0-A3BA-37780F16ED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4406" y="2418542"/>
                <a:ext cx="776495" cy="651269"/>
              </a:xfrm>
              <a:prstGeom prst="rect">
                <a:avLst/>
              </a:prstGeom>
              <a:blipFill>
                <a:blip r:embed="rId4"/>
                <a:stretch>
                  <a:fillRect r="-645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F0228BFA-FF7A-AECC-E09C-0EAFE7EE7499}"/>
                  </a:ext>
                </a:extLst>
              </p:cNvPr>
              <p:cNvSpPr txBox="1"/>
              <p:nvPr/>
            </p:nvSpPr>
            <p:spPr>
              <a:xfrm>
                <a:off x="8016597" y="1449232"/>
                <a:ext cx="2180982" cy="10515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則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nary>
                              <m:naryPr>
                                <m:chr m:val="∑"/>
                                <m:ctrlPr>
                                  <a:rPr lang="en-US" altLang="zh-TW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nary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=0</m:t>
                            </m:r>
                          </m:e>
                          <m:e>
                            <m:nary>
                              <m:naryPr>
                                <m:chr m:val="∑"/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nary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=0</m:t>
                            </m:r>
                          </m:e>
                        </m:eqArr>
                      </m:e>
                    </m:d>
                  </m:oMath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F0228BFA-FF7A-AECC-E09C-0EAFE7EE74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6597" y="1449232"/>
                <a:ext cx="2180982" cy="1051570"/>
              </a:xfrm>
              <a:prstGeom prst="rect">
                <a:avLst/>
              </a:prstGeom>
              <a:blipFill>
                <a:blip r:embed="rId5"/>
                <a:stretch>
                  <a:fillRect l="-60694" t="-206024" r="-4046" b="-29518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群組 7">
            <a:extLst>
              <a:ext uri="{FF2B5EF4-FFF2-40B4-BE49-F238E27FC236}">
                <a16:creationId xmlns:a16="http://schemas.microsoft.com/office/drawing/2014/main" id="{F08E4AC7-A9C3-F279-28E7-F35D4165DD2C}"/>
              </a:ext>
            </a:extLst>
          </p:cNvPr>
          <p:cNvGrpSpPr/>
          <p:nvPr/>
        </p:nvGrpSpPr>
        <p:grpSpPr>
          <a:xfrm>
            <a:off x="7483095" y="3290809"/>
            <a:ext cx="3247986" cy="636465"/>
            <a:chOff x="1144033" y="4199668"/>
            <a:chExt cx="3247986" cy="636465"/>
          </a:xfrm>
        </p:grpSpPr>
        <p:cxnSp>
          <p:nvCxnSpPr>
            <p:cNvPr id="9" name="直線單箭頭接點 14">
              <a:extLst>
                <a:ext uri="{FF2B5EF4-FFF2-40B4-BE49-F238E27FC236}">
                  <a16:creationId xmlns:a16="http://schemas.microsoft.com/office/drawing/2014/main" id="{67CA6D3A-A6F3-832C-95CB-48F2182413E0}"/>
                </a:ext>
              </a:extLst>
            </p:cNvPr>
            <p:cNvCxnSpPr/>
            <p:nvPr/>
          </p:nvCxnSpPr>
          <p:spPr>
            <a:xfrm>
              <a:off x="1144033" y="4384334"/>
              <a:ext cx="2880000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prstDash val="solid"/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文字方塊 9">
                  <a:extLst>
                    <a:ext uri="{FF2B5EF4-FFF2-40B4-BE49-F238E27FC236}">
                      <a16:creationId xmlns:a16="http://schemas.microsoft.com/office/drawing/2014/main" id="{2EE0C16F-1A07-4398-22E3-A2C30D8C383A}"/>
                    </a:ext>
                  </a:extLst>
                </p:cNvPr>
                <p:cNvSpPr txBox="1"/>
                <p:nvPr/>
              </p:nvSpPr>
              <p:spPr>
                <a:xfrm>
                  <a:off x="4024033" y="4199668"/>
                  <a:ext cx="36798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29" name="文字方塊 28">
                  <a:extLst>
                    <a:ext uri="{FF2B5EF4-FFF2-40B4-BE49-F238E27FC236}">
                      <a16:creationId xmlns:a16="http://schemas.microsoft.com/office/drawing/2014/main" id="{7DECD31D-8470-44C7-96BE-509CD1CB19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24033" y="4199668"/>
                  <a:ext cx="367986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" name="橢圓 10">
              <a:extLst>
                <a:ext uri="{FF2B5EF4-FFF2-40B4-BE49-F238E27FC236}">
                  <a16:creationId xmlns:a16="http://schemas.microsoft.com/office/drawing/2014/main" id="{C4E27007-D6D6-6DCE-AC9D-6E3F19E4F8F0}"/>
                </a:ext>
              </a:extLst>
            </p:cNvPr>
            <p:cNvSpPr/>
            <p:nvPr/>
          </p:nvSpPr>
          <p:spPr>
            <a:xfrm>
              <a:off x="3013708" y="4294641"/>
              <a:ext cx="166120" cy="166120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橢圓 11">
              <a:extLst>
                <a:ext uri="{FF2B5EF4-FFF2-40B4-BE49-F238E27FC236}">
                  <a16:creationId xmlns:a16="http://schemas.microsoft.com/office/drawing/2014/main" id="{DFFB0065-7549-A939-2454-5AD475213185}"/>
                </a:ext>
              </a:extLst>
            </p:cNvPr>
            <p:cNvSpPr/>
            <p:nvPr/>
          </p:nvSpPr>
          <p:spPr>
            <a:xfrm>
              <a:off x="1794413" y="4294641"/>
              <a:ext cx="166120" cy="166120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" name="橢圓 20">
              <a:extLst>
                <a:ext uri="{FF2B5EF4-FFF2-40B4-BE49-F238E27FC236}">
                  <a16:creationId xmlns:a16="http://schemas.microsoft.com/office/drawing/2014/main" id="{BD9673A9-3ACF-BE3E-515D-2D8C103FF209}"/>
                </a:ext>
              </a:extLst>
            </p:cNvPr>
            <p:cNvSpPr/>
            <p:nvPr/>
          </p:nvSpPr>
          <p:spPr>
            <a:xfrm>
              <a:off x="2393750" y="4294641"/>
              <a:ext cx="166120" cy="166120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橢圓 21">
              <a:extLst>
                <a:ext uri="{FF2B5EF4-FFF2-40B4-BE49-F238E27FC236}">
                  <a16:creationId xmlns:a16="http://schemas.microsoft.com/office/drawing/2014/main" id="{6E7B0C7E-99F9-637D-C248-E89240D12E42}"/>
                </a:ext>
              </a:extLst>
            </p:cNvPr>
            <p:cNvSpPr/>
            <p:nvPr/>
          </p:nvSpPr>
          <p:spPr>
            <a:xfrm>
              <a:off x="2023103" y="4294641"/>
              <a:ext cx="166120" cy="166120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橢圓 22">
              <a:extLst>
                <a:ext uri="{FF2B5EF4-FFF2-40B4-BE49-F238E27FC236}">
                  <a16:creationId xmlns:a16="http://schemas.microsoft.com/office/drawing/2014/main" id="{393F69A8-EBF8-50B9-0DE7-AC57272EB85A}"/>
                </a:ext>
              </a:extLst>
            </p:cNvPr>
            <p:cNvSpPr/>
            <p:nvPr/>
          </p:nvSpPr>
          <p:spPr>
            <a:xfrm>
              <a:off x="3314584" y="4298908"/>
              <a:ext cx="166120" cy="166120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24" name="群組 23">
              <a:extLst>
                <a:ext uri="{FF2B5EF4-FFF2-40B4-BE49-F238E27FC236}">
                  <a16:creationId xmlns:a16="http://schemas.microsoft.com/office/drawing/2014/main" id="{06ECE1E4-218E-9B12-3BC8-D2746793F489}"/>
                </a:ext>
              </a:extLst>
            </p:cNvPr>
            <p:cNvGrpSpPr/>
            <p:nvPr/>
          </p:nvGrpSpPr>
          <p:grpSpPr>
            <a:xfrm>
              <a:off x="1537553" y="4305356"/>
              <a:ext cx="2060369" cy="155405"/>
              <a:chOff x="1385153" y="4152956"/>
              <a:chExt cx="2060369" cy="155405"/>
            </a:xfrm>
          </p:grpSpPr>
          <p:cxnSp>
            <p:nvCxnSpPr>
              <p:cNvPr id="30" name="直線接點 29">
                <a:extLst>
                  <a:ext uri="{FF2B5EF4-FFF2-40B4-BE49-F238E27FC236}">
                    <a16:creationId xmlns:a16="http://schemas.microsoft.com/office/drawing/2014/main" id="{37C3651F-C324-8056-695D-CFAC02C23CCF}"/>
                  </a:ext>
                </a:extLst>
              </p:cNvPr>
              <p:cNvCxnSpPr/>
              <p:nvPr/>
            </p:nvCxnSpPr>
            <p:spPr>
              <a:xfrm>
                <a:off x="2774962" y="4152956"/>
                <a:ext cx="0" cy="155405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線接點 30">
                <a:extLst>
                  <a:ext uri="{FF2B5EF4-FFF2-40B4-BE49-F238E27FC236}">
                    <a16:creationId xmlns:a16="http://schemas.microsoft.com/office/drawing/2014/main" id="{40AAAA20-378C-6110-1022-ACDC8524E380}"/>
                  </a:ext>
                </a:extLst>
              </p:cNvPr>
              <p:cNvCxnSpPr/>
              <p:nvPr/>
            </p:nvCxnSpPr>
            <p:spPr>
              <a:xfrm>
                <a:off x="2431633" y="4152956"/>
                <a:ext cx="0" cy="155405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線接點 48">
                <a:extLst>
                  <a:ext uri="{FF2B5EF4-FFF2-40B4-BE49-F238E27FC236}">
                    <a16:creationId xmlns:a16="http://schemas.microsoft.com/office/drawing/2014/main" id="{63F00701-CFD7-0E45-4FB1-32576488C595}"/>
                  </a:ext>
                </a:extLst>
              </p:cNvPr>
              <p:cNvCxnSpPr/>
              <p:nvPr/>
            </p:nvCxnSpPr>
            <p:spPr>
              <a:xfrm>
                <a:off x="2096353" y="4152956"/>
                <a:ext cx="0" cy="155405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線接點 49">
                <a:extLst>
                  <a:ext uri="{FF2B5EF4-FFF2-40B4-BE49-F238E27FC236}">
                    <a16:creationId xmlns:a16="http://schemas.microsoft.com/office/drawing/2014/main" id="{B5EAC0EC-31CE-C814-59AE-72518F12BAAA}"/>
                  </a:ext>
                </a:extLst>
              </p:cNvPr>
              <p:cNvCxnSpPr/>
              <p:nvPr/>
            </p:nvCxnSpPr>
            <p:spPr>
              <a:xfrm>
                <a:off x="3125482" y="4152956"/>
                <a:ext cx="0" cy="155405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線接點 50">
                <a:extLst>
                  <a:ext uri="{FF2B5EF4-FFF2-40B4-BE49-F238E27FC236}">
                    <a16:creationId xmlns:a16="http://schemas.microsoft.com/office/drawing/2014/main" id="{CE5185BE-8F6C-4D82-F49E-DEDA2AA16203}"/>
                  </a:ext>
                </a:extLst>
              </p:cNvPr>
              <p:cNvCxnSpPr/>
              <p:nvPr/>
            </p:nvCxnSpPr>
            <p:spPr>
              <a:xfrm>
                <a:off x="1725513" y="4152956"/>
                <a:ext cx="0" cy="155405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線接點 51">
                <a:extLst>
                  <a:ext uri="{FF2B5EF4-FFF2-40B4-BE49-F238E27FC236}">
                    <a16:creationId xmlns:a16="http://schemas.microsoft.com/office/drawing/2014/main" id="{65E9922B-BF16-C4E3-75CA-8833B84640DB}"/>
                  </a:ext>
                </a:extLst>
              </p:cNvPr>
              <p:cNvCxnSpPr/>
              <p:nvPr/>
            </p:nvCxnSpPr>
            <p:spPr>
              <a:xfrm>
                <a:off x="3445522" y="4152956"/>
                <a:ext cx="0" cy="155405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線接點 52">
                <a:extLst>
                  <a:ext uri="{FF2B5EF4-FFF2-40B4-BE49-F238E27FC236}">
                    <a16:creationId xmlns:a16="http://schemas.microsoft.com/office/drawing/2014/main" id="{74630022-DB2E-FB16-05CA-1D7297B7FDE4}"/>
                  </a:ext>
                </a:extLst>
              </p:cNvPr>
              <p:cNvCxnSpPr/>
              <p:nvPr/>
            </p:nvCxnSpPr>
            <p:spPr>
              <a:xfrm>
                <a:off x="1385153" y="4152956"/>
                <a:ext cx="0" cy="155405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文字方塊 24">
                  <a:extLst>
                    <a:ext uri="{FF2B5EF4-FFF2-40B4-BE49-F238E27FC236}">
                      <a16:creationId xmlns:a16="http://schemas.microsoft.com/office/drawing/2014/main" id="{DA1D3B0B-F367-A819-8E98-9BEF865359A3}"/>
                    </a:ext>
                  </a:extLst>
                </p:cNvPr>
                <p:cNvSpPr txBox="1"/>
                <p:nvPr/>
              </p:nvSpPr>
              <p:spPr>
                <a:xfrm>
                  <a:off x="1768188" y="4460761"/>
                  <a:ext cx="56932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zh-TW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6" name="文字方塊 45">
                  <a:extLst>
                    <a:ext uri="{FF2B5EF4-FFF2-40B4-BE49-F238E27FC236}">
                      <a16:creationId xmlns:a16="http://schemas.microsoft.com/office/drawing/2014/main" id="{2480585E-5C7B-4C8F-B27E-F4FC4EA839E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68188" y="4460761"/>
                  <a:ext cx="569322" cy="369332"/>
                </a:xfrm>
                <a:prstGeom prst="rect">
                  <a:avLst/>
                </a:prstGeom>
                <a:blipFill>
                  <a:blip r:embed="rId10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文字方塊 25">
                  <a:extLst>
                    <a:ext uri="{FF2B5EF4-FFF2-40B4-BE49-F238E27FC236}">
                      <a16:creationId xmlns:a16="http://schemas.microsoft.com/office/drawing/2014/main" id="{1924391F-569A-1CA6-33CE-94AD8BA66D76}"/>
                    </a:ext>
                  </a:extLst>
                </p:cNvPr>
                <p:cNvSpPr txBox="1"/>
                <p:nvPr/>
              </p:nvSpPr>
              <p:spPr>
                <a:xfrm>
                  <a:off x="3073832" y="4466801"/>
                  <a:ext cx="56932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zh-TW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7" name="文字方塊 46">
                  <a:extLst>
                    <a:ext uri="{FF2B5EF4-FFF2-40B4-BE49-F238E27FC236}">
                      <a16:creationId xmlns:a16="http://schemas.microsoft.com/office/drawing/2014/main" id="{5E010F37-E253-49FC-B160-352ABD7EB17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73832" y="4466801"/>
                  <a:ext cx="569322" cy="369332"/>
                </a:xfrm>
                <a:prstGeom prst="rect">
                  <a:avLst/>
                </a:prstGeom>
                <a:blipFill>
                  <a:blip r:embed="rId11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文字方塊 26">
                  <a:extLst>
                    <a:ext uri="{FF2B5EF4-FFF2-40B4-BE49-F238E27FC236}">
                      <a16:creationId xmlns:a16="http://schemas.microsoft.com/office/drawing/2014/main" id="{4B4D071F-8997-0789-6BCF-730EEB1CB999}"/>
                    </a:ext>
                  </a:extLst>
                </p:cNvPr>
                <p:cNvSpPr txBox="1"/>
                <p:nvPr/>
              </p:nvSpPr>
              <p:spPr>
                <a:xfrm>
                  <a:off x="1538355" y="4460761"/>
                  <a:ext cx="56932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TW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8" name="文字方塊 47">
                  <a:extLst>
                    <a:ext uri="{FF2B5EF4-FFF2-40B4-BE49-F238E27FC236}">
                      <a16:creationId xmlns:a16="http://schemas.microsoft.com/office/drawing/2014/main" id="{47DF05C2-69BA-4E7C-8948-902F7ABF77A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38355" y="4460761"/>
                  <a:ext cx="569322" cy="369332"/>
                </a:xfrm>
                <a:prstGeom prst="rect">
                  <a:avLst/>
                </a:prstGeom>
                <a:blipFill>
                  <a:blip r:embed="rId12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文字方塊 27">
                  <a:extLst>
                    <a:ext uri="{FF2B5EF4-FFF2-40B4-BE49-F238E27FC236}">
                      <a16:creationId xmlns:a16="http://schemas.microsoft.com/office/drawing/2014/main" id="{75323F4C-24DC-819D-CACF-12C81B697165}"/>
                    </a:ext>
                  </a:extLst>
                </p:cNvPr>
                <p:cNvSpPr txBox="1"/>
                <p:nvPr/>
              </p:nvSpPr>
              <p:spPr>
                <a:xfrm>
                  <a:off x="2143748" y="4460761"/>
                  <a:ext cx="56932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TW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9" name="文字方塊 48">
                  <a:extLst>
                    <a:ext uri="{FF2B5EF4-FFF2-40B4-BE49-F238E27FC236}">
                      <a16:creationId xmlns:a16="http://schemas.microsoft.com/office/drawing/2014/main" id="{E4700BA6-C742-4192-A9A3-FB5314DAA21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43748" y="4460761"/>
                  <a:ext cx="569322" cy="369332"/>
                </a:xfrm>
                <a:prstGeom prst="rect">
                  <a:avLst/>
                </a:prstGeom>
                <a:blipFill>
                  <a:blip r:embed="rId13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文字方塊 28">
                  <a:extLst>
                    <a:ext uri="{FF2B5EF4-FFF2-40B4-BE49-F238E27FC236}">
                      <a16:creationId xmlns:a16="http://schemas.microsoft.com/office/drawing/2014/main" id="{2904312D-81E6-9BD8-9887-D7F6F42221CD}"/>
                    </a:ext>
                  </a:extLst>
                </p:cNvPr>
                <p:cNvSpPr txBox="1"/>
                <p:nvPr/>
              </p:nvSpPr>
              <p:spPr>
                <a:xfrm>
                  <a:off x="2781924" y="4462534"/>
                  <a:ext cx="56400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TW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0" name="文字方塊 49">
                  <a:extLst>
                    <a:ext uri="{FF2B5EF4-FFF2-40B4-BE49-F238E27FC236}">
                      <a16:creationId xmlns:a16="http://schemas.microsoft.com/office/drawing/2014/main" id="{F4D05CDF-2575-4695-A3F4-EF01119C026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81924" y="4462534"/>
                  <a:ext cx="564001" cy="369332"/>
                </a:xfrm>
                <a:prstGeom prst="rect">
                  <a:avLst/>
                </a:prstGeom>
                <a:blipFill>
                  <a:blip r:embed="rId14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54" name="文字方塊 53">
                <a:extLst>
                  <a:ext uri="{FF2B5EF4-FFF2-40B4-BE49-F238E27FC236}">
                    <a16:creationId xmlns:a16="http://schemas.microsoft.com/office/drawing/2014/main" id="{6CAFDF42-758C-45F8-6A4B-02430E739FF8}"/>
                  </a:ext>
                </a:extLst>
              </p:cNvPr>
              <p:cNvSpPr txBox="1"/>
              <p:nvPr/>
            </p:nvSpPr>
            <p:spPr>
              <a:xfrm>
                <a:off x="7522706" y="4270378"/>
                <a:ext cx="305885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sz="2400" dirty="0">
                    <a:solidFill>
                      <a:srgbClr val="FF00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變異數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軟正黑體" panose="020B0604030504040204" pitchFamily="34" charset="-120"/>
                      </a:rPr>
                      <m:t>→</m:t>
                    </m:r>
                  </m:oMath>
                </a14:m>
                <a:r>
                  <a:rPr lang="en-US" altLang="zh-TW" sz="2400" dirty="0">
                    <a:solidFill>
                      <a:srgbClr val="FF00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</a:t>
                </a:r>
                <a:r>
                  <a:rPr lang="zh-TW" altLang="en-US" sz="2400" dirty="0">
                    <a:solidFill>
                      <a:srgbClr val="FF00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資料豐富度</a:t>
                </a:r>
              </a:p>
            </p:txBody>
          </p:sp>
        </mc:Choice>
        <mc:Fallback>
          <p:sp>
            <p:nvSpPr>
              <p:cNvPr id="54" name="文字方塊 53">
                <a:extLst>
                  <a:ext uri="{FF2B5EF4-FFF2-40B4-BE49-F238E27FC236}">
                    <a16:creationId xmlns:a16="http://schemas.microsoft.com/office/drawing/2014/main" id="{6CAFDF42-758C-45F8-6A4B-02430E739F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2706" y="4270378"/>
                <a:ext cx="3058851" cy="461665"/>
              </a:xfrm>
              <a:prstGeom prst="rect">
                <a:avLst/>
              </a:prstGeom>
              <a:blipFill>
                <a:blip r:embed="rId15"/>
                <a:stretch>
                  <a:fillRect l="-3306" t="-10811" r="-2066" b="-2973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5" name="直線單箭頭接點 35">
            <a:extLst>
              <a:ext uri="{FF2B5EF4-FFF2-40B4-BE49-F238E27FC236}">
                <a16:creationId xmlns:a16="http://schemas.microsoft.com/office/drawing/2014/main" id="{1C1CB428-A019-8824-DBFB-FD4D1F58F8E6}"/>
              </a:ext>
            </a:extLst>
          </p:cNvPr>
          <p:cNvCxnSpPr>
            <a:cxnSpLocks/>
          </p:cNvCxnSpPr>
          <p:nvPr/>
        </p:nvCxnSpPr>
        <p:spPr>
          <a:xfrm rot="5400000" flipV="1">
            <a:off x="8812365" y="3866647"/>
            <a:ext cx="0" cy="288000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6" name="文字方塊 55">
                <a:extLst>
                  <a:ext uri="{FF2B5EF4-FFF2-40B4-BE49-F238E27FC236}">
                    <a16:creationId xmlns:a16="http://schemas.microsoft.com/office/drawing/2014/main" id="{27FF1DB3-23FF-F454-4E2C-3ED80ED181B6}"/>
                  </a:ext>
                </a:extLst>
              </p:cNvPr>
              <p:cNvSpPr txBox="1"/>
              <p:nvPr/>
            </p:nvSpPr>
            <p:spPr>
              <a:xfrm>
                <a:off x="10359697" y="5134179"/>
                <a:ext cx="3713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>
          <p:sp>
            <p:nvSpPr>
              <p:cNvPr id="56" name="文字方塊 55">
                <a:extLst>
                  <a:ext uri="{FF2B5EF4-FFF2-40B4-BE49-F238E27FC236}">
                    <a16:creationId xmlns:a16="http://schemas.microsoft.com/office/drawing/2014/main" id="{27FF1DB3-23FF-F454-4E2C-3ED80ED181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59697" y="5134179"/>
                <a:ext cx="371384" cy="369332"/>
              </a:xfrm>
              <a:prstGeom prst="rect">
                <a:avLst/>
              </a:prstGeom>
              <a:blipFill>
                <a:blip r:embed="rId1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橢圓 56">
            <a:extLst>
              <a:ext uri="{FF2B5EF4-FFF2-40B4-BE49-F238E27FC236}">
                <a16:creationId xmlns:a16="http://schemas.microsoft.com/office/drawing/2014/main" id="{D2C28463-0B31-B4EE-F791-F3F55A8F85AD}"/>
              </a:ext>
            </a:extLst>
          </p:cNvPr>
          <p:cNvSpPr/>
          <p:nvPr/>
        </p:nvSpPr>
        <p:spPr>
          <a:xfrm rot="5400000">
            <a:off x="9705976" y="5217867"/>
            <a:ext cx="166120" cy="16612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8" name="橢圓 57">
            <a:extLst>
              <a:ext uri="{FF2B5EF4-FFF2-40B4-BE49-F238E27FC236}">
                <a16:creationId xmlns:a16="http://schemas.microsoft.com/office/drawing/2014/main" id="{0F4F715E-325E-7BF6-D405-2B6D30FDA57B}"/>
              </a:ext>
            </a:extLst>
          </p:cNvPr>
          <p:cNvSpPr/>
          <p:nvPr/>
        </p:nvSpPr>
        <p:spPr>
          <a:xfrm rot="5400000">
            <a:off x="9259170" y="5223586"/>
            <a:ext cx="166120" cy="16612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9" name="橢圓 58">
            <a:extLst>
              <a:ext uri="{FF2B5EF4-FFF2-40B4-BE49-F238E27FC236}">
                <a16:creationId xmlns:a16="http://schemas.microsoft.com/office/drawing/2014/main" id="{5BFF4DA0-1F95-CFD3-7F42-8103C77474FB}"/>
              </a:ext>
            </a:extLst>
          </p:cNvPr>
          <p:cNvSpPr/>
          <p:nvPr/>
        </p:nvSpPr>
        <p:spPr>
          <a:xfrm rot="5400000">
            <a:off x="8569818" y="5223587"/>
            <a:ext cx="166120" cy="16612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6" name="橢圓 65">
            <a:extLst>
              <a:ext uri="{FF2B5EF4-FFF2-40B4-BE49-F238E27FC236}">
                <a16:creationId xmlns:a16="http://schemas.microsoft.com/office/drawing/2014/main" id="{C392EDB2-9106-0D7B-639F-178670C2F122}"/>
              </a:ext>
            </a:extLst>
          </p:cNvPr>
          <p:cNvSpPr/>
          <p:nvPr/>
        </p:nvSpPr>
        <p:spPr>
          <a:xfrm rot="5400000">
            <a:off x="8009305" y="5223587"/>
            <a:ext cx="166120" cy="16612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7" name="橢圓 66">
            <a:extLst>
              <a:ext uri="{FF2B5EF4-FFF2-40B4-BE49-F238E27FC236}">
                <a16:creationId xmlns:a16="http://schemas.microsoft.com/office/drawing/2014/main" id="{FBA4687C-83BA-7B85-8BA6-24C4A850396F}"/>
              </a:ext>
            </a:extLst>
          </p:cNvPr>
          <p:cNvSpPr/>
          <p:nvPr/>
        </p:nvSpPr>
        <p:spPr>
          <a:xfrm rot="5400000">
            <a:off x="9035767" y="5223587"/>
            <a:ext cx="166120" cy="16612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8" name="文字方塊 67">
                <a:extLst>
                  <a:ext uri="{FF2B5EF4-FFF2-40B4-BE49-F238E27FC236}">
                    <a16:creationId xmlns:a16="http://schemas.microsoft.com/office/drawing/2014/main" id="{BF6FA7CD-0864-E678-8DF2-4A0FCAC899CA}"/>
                  </a:ext>
                </a:extLst>
              </p:cNvPr>
              <p:cNvSpPr txBox="1"/>
              <p:nvPr/>
            </p:nvSpPr>
            <p:spPr>
              <a:xfrm>
                <a:off x="7877853" y="5378534"/>
                <a:ext cx="4626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68" name="文字方塊 67">
                <a:extLst>
                  <a:ext uri="{FF2B5EF4-FFF2-40B4-BE49-F238E27FC236}">
                    <a16:creationId xmlns:a16="http://schemas.microsoft.com/office/drawing/2014/main" id="{BF6FA7CD-0864-E678-8DF2-4A0FCAC899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7853" y="5378534"/>
                <a:ext cx="462626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9" name="文字方塊 68">
                <a:extLst>
                  <a:ext uri="{FF2B5EF4-FFF2-40B4-BE49-F238E27FC236}">
                    <a16:creationId xmlns:a16="http://schemas.microsoft.com/office/drawing/2014/main" id="{AA8300E9-F991-8AE6-863D-DCDC56C0C260}"/>
                  </a:ext>
                </a:extLst>
              </p:cNvPr>
              <p:cNvSpPr txBox="1"/>
              <p:nvPr/>
            </p:nvSpPr>
            <p:spPr>
              <a:xfrm>
                <a:off x="8899521" y="5379355"/>
                <a:ext cx="4626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69" name="文字方塊 68">
                <a:extLst>
                  <a:ext uri="{FF2B5EF4-FFF2-40B4-BE49-F238E27FC236}">
                    <a16:creationId xmlns:a16="http://schemas.microsoft.com/office/drawing/2014/main" id="{AA8300E9-F991-8AE6-863D-DCDC56C0C2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9521" y="5379355"/>
                <a:ext cx="462626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0" name="文字方塊 69">
                <a:extLst>
                  <a:ext uri="{FF2B5EF4-FFF2-40B4-BE49-F238E27FC236}">
                    <a16:creationId xmlns:a16="http://schemas.microsoft.com/office/drawing/2014/main" id="{A37AA6D6-BBCD-3581-1B65-9356603A3D94}"/>
                  </a:ext>
                </a:extLst>
              </p:cNvPr>
              <p:cNvSpPr txBox="1"/>
              <p:nvPr/>
            </p:nvSpPr>
            <p:spPr>
              <a:xfrm>
                <a:off x="9127544" y="5378533"/>
                <a:ext cx="4626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70" name="文字方塊 69">
                <a:extLst>
                  <a:ext uri="{FF2B5EF4-FFF2-40B4-BE49-F238E27FC236}">
                    <a16:creationId xmlns:a16="http://schemas.microsoft.com/office/drawing/2014/main" id="{A37AA6D6-BBCD-3581-1B65-9356603A3D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7544" y="5378533"/>
                <a:ext cx="462626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1" name="文字方塊 70">
                <a:extLst>
                  <a:ext uri="{FF2B5EF4-FFF2-40B4-BE49-F238E27FC236}">
                    <a16:creationId xmlns:a16="http://schemas.microsoft.com/office/drawing/2014/main" id="{A0B35D14-D90E-E9E9-DDCE-B91CD32278C7}"/>
                  </a:ext>
                </a:extLst>
              </p:cNvPr>
              <p:cNvSpPr txBox="1"/>
              <p:nvPr/>
            </p:nvSpPr>
            <p:spPr>
              <a:xfrm>
                <a:off x="8431237" y="5386642"/>
                <a:ext cx="4626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71" name="文字方塊 70">
                <a:extLst>
                  <a:ext uri="{FF2B5EF4-FFF2-40B4-BE49-F238E27FC236}">
                    <a16:creationId xmlns:a16="http://schemas.microsoft.com/office/drawing/2014/main" id="{A0B35D14-D90E-E9E9-DDCE-B91CD32278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1237" y="5386642"/>
                <a:ext cx="462626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2" name="文字方塊 71">
                <a:extLst>
                  <a:ext uri="{FF2B5EF4-FFF2-40B4-BE49-F238E27FC236}">
                    <a16:creationId xmlns:a16="http://schemas.microsoft.com/office/drawing/2014/main" id="{FAE2E98E-9F99-0E48-6BC3-28BDB63CFC8B}"/>
                  </a:ext>
                </a:extLst>
              </p:cNvPr>
              <p:cNvSpPr txBox="1"/>
              <p:nvPr/>
            </p:nvSpPr>
            <p:spPr>
              <a:xfrm>
                <a:off x="9589983" y="5381745"/>
                <a:ext cx="4573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72" name="文字方塊 71">
                <a:extLst>
                  <a:ext uri="{FF2B5EF4-FFF2-40B4-BE49-F238E27FC236}">
                    <a16:creationId xmlns:a16="http://schemas.microsoft.com/office/drawing/2014/main" id="{FAE2E98E-9F99-0E48-6BC3-28BDB63CFC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89983" y="5381745"/>
                <a:ext cx="457305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3" name="群組 72">
            <a:extLst>
              <a:ext uri="{FF2B5EF4-FFF2-40B4-BE49-F238E27FC236}">
                <a16:creationId xmlns:a16="http://schemas.microsoft.com/office/drawing/2014/main" id="{2649E612-8BDC-7477-BDEB-8CDA9206F0E3}"/>
              </a:ext>
            </a:extLst>
          </p:cNvPr>
          <p:cNvGrpSpPr/>
          <p:nvPr/>
        </p:nvGrpSpPr>
        <p:grpSpPr>
          <a:xfrm rot="10800000">
            <a:off x="7783456" y="5228944"/>
            <a:ext cx="2060369" cy="155405"/>
            <a:chOff x="1385153" y="4152956"/>
            <a:chExt cx="2060369" cy="155405"/>
          </a:xfrm>
        </p:grpSpPr>
        <p:cxnSp>
          <p:nvCxnSpPr>
            <p:cNvPr id="74" name="直線接點 73">
              <a:extLst>
                <a:ext uri="{FF2B5EF4-FFF2-40B4-BE49-F238E27FC236}">
                  <a16:creationId xmlns:a16="http://schemas.microsoft.com/office/drawing/2014/main" id="{5F8AF35E-5BDE-AB47-D57D-0557C415AFBD}"/>
                </a:ext>
              </a:extLst>
            </p:cNvPr>
            <p:cNvCxnSpPr/>
            <p:nvPr/>
          </p:nvCxnSpPr>
          <p:spPr>
            <a:xfrm>
              <a:off x="2774962" y="4152956"/>
              <a:ext cx="0" cy="15540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線接點 93">
              <a:extLst>
                <a:ext uri="{FF2B5EF4-FFF2-40B4-BE49-F238E27FC236}">
                  <a16:creationId xmlns:a16="http://schemas.microsoft.com/office/drawing/2014/main" id="{A35CB59B-CC54-66FB-91BE-E898D7245E4E}"/>
                </a:ext>
              </a:extLst>
            </p:cNvPr>
            <p:cNvCxnSpPr/>
            <p:nvPr/>
          </p:nvCxnSpPr>
          <p:spPr>
            <a:xfrm>
              <a:off x="2431633" y="4152956"/>
              <a:ext cx="0" cy="15540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線接點 94">
              <a:extLst>
                <a:ext uri="{FF2B5EF4-FFF2-40B4-BE49-F238E27FC236}">
                  <a16:creationId xmlns:a16="http://schemas.microsoft.com/office/drawing/2014/main" id="{22640CCA-B534-65B8-234A-A44CFCEA2583}"/>
                </a:ext>
              </a:extLst>
            </p:cNvPr>
            <p:cNvCxnSpPr/>
            <p:nvPr/>
          </p:nvCxnSpPr>
          <p:spPr>
            <a:xfrm>
              <a:off x="2096353" y="4152956"/>
              <a:ext cx="0" cy="15540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線接點 95">
              <a:extLst>
                <a:ext uri="{FF2B5EF4-FFF2-40B4-BE49-F238E27FC236}">
                  <a16:creationId xmlns:a16="http://schemas.microsoft.com/office/drawing/2014/main" id="{E111BBC3-6E74-FEDB-9CBE-25B8DD7AA4AE}"/>
                </a:ext>
              </a:extLst>
            </p:cNvPr>
            <p:cNvCxnSpPr/>
            <p:nvPr/>
          </p:nvCxnSpPr>
          <p:spPr>
            <a:xfrm>
              <a:off x="3125482" y="4152956"/>
              <a:ext cx="0" cy="15540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線接點 96">
              <a:extLst>
                <a:ext uri="{FF2B5EF4-FFF2-40B4-BE49-F238E27FC236}">
                  <a16:creationId xmlns:a16="http://schemas.microsoft.com/office/drawing/2014/main" id="{FA1382D5-F88A-0CF4-DC0B-7227E87CF3EC}"/>
                </a:ext>
              </a:extLst>
            </p:cNvPr>
            <p:cNvCxnSpPr/>
            <p:nvPr/>
          </p:nvCxnSpPr>
          <p:spPr>
            <a:xfrm>
              <a:off x="1725513" y="4152956"/>
              <a:ext cx="0" cy="15540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線接點 97">
              <a:extLst>
                <a:ext uri="{FF2B5EF4-FFF2-40B4-BE49-F238E27FC236}">
                  <a16:creationId xmlns:a16="http://schemas.microsoft.com/office/drawing/2014/main" id="{D7941CCE-FCE0-A3CC-53D6-2ADD8DF94744}"/>
                </a:ext>
              </a:extLst>
            </p:cNvPr>
            <p:cNvCxnSpPr/>
            <p:nvPr/>
          </p:nvCxnSpPr>
          <p:spPr>
            <a:xfrm>
              <a:off x="3445522" y="4152956"/>
              <a:ext cx="0" cy="15540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線接點 98">
              <a:extLst>
                <a:ext uri="{FF2B5EF4-FFF2-40B4-BE49-F238E27FC236}">
                  <a16:creationId xmlns:a16="http://schemas.microsoft.com/office/drawing/2014/main" id="{9CA89C04-033A-FE14-3AF3-56CF17DD07C4}"/>
                </a:ext>
              </a:extLst>
            </p:cNvPr>
            <p:cNvCxnSpPr/>
            <p:nvPr/>
          </p:nvCxnSpPr>
          <p:spPr>
            <a:xfrm>
              <a:off x="1385153" y="4152956"/>
              <a:ext cx="0" cy="15540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00" name="文字方塊 99">
                <a:extLst>
                  <a:ext uri="{FF2B5EF4-FFF2-40B4-BE49-F238E27FC236}">
                    <a16:creationId xmlns:a16="http://schemas.microsoft.com/office/drawing/2014/main" id="{0A883A54-4549-B1C5-87F0-E8590E9B7978}"/>
                  </a:ext>
                </a:extLst>
              </p:cNvPr>
              <p:cNvSpPr txBox="1"/>
              <p:nvPr/>
            </p:nvSpPr>
            <p:spPr>
              <a:xfrm>
                <a:off x="3315902" y="3621279"/>
                <a:ext cx="7108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𝑛𝑒𝑤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>
          <p:sp>
            <p:nvSpPr>
              <p:cNvPr id="100" name="文字方塊 99">
                <a:extLst>
                  <a:ext uri="{FF2B5EF4-FFF2-40B4-BE49-F238E27FC236}">
                    <a16:creationId xmlns:a16="http://schemas.microsoft.com/office/drawing/2014/main" id="{0A883A54-4549-B1C5-87F0-E8590E9B79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5902" y="3621279"/>
                <a:ext cx="710836" cy="36933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6" name="文字方塊 115">
                <a:extLst>
                  <a:ext uri="{FF2B5EF4-FFF2-40B4-BE49-F238E27FC236}">
                    <a16:creationId xmlns:a16="http://schemas.microsoft.com/office/drawing/2014/main" id="{B85A2A19-1572-F9FD-55A9-7F9876A3FB04}"/>
                  </a:ext>
                </a:extLst>
              </p:cNvPr>
              <p:cNvSpPr txBox="1"/>
              <p:nvPr/>
            </p:nvSpPr>
            <p:spPr>
              <a:xfrm>
                <a:off x="895060" y="3657250"/>
                <a:ext cx="6992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𝑛𝑒𝑤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>
          <p:sp>
            <p:nvSpPr>
              <p:cNvPr id="116" name="文字方塊 115">
                <a:extLst>
                  <a:ext uri="{FF2B5EF4-FFF2-40B4-BE49-F238E27FC236}">
                    <a16:creationId xmlns:a16="http://schemas.microsoft.com/office/drawing/2014/main" id="{B85A2A19-1572-F9FD-55A9-7F9876A3FB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060" y="3657250"/>
                <a:ext cx="699229" cy="369332"/>
              </a:xfrm>
              <a:prstGeom prst="rect">
                <a:avLst/>
              </a:prstGeom>
              <a:blipFill>
                <a:blip r:embed="rId23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7" name="橢圓 116">
            <a:extLst>
              <a:ext uri="{FF2B5EF4-FFF2-40B4-BE49-F238E27FC236}">
                <a16:creationId xmlns:a16="http://schemas.microsoft.com/office/drawing/2014/main" id="{AB89971B-7731-BC2A-116A-5DD1FEF21EBB}"/>
              </a:ext>
            </a:extLst>
          </p:cNvPr>
          <p:cNvSpPr/>
          <p:nvPr/>
        </p:nvSpPr>
        <p:spPr>
          <a:xfrm>
            <a:off x="2861308" y="3913003"/>
            <a:ext cx="166120" cy="166120"/>
          </a:xfrm>
          <a:prstGeom prst="ellipse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8" name="橢圓 117">
            <a:extLst>
              <a:ext uri="{FF2B5EF4-FFF2-40B4-BE49-F238E27FC236}">
                <a16:creationId xmlns:a16="http://schemas.microsoft.com/office/drawing/2014/main" id="{BF711B98-E43E-FB30-7252-55466F189710}"/>
              </a:ext>
            </a:extLst>
          </p:cNvPr>
          <p:cNvSpPr/>
          <p:nvPr/>
        </p:nvSpPr>
        <p:spPr>
          <a:xfrm>
            <a:off x="1642013" y="4359809"/>
            <a:ext cx="166120" cy="166120"/>
          </a:xfrm>
          <a:prstGeom prst="ellipse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9" name="橢圓 118">
            <a:extLst>
              <a:ext uri="{FF2B5EF4-FFF2-40B4-BE49-F238E27FC236}">
                <a16:creationId xmlns:a16="http://schemas.microsoft.com/office/drawing/2014/main" id="{E9D552C0-CB9B-620D-E7B3-EA56F28840C9}"/>
              </a:ext>
            </a:extLst>
          </p:cNvPr>
          <p:cNvSpPr/>
          <p:nvPr/>
        </p:nvSpPr>
        <p:spPr>
          <a:xfrm>
            <a:off x="2241350" y="5049161"/>
            <a:ext cx="166120" cy="166120"/>
          </a:xfrm>
          <a:prstGeom prst="ellipse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0" name="橢圓 119">
            <a:extLst>
              <a:ext uri="{FF2B5EF4-FFF2-40B4-BE49-F238E27FC236}">
                <a16:creationId xmlns:a16="http://schemas.microsoft.com/office/drawing/2014/main" id="{2B24F171-E517-7CFE-EFBD-FF4EA8A7B991}"/>
              </a:ext>
            </a:extLst>
          </p:cNvPr>
          <p:cNvSpPr/>
          <p:nvPr/>
        </p:nvSpPr>
        <p:spPr>
          <a:xfrm>
            <a:off x="1870703" y="5609674"/>
            <a:ext cx="166120" cy="166120"/>
          </a:xfrm>
          <a:prstGeom prst="ellipse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1" name="橢圓 120">
            <a:extLst>
              <a:ext uri="{FF2B5EF4-FFF2-40B4-BE49-F238E27FC236}">
                <a16:creationId xmlns:a16="http://schemas.microsoft.com/office/drawing/2014/main" id="{7949E2D4-F0B5-BD78-9533-58B330F79AA3}"/>
              </a:ext>
            </a:extLst>
          </p:cNvPr>
          <p:cNvSpPr/>
          <p:nvPr/>
        </p:nvSpPr>
        <p:spPr>
          <a:xfrm>
            <a:off x="3162184" y="4583212"/>
            <a:ext cx="166120" cy="166120"/>
          </a:xfrm>
          <a:prstGeom prst="ellipse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2" name="文字方塊 121">
                <a:extLst>
                  <a:ext uri="{FF2B5EF4-FFF2-40B4-BE49-F238E27FC236}">
                    <a16:creationId xmlns:a16="http://schemas.microsoft.com/office/drawing/2014/main" id="{B306E0E1-4A6F-044A-F70A-6E1BDA5EAB95}"/>
                  </a:ext>
                </a:extLst>
              </p:cNvPr>
              <p:cNvSpPr txBox="1"/>
              <p:nvPr/>
            </p:nvSpPr>
            <p:spPr>
              <a:xfrm>
                <a:off x="893577" y="5491267"/>
                <a:ext cx="9771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TW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altLang="zh-TW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TW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22" name="文字方塊 121">
                <a:extLst>
                  <a:ext uri="{FF2B5EF4-FFF2-40B4-BE49-F238E27FC236}">
                    <a16:creationId xmlns:a16="http://schemas.microsoft.com/office/drawing/2014/main" id="{B306E0E1-4A6F-044A-F70A-6E1BDA5EAB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577" y="5491267"/>
                <a:ext cx="977126" cy="369332"/>
              </a:xfrm>
              <a:prstGeom prst="rect">
                <a:avLst/>
              </a:prstGeom>
              <a:blipFill>
                <a:blip r:embed="rId2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3" name="文字方塊 122">
                <a:extLst>
                  <a:ext uri="{FF2B5EF4-FFF2-40B4-BE49-F238E27FC236}">
                    <a16:creationId xmlns:a16="http://schemas.microsoft.com/office/drawing/2014/main" id="{84269A30-989C-FF7C-8F66-608D3108ABAA}"/>
                  </a:ext>
                </a:extLst>
              </p:cNvPr>
              <p:cNvSpPr txBox="1"/>
              <p:nvPr/>
            </p:nvSpPr>
            <p:spPr>
              <a:xfrm>
                <a:off x="3328304" y="4469599"/>
                <a:ext cx="9771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TW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altLang="zh-TW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TW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23" name="文字方塊 122">
                <a:extLst>
                  <a:ext uri="{FF2B5EF4-FFF2-40B4-BE49-F238E27FC236}">
                    <a16:creationId xmlns:a16="http://schemas.microsoft.com/office/drawing/2014/main" id="{84269A30-989C-FF7C-8F66-608D3108AB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8304" y="4469599"/>
                <a:ext cx="977126" cy="369332"/>
              </a:xfrm>
              <a:prstGeom prst="rect">
                <a:avLst/>
              </a:prstGeom>
              <a:blipFill>
                <a:blip r:embed="rId25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4" name="文字方塊 123">
                <a:extLst>
                  <a:ext uri="{FF2B5EF4-FFF2-40B4-BE49-F238E27FC236}">
                    <a16:creationId xmlns:a16="http://schemas.microsoft.com/office/drawing/2014/main" id="{7C7BEA07-1A46-1369-D4C2-06E05C16BEEB}"/>
                  </a:ext>
                </a:extLst>
              </p:cNvPr>
              <p:cNvSpPr txBox="1"/>
              <p:nvPr/>
            </p:nvSpPr>
            <p:spPr>
              <a:xfrm>
                <a:off x="711573" y="4241576"/>
                <a:ext cx="9771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TW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TW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24" name="文字方塊 123">
                <a:extLst>
                  <a:ext uri="{FF2B5EF4-FFF2-40B4-BE49-F238E27FC236}">
                    <a16:creationId xmlns:a16="http://schemas.microsoft.com/office/drawing/2014/main" id="{7C7BEA07-1A46-1369-D4C2-06E05C16BE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573" y="4241576"/>
                <a:ext cx="977126" cy="369332"/>
              </a:xfrm>
              <a:prstGeom prst="rect">
                <a:avLst/>
              </a:prstGeom>
              <a:blipFill>
                <a:blip r:embed="rId26"/>
                <a:stretch>
                  <a:fillRect b="-1724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5" name="文字方塊 124">
                <a:extLst>
                  <a:ext uri="{FF2B5EF4-FFF2-40B4-BE49-F238E27FC236}">
                    <a16:creationId xmlns:a16="http://schemas.microsoft.com/office/drawing/2014/main" id="{3E806D1F-8D1E-55DE-777C-978CC23EFDF9}"/>
                  </a:ext>
                </a:extLst>
              </p:cNvPr>
              <p:cNvSpPr txBox="1"/>
              <p:nvPr/>
            </p:nvSpPr>
            <p:spPr>
              <a:xfrm>
                <a:off x="1281014" y="4937883"/>
                <a:ext cx="9771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TW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TW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TW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25" name="文字方塊 124">
                <a:extLst>
                  <a:ext uri="{FF2B5EF4-FFF2-40B4-BE49-F238E27FC236}">
                    <a16:creationId xmlns:a16="http://schemas.microsoft.com/office/drawing/2014/main" id="{3E806D1F-8D1E-55DE-777C-978CC23EFD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1014" y="4937883"/>
                <a:ext cx="977126" cy="369332"/>
              </a:xfrm>
              <a:prstGeom prst="rect">
                <a:avLst/>
              </a:prstGeom>
              <a:blipFill>
                <a:blip r:embed="rId27"/>
                <a:stretch>
                  <a:fillRect b="-967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6" name="文字方塊 125">
                <a:extLst>
                  <a:ext uri="{FF2B5EF4-FFF2-40B4-BE49-F238E27FC236}">
                    <a16:creationId xmlns:a16="http://schemas.microsoft.com/office/drawing/2014/main" id="{47848B98-5308-E2AA-7D52-5EEEF5EDEEA1}"/>
                  </a:ext>
                </a:extLst>
              </p:cNvPr>
              <p:cNvSpPr txBox="1"/>
              <p:nvPr/>
            </p:nvSpPr>
            <p:spPr>
              <a:xfrm>
                <a:off x="2437354" y="3451737"/>
                <a:ext cx="9664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TW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TW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26" name="文字方塊 125">
                <a:extLst>
                  <a:ext uri="{FF2B5EF4-FFF2-40B4-BE49-F238E27FC236}">
                    <a16:creationId xmlns:a16="http://schemas.microsoft.com/office/drawing/2014/main" id="{47848B98-5308-E2AA-7D52-5EEEF5EDEE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7354" y="3451737"/>
                <a:ext cx="966482" cy="369332"/>
              </a:xfrm>
              <a:prstGeom prst="rect">
                <a:avLst/>
              </a:prstGeom>
              <a:blipFill>
                <a:blip r:embed="rId28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7" name="直線單箭頭接點 67">
            <a:extLst>
              <a:ext uri="{FF2B5EF4-FFF2-40B4-BE49-F238E27FC236}">
                <a16:creationId xmlns:a16="http://schemas.microsoft.com/office/drawing/2014/main" id="{228ABCC5-B1F0-F940-5811-45FFC323D716}"/>
              </a:ext>
            </a:extLst>
          </p:cNvPr>
          <p:cNvCxnSpPr>
            <a:cxnSpLocks/>
          </p:cNvCxnSpPr>
          <p:nvPr/>
        </p:nvCxnSpPr>
        <p:spPr>
          <a:xfrm flipH="1" flipV="1">
            <a:off x="1366520" y="4037721"/>
            <a:ext cx="2199640" cy="1841499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直線單箭頭接點 68">
            <a:extLst>
              <a:ext uri="{FF2B5EF4-FFF2-40B4-BE49-F238E27FC236}">
                <a16:creationId xmlns:a16="http://schemas.microsoft.com/office/drawing/2014/main" id="{AFD87306-301A-A803-2625-5A233F376A4B}"/>
              </a:ext>
            </a:extLst>
          </p:cNvPr>
          <p:cNvCxnSpPr>
            <a:cxnSpLocks/>
          </p:cNvCxnSpPr>
          <p:nvPr/>
        </p:nvCxnSpPr>
        <p:spPr>
          <a:xfrm flipV="1">
            <a:off x="1516380" y="3903100"/>
            <a:ext cx="1854877" cy="2207896"/>
          </a:xfrm>
          <a:prstGeom prst="straightConnector1">
            <a:avLst/>
          </a:prstGeom>
          <a:ln w="28575">
            <a:solidFill>
              <a:srgbClr val="FF0000"/>
            </a:solidFill>
            <a:prstDash val="solid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29" name="文字方塊 128">
            <a:extLst>
              <a:ext uri="{FF2B5EF4-FFF2-40B4-BE49-F238E27FC236}">
                <a16:creationId xmlns:a16="http://schemas.microsoft.com/office/drawing/2014/main" id="{19EE4A56-F35E-337C-1C78-500702637B2F}"/>
              </a:ext>
            </a:extLst>
          </p:cNvPr>
          <p:cNvSpPr txBox="1"/>
          <p:nvPr/>
        </p:nvSpPr>
        <p:spPr>
          <a:xfrm>
            <a:off x="6805362" y="6078353"/>
            <a:ext cx="44935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變異數越大的維度保留越多訊息</a:t>
            </a:r>
          </a:p>
        </p:txBody>
      </p:sp>
      <p:sp>
        <p:nvSpPr>
          <p:cNvPr id="130" name="文字方塊 129">
            <a:extLst>
              <a:ext uri="{FF2B5EF4-FFF2-40B4-BE49-F238E27FC236}">
                <a16:creationId xmlns:a16="http://schemas.microsoft.com/office/drawing/2014/main" id="{610AB443-7976-41BE-1165-BB196EB3CC37}"/>
              </a:ext>
            </a:extLst>
          </p:cNvPr>
          <p:cNvSpPr txBox="1"/>
          <p:nvPr/>
        </p:nvSpPr>
        <p:spPr>
          <a:xfrm>
            <a:off x="991633" y="2453753"/>
            <a:ext cx="10406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如果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1" name="文字方塊 130">
            <a:extLst>
              <a:ext uri="{FF2B5EF4-FFF2-40B4-BE49-F238E27FC236}">
                <a16:creationId xmlns:a16="http://schemas.microsoft.com/office/drawing/2014/main" id="{12D6AB6F-8411-7169-042B-038235728D21}"/>
              </a:ext>
            </a:extLst>
          </p:cNvPr>
          <p:cNvSpPr txBox="1"/>
          <p:nvPr/>
        </p:nvSpPr>
        <p:spPr>
          <a:xfrm>
            <a:off x="1870703" y="2453753"/>
            <a:ext cx="37689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可以線性變換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改變基向量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9210369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EE839A0E-C073-84CA-BD98-5942C7E36F26}"/>
              </a:ext>
            </a:extLst>
          </p:cNvPr>
          <p:cNvSpPr txBox="1">
            <a:spLocks/>
          </p:cNvSpPr>
          <p:nvPr/>
        </p:nvSpPr>
        <p:spPr>
          <a:xfrm>
            <a:off x="1674420" y="359499"/>
            <a:ext cx="8843159" cy="8498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zh-TW" b="1" dirty="0">
                <a:solidFill>
                  <a:schemeClr val="accent1">
                    <a:lumMod val="75000"/>
                  </a:schemeClr>
                </a:solidFill>
                <a:latin typeface="+mn-lt"/>
              </a:rPr>
              <a:t>What is EOF analysis?</a:t>
            </a:r>
            <a:endParaRPr kumimoji="1" lang="zh-TW" altLang="en-US" b="1" dirty="0">
              <a:solidFill>
                <a:schemeClr val="accent1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13" name="投影片編號版面配置區 12">
            <a:extLst>
              <a:ext uri="{FF2B5EF4-FFF2-40B4-BE49-F238E27FC236}">
                <a16:creationId xmlns:a16="http://schemas.microsoft.com/office/drawing/2014/main" id="{D843EB31-4F92-3B69-88B1-ADB5641A01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4D7F2-F5CE-C646-86CE-E67DBC894B4B}" type="slidenum">
              <a:rPr kumimoji="1" lang="zh-TW" altLang="en-US" smtClean="0"/>
              <a:t>18</a:t>
            </a:fld>
            <a:endParaRPr kumimoji="1" lang="zh-TW" altLang="en-US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7D66FCD9-7D8E-9850-765C-2C56BF903ACB}"/>
              </a:ext>
            </a:extLst>
          </p:cNvPr>
          <p:cNvSpPr txBox="1"/>
          <p:nvPr/>
        </p:nvSpPr>
        <p:spPr>
          <a:xfrm>
            <a:off x="488271" y="1744184"/>
            <a:ext cx="36744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(1) 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背景：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X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為一距平矩陣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296F1389-EA82-D6B2-D9DC-9956CB321F59}"/>
                  </a:ext>
                </a:extLst>
              </p:cNvPr>
              <p:cNvSpPr txBox="1"/>
              <p:nvPr/>
            </p:nvSpPr>
            <p:spPr>
              <a:xfrm>
                <a:off x="4239619" y="1602286"/>
                <a:ext cx="3615926" cy="7454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240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TW" sz="240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……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……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zh-TW" sz="2400" dirty="0"/>
                  <a:t>,</a:t>
                </a:r>
                <a:endParaRPr lang="zh-TW" altLang="en-US" sz="2400" dirty="0"/>
              </a:p>
            </p:txBody>
          </p:sp>
        </mc:Choice>
        <mc:Fallback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296F1389-EA82-D6B2-D9DC-9956CB321F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9619" y="1602286"/>
                <a:ext cx="3615926" cy="745460"/>
              </a:xfrm>
              <a:prstGeom prst="rect">
                <a:avLst/>
              </a:prstGeom>
              <a:blipFill>
                <a:blip r:embed="rId3"/>
                <a:stretch>
                  <a:fillRect l="-350" r="-174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矩形 15">
            <a:extLst>
              <a:ext uri="{FF2B5EF4-FFF2-40B4-BE49-F238E27FC236}">
                <a16:creationId xmlns:a16="http://schemas.microsoft.com/office/drawing/2014/main" id="{A1905944-5C26-7EA5-2632-F1B616DBE96E}"/>
              </a:ext>
            </a:extLst>
          </p:cNvPr>
          <p:cNvSpPr/>
          <p:nvPr/>
        </p:nvSpPr>
        <p:spPr>
          <a:xfrm>
            <a:off x="7091916" y="1602286"/>
            <a:ext cx="413783" cy="745460"/>
          </a:xfrm>
          <a:prstGeom prst="rect">
            <a:avLst/>
          </a:prstGeom>
          <a:solidFill>
            <a:srgbClr val="FFFF00">
              <a:alpha val="10000"/>
            </a:srgbClr>
          </a:solidFill>
          <a:ln w="381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EF09FCCD-5DA0-D94E-B9A2-FAE32AAC56B9}"/>
                  </a:ext>
                </a:extLst>
              </p:cNvPr>
              <p:cNvSpPr txBox="1"/>
              <p:nvPr/>
            </p:nvSpPr>
            <p:spPr>
              <a:xfrm>
                <a:off x="6874406" y="2418541"/>
                <a:ext cx="776495" cy="6512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𝑡h</m:t>
                          </m:r>
                        </m:sup>
                      </m:sSup>
                    </m:oMath>
                  </m:oMathPara>
                </a14:m>
                <a:endParaRPr lang="en-US" altLang="zh-TW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𝑣𝑒𝑐𝑡𝑜𝑟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EF09FCCD-5DA0-D94E-B9A2-FAE32AAC56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4406" y="2418541"/>
                <a:ext cx="776495" cy="651269"/>
              </a:xfrm>
              <a:prstGeom prst="rect">
                <a:avLst/>
              </a:prstGeom>
              <a:blipFill>
                <a:blip r:embed="rId4"/>
                <a:stretch>
                  <a:fillRect r="-645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2064BF9A-E1E4-497B-1AD0-A9CDDF46A902}"/>
                  </a:ext>
                </a:extLst>
              </p:cNvPr>
              <p:cNvSpPr txBox="1"/>
              <p:nvPr/>
            </p:nvSpPr>
            <p:spPr>
              <a:xfrm>
                <a:off x="8016597" y="1449231"/>
                <a:ext cx="2180982" cy="10515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則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nary>
                              <m:naryPr>
                                <m:chr m:val="∑"/>
                                <m:ctrlPr>
                                  <a:rPr lang="en-US" altLang="zh-TW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nary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=0</m:t>
                            </m:r>
                          </m:e>
                          <m:e>
                            <m:nary>
                              <m:naryPr>
                                <m:chr m:val="∑"/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nary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=0</m:t>
                            </m:r>
                          </m:e>
                        </m:eqArr>
                      </m:e>
                    </m:d>
                  </m:oMath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2064BF9A-E1E4-497B-1AD0-A9CDDF46A9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6597" y="1449231"/>
                <a:ext cx="2180982" cy="1051570"/>
              </a:xfrm>
              <a:prstGeom prst="rect">
                <a:avLst/>
              </a:prstGeom>
              <a:blipFill>
                <a:blip r:embed="rId5"/>
                <a:stretch>
                  <a:fillRect l="-60694" t="-206024" r="-4046" b="-29518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群組 18">
            <a:extLst>
              <a:ext uri="{FF2B5EF4-FFF2-40B4-BE49-F238E27FC236}">
                <a16:creationId xmlns:a16="http://schemas.microsoft.com/office/drawing/2014/main" id="{B554AE42-54C6-04EE-B258-130AE950063E}"/>
              </a:ext>
            </a:extLst>
          </p:cNvPr>
          <p:cNvGrpSpPr/>
          <p:nvPr/>
        </p:nvGrpSpPr>
        <p:grpSpPr>
          <a:xfrm>
            <a:off x="7483095" y="3290809"/>
            <a:ext cx="3247986" cy="636465"/>
            <a:chOff x="1144033" y="4199668"/>
            <a:chExt cx="3247986" cy="636465"/>
          </a:xfrm>
        </p:grpSpPr>
        <p:cxnSp>
          <p:nvCxnSpPr>
            <p:cNvPr id="20" name="直線單箭頭接點 16">
              <a:extLst>
                <a:ext uri="{FF2B5EF4-FFF2-40B4-BE49-F238E27FC236}">
                  <a16:creationId xmlns:a16="http://schemas.microsoft.com/office/drawing/2014/main" id="{ACFD31BF-3801-752E-31D4-56A5AFCE1FF3}"/>
                </a:ext>
              </a:extLst>
            </p:cNvPr>
            <p:cNvCxnSpPr/>
            <p:nvPr/>
          </p:nvCxnSpPr>
          <p:spPr>
            <a:xfrm>
              <a:off x="1144033" y="4384334"/>
              <a:ext cx="2880000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prstDash val="solid"/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文字方塊 31">
                  <a:extLst>
                    <a:ext uri="{FF2B5EF4-FFF2-40B4-BE49-F238E27FC236}">
                      <a16:creationId xmlns:a16="http://schemas.microsoft.com/office/drawing/2014/main" id="{0CCDB063-8AF7-ED87-8C59-A34A7886B83B}"/>
                    </a:ext>
                  </a:extLst>
                </p:cNvPr>
                <p:cNvSpPr txBox="1"/>
                <p:nvPr/>
              </p:nvSpPr>
              <p:spPr>
                <a:xfrm>
                  <a:off x="4024033" y="4199668"/>
                  <a:ext cx="36798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29" name="文字方塊 28">
                  <a:extLst>
                    <a:ext uri="{FF2B5EF4-FFF2-40B4-BE49-F238E27FC236}">
                      <a16:creationId xmlns:a16="http://schemas.microsoft.com/office/drawing/2014/main" id="{7DECD31D-8470-44C7-96BE-509CD1CB19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24033" y="4199668"/>
                  <a:ext cx="367986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3" name="橢圓 32">
              <a:extLst>
                <a:ext uri="{FF2B5EF4-FFF2-40B4-BE49-F238E27FC236}">
                  <a16:creationId xmlns:a16="http://schemas.microsoft.com/office/drawing/2014/main" id="{8EA4A191-1D8A-FC66-F889-034A47BA9A7E}"/>
                </a:ext>
              </a:extLst>
            </p:cNvPr>
            <p:cNvSpPr/>
            <p:nvPr/>
          </p:nvSpPr>
          <p:spPr>
            <a:xfrm>
              <a:off x="3013708" y="4294641"/>
              <a:ext cx="166120" cy="166120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4" name="橢圓 33">
              <a:extLst>
                <a:ext uri="{FF2B5EF4-FFF2-40B4-BE49-F238E27FC236}">
                  <a16:creationId xmlns:a16="http://schemas.microsoft.com/office/drawing/2014/main" id="{BC794C03-D245-16A6-FA79-AC69452C26D0}"/>
                </a:ext>
              </a:extLst>
            </p:cNvPr>
            <p:cNvSpPr/>
            <p:nvPr/>
          </p:nvSpPr>
          <p:spPr>
            <a:xfrm>
              <a:off x="1794413" y="4294641"/>
              <a:ext cx="166120" cy="166120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5" name="橢圓 34">
              <a:extLst>
                <a:ext uri="{FF2B5EF4-FFF2-40B4-BE49-F238E27FC236}">
                  <a16:creationId xmlns:a16="http://schemas.microsoft.com/office/drawing/2014/main" id="{312C0F64-F2F5-A8FE-46EC-F4EC89CA4DE2}"/>
                </a:ext>
              </a:extLst>
            </p:cNvPr>
            <p:cNvSpPr/>
            <p:nvPr/>
          </p:nvSpPr>
          <p:spPr>
            <a:xfrm>
              <a:off x="2393750" y="4294641"/>
              <a:ext cx="166120" cy="166120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6" name="橢圓 35">
              <a:extLst>
                <a:ext uri="{FF2B5EF4-FFF2-40B4-BE49-F238E27FC236}">
                  <a16:creationId xmlns:a16="http://schemas.microsoft.com/office/drawing/2014/main" id="{6C4CEAE9-5378-6580-35AE-626DA315B784}"/>
                </a:ext>
              </a:extLst>
            </p:cNvPr>
            <p:cNvSpPr/>
            <p:nvPr/>
          </p:nvSpPr>
          <p:spPr>
            <a:xfrm>
              <a:off x="2023103" y="4294641"/>
              <a:ext cx="166120" cy="166120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7" name="橢圓 36">
              <a:extLst>
                <a:ext uri="{FF2B5EF4-FFF2-40B4-BE49-F238E27FC236}">
                  <a16:creationId xmlns:a16="http://schemas.microsoft.com/office/drawing/2014/main" id="{0C72C65C-C97E-25D3-3171-05E2C75577DE}"/>
                </a:ext>
              </a:extLst>
            </p:cNvPr>
            <p:cNvSpPr/>
            <p:nvPr/>
          </p:nvSpPr>
          <p:spPr>
            <a:xfrm>
              <a:off x="3314584" y="4298908"/>
              <a:ext cx="166120" cy="166120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38" name="群組 37">
              <a:extLst>
                <a:ext uri="{FF2B5EF4-FFF2-40B4-BE49-F238E27FC236}">
                  <a16:creationId xmlns:a16="http://schemas.microsoft.com/office/drawing/2014/main" id="{A0189501-525A-BC86-A77D-8856682B5806}"/>
                </a:ext>
              </a:extLst>
            </p:cNvPr>
            <p:cNvGrpSpPr/>
            <p:nvPr/>
          </p:nvGrpSpPr>
          <p:grpSpPr>
            <a:xfrm>
              <a:off x="1537553" y="4305356"/>
              <a:ext cx="2060369" cy="155405"/>
              <a:chOff x="1385153" y="4152956"/>
              <a:chExt cx="2060369" cy="155405"/>
            </a:xfrm>
          </p:grpSpPr>
          <p:cxnSp>
            <p:nvCxnSpPr>
              <p:cNvPr id="44" name="直線接點 43">
                <a:extLst>
                  <a:ext uri="{FF2B5EF4-FFF2-40B4-BE49-F238E27FC236}">
                    <a16:creationId xmlns:a16="http://schemas.microsoft.com/office/drawing/2014/main" id="{99A7A5F4-3CE5-F7A4-F3C3-CC5A009AE4F5}"/>
                  </a:ext>
                </a:extLst>
              </p:cNvPr>
              <p:cNvCxnSpPr/>
              <p:nvPr/>
            </p:nvCxnSpPr>
            <p:spPr>
              <a:xfrm>
                <a:off x="2774962" y="4152956"/>
                <a:ext cx="0" cy="155405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線接點 44">
                <a:extLst>
                  <a:ext uri="{FF2B5EF4-FFF2-40B4-BE49-F238E27FC236}">
                    <a16:creationId xmlns:a16="http://schemas.microsoft.com/office/drawing/2014/main" id="{A43DDAF7-782C-DFFE-D65C-3221D589C233}"/>
                  </a:ext>
                </a:extLst>
              </p:cNvPr>
              <p:cNvCxnSpPr/>
              <p:nvPr/>
            </p:nvCxnSpPr>
            <p:spPr>
              <a:xfrm>
                <a:off x="2431633" y="4152956"/>
                <a:ext cx="0" cy="155405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線接點 45">
                <a:extLst>
                  <a:ext uri="{FF2B5EF4-FFF2-40B4-BE49-F238E27FC236}">
                    <a16:creationId xmlns:a16="http://schemas.microsoft.com/office/drawing/2014/main" id="{BB44BC6F-F201-F227-BD3B-F0A6BBD30686}"/>
                  </a:ext>
                </a:extLst>
              </p:cNvPr>
              <p:cNvCxnSpPr/>
              <p:nvPr/>
            </p:nvCxnSpPr>
            <p:spPr>
              <a:xfrm>
                <a:off x="2096353" y="4152956"/>
                <a:ext cx="0" cy="155405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線接點 46">
                <a:extLst>
                  <a:ext uri="{FF2B5EF4-FFF2-40B4-BE49-F238E27FC236}">
                    <a16:creationId xmlns:a16="http://schemas.microsoft.com/office/drawing/2014/main" id="{77D666E5-8246-952C-4219-905E193CAD12}"/>
                  </a:ext>
                </a:extLst>
              </p:cNvPr>
              <p:cNvCxnSpPr/>
              <p:nvPr/>
            </p:nvCxnSpPr>
            <p:spPr>
              <a:xfrm>
                <a:off x="3125482" y="4152956"/>
                <a:ext cx="0" cy="155405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直線接點 47">
                <a:extLst>
                  <a:ext uri="{FF2B5EF4-FFF2-40B4-BE49-F238E27FC236}">
                    <a16:creationId xmlns:a16="http://schemas.microsoft.com/office/drawing/2014/main" id="{C03D09B7-5E83-A282-F952-0FF9D1BCAE1A}"/>
                  </a:ext>
                </a:extLst>
              </p:cNvPr>
              <p:cNvCxnSpPr/>
              <p:nvPr/>
            </p:nvCxnSpPr>
            <p:spPr>
              <a:xfrm>
                <a:off x="1725513" y="4152956"/>
                <a:ext cx="0" cy="155405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直線接點 59">
                <a:extLst>
                  <a:ext uri="{FF2B5EF4-FFF2-40B4-BE49-F238E27FC236}">
                    <a16:creationId xmlns:a16="http://schemas.microsoft.com/office/drawing/2014/main" id="{BE1ACF50-3EB2-0CF1-ACF7-22BCC1FEDA42}"/>
                  </a:ext>
                </a:extLst>
              </p:cNvPr>
              <p:cNvCxnSpPr/>
              <p:nvPr/>
            </p:nvCxnSpPr>
            <p:spPr>
              <a:xfrm>
                <a:off x="3445522" y="4152956"/>
                <a:ext cx="0" cy="155405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直線接點 60">
                <a:extLst>
                  <a:ext uri="{FF2B5EF4-FFF2-40B4-BE49-F238E27FC236}">
                    <a16:creationId xmlns:a16="http://schemas.microsoft.com/office/drawing/2014/main" id="{05D7FEC3-4C37-3D3F-2A41-2D7ECCBB5ECB}"/>
                  </a:ext>
                </a:extLst>
              </p:cNvPr>
              <p:cNvCxnSpPr/>
              <p:nvPr/>
            </p:nvCxnSpPr>
            <p:spPr>
              <a:xfrm>
                <a:off x="1385153" y="4152956"/>
                <a:ext cx="0" cy="155405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文字方塊 38">
                  <a:extLst>
                    <a:ext uri="{FF2B5EF4-FFF2-40B4-BE49-F238E27FC236}">
                      <a16:creationId xmlns:a16="http://schemas.microsoft.com/office/drawing/2014/main" id="{00AA0B86-4A51-FC82-06F0-6095AA45ED52}"/>
                    </a:ext>
                  </a:extLst>
                </p:cNvPr>
                <p:cNvSpPr txBox="1"/>
                <p:nvPr/>
              </p:nvSpPr>
              <p:spPr>
                <a:xfrm>
                  <a:off x="1768188" y="4460761"/>
                  <a:ext cx="56932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zh-TW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6" name="文字方塊 45">
                  <a:extLst>
                    <a:ext uri="{FF2B5EF4-FFF2-40B4-BE49-F238E27FC236}">
                      <a16:creationId xmlns:a16="http://schemas.microsoft.com/office/drawing/2014/main" id="{2480585E-5C7B-4C8F-B27E-F4FC4EA839E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68188" y="4460761"/>
                  <a:ext cx="569322" cy="369332"/>
                </a:xfrm>
                <a:prstGeom prst="rect">
                  <a:avLst/>
                </a:prstGeom>
                <a:blipFill>
                  <a:blip r:embed="rId10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文字方塊 39">
                  <a:extLst>
                    <a:ext uri="{FF2B5EF4-FFF2-40B4-BE49-F238E27FC236}">
                      <a16:creationId xmlns:a16="http://schemas.microsoft.com/office/drawing/2014/main" id="{E622E241-A61B-1F61-BD65-C169472BB6F7}"/>
                    </a:ext>
                  </a:extLst>
                </p:cNvPr>
                <p:cNvSpPr txBox="1"/>
                <p:nvPr/>
              </p:nvSpPr>
              <p:spPr>
                <a:xfrm>
                  <a:off x="3073832" y="4466801"/>
                  <a:ext cx="56932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zh-TW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7" name="文字方塊 46">
                  <a:extLst>
                    <a:ext uri="{FF2B5EF4-FFF2-40B4-BE49-F238E27FC236}">
                      <a16:creationId xmlns:a16="http://schemas.microsoft.com/office/drawing/2014/main" id="{5E010F37-E253-49FC-B160-352ABD7EB17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73832" y="4466801"/>
                  <a:ext cx="569322" cy="369332"/>
                </a:xfrm>
                <a:prstGeom prst="rect">
                  <a:avLst/>
                </a:prstGeom>
                <a:blipFill>
                  <a:blip r:embed="rId11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文字方塊 40">
                  <a:extLst>
                    <a:ext uri="{FF2B5EF4-FFF2-40B4-BE49-F238E27FC236}">
                      <a16:creationId xmlns:a16="http://schemas.microsoft.com/office/drawing/2014/main" id="{6FDBF2BF-55E7-D587-D683-D7F85BE5F9ED}"/>
                    </a:ext>
                  </a:extLst>
                </p:cNvPr>
                <p:cNvSpPr txBox="1"/>
                <p:nvPr/>
              </p:nvSpPr>
              <p:spPr>
                <a:xfrm>
                  <a:off x="1538355" y="4460761"/>
                  <a:ext cx="56932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TW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8" name="文字方塊 47">
                  <a:extLst>
                    <a:ext uri="{FF2B5EF4-FFF2-40B4-BE49-F238E27FC236}">
                      <a16:creationId xmlns:a16="http://schemas.microsoft.com/office/drawing/2014/main" id="{47DF05C2-69BA-4E7C-8948-902F7ABF77A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38355" y="4460761"/>
                  <a:ext cx="569322" cy="369332"/>
                </a:xfrm>
                <a:prstGeom prst="rect">
                  <a:avLst/>
                </a:prstGeom>
                <a:blipFill>
                  <a:blip r:embed="rId12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文字方塊 41">
                  <a:extLst>
                    <a:ext uri="{FF2B5EF4-FFF2-40B4-BE49-F238E27FC236}">
                      <a16:creationId xmlns:a16="http://schemas.microsoft.com/office/drawing/2014/main" id="{1ACD1996-F0E0-C397-2028-74B88CE926BC}"/>
                    </a:ext>
                  </a:extLst>
                </p:cNvPr>
                <p:cNvSpPr txBox="1"/>
                <p:nvPr/>
              </p:nvSpPr>
              <p:spPr>
                <a:xfrm>
                  <a:off x="2143748" y="4460761"/>
                  <a:ext cx="56932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TW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9" name="文字方塊 48">
                  <a:extLst>
                    <a:ext uri="{FF2B5EF4-FFF2-40B4-BE49-F238E27FC236}">
                      <a16:creationId xmlns:a16="http://schemas.microsoft.com/office/drawing/2014/main" id="{E4700BA6-C742-4192-A9A3-FB5314DAA21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43748" y="4460761"/>
                  <a:ext cx="569322" cy="369332"/>
                </a:xfrm>
                <a:prstGeom prst="rect">
                  <a:avLst/>
                </a:prstGeom>
                <a:blipFill>
                  <a:blip r:embed="rId13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文字方塊 42">
                  <a:extLst>
                    <a:ext uri="{FF2B5EF4-FFF2-40B4-BE49-F238E27FC236}">
                      <a16:creationId xmlns:a16="http://schemas.microsoft.com/office/drawing/2014/main" id="{1172BB66-4FB9-3620-7671-A76935AA9853}"/>
                    </a:ext>
                  </a:extLst>
                </p:cNvPr>
                <p:cNvSpPr txBox="1"/>
                <p:nvPr/>
              </p:nvSpPr>
              <p:spPr>
                <a:xfrm>
                  <a:off x="2781924" y="4462534"/>
                  <a:ext cx="56400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TW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0" name="文字方塊 49">
                  <a:extLst>
                    <a:ext uri="{FF2B5EF4-FFF2-40B4-BE49-F238E27FC236}">
                      <a16:creationId xmlns:a16="http://schemas.microsoft.com/office/drawing/2014/main" id="{F4D05CDF-2575-4695-A3F4-EF01119C026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81924" y="4462534"/>
                  <a:ext cx="564001" cy="369332"/>
                </a:xfrm>
                <a:prstGeom prst="rect">
                  <a:avLst/>
                </a:prstGeom>
                <a:blipFill>
                  <a:blip r:embed="rId14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62" name="直線單箭頭接點 36">
            <a:extLst>
              <a:ext uri="{FF2B5EF4-FFF2-40B4-BE49-F238E27FC236}">
                <a16:creationId xmlns:a16="http://schemas.microsoft.com/office/drawing/2014/main" id="{16CC3066-7670-D599-7EB0-0C8AB0E25A00}"/>
              </a:ext>
            </a:extLst>
          </p:cNvPr>
          <p:cNvCxnSpPr>
            <a:cxnSpLocks/>
          </p:cNvCxnSpPr>
          <p:nvPr/>
        </p:nvCxnSpPr>
        <p:spPr>
          <a:xfrm rot="5400000" flipV="1">
            <a:off x="8812365" y="3866647"/>
            <a:ext cx="0" cy="288000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3" name="文字方塊 62">
                <a:extLst>
                  <a:ext uri="{FF2B5EF4-FFF2-40B4-BE49-F238E27FC236}">
                    <a16:creationId xmlns:a16="http://schemas.microsoft.com/office/drawing/2014/main" id="{6192DE4D-9622-0CD8-6FDC-0A90A0FF41CF}"/>
                  </a:ext>
                </a:extLst>
              </p:cNvPr>
              <p:cNvSpPr txBox="1"/>
              <p:nvPr/>
            </p:nvSpPr>
            <p:spPr>
              <a:xfrm>
                <a:off x="10359697" y="5134179"/>
                <a:ext cx="3713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>
          <p:sp>
            <p:nvSpPr>
              <p:cNvPr id="63" name="文字方塊 62">
                <a:extLst>
                  <a:ext uri="{FF2B5EF4-FFF2-40B4-BE49-F238E27FC236}">
                    <a16:creationId xmlns:a16="http://schemas.microsoft.com/office/drawing/2014/main" id="{6192DE4D-9622-0CD8-6FDC-0A90A0FF41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59697" y="5134179"/>
                <a:ext cx="371384" cy="369332"/>
              </a:xfrm>
              <a:prstGeom prst="rect">
                <a:avLst/>
              </a:prstGeom>
              <a:blipFill>
                <a:blip r:embed="rId15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橢圓 63">
            <a:extLst>
              <a:ext uri="{FF2B5EF4-FFF2-40B4-BE49-F238E27FC236}">
                <a16:creationId xmlns:a16="http://schemas.microsoft.com/office/drawing/2014/main" id="{FBD7ACF0-DFE0-B863-B1DA-073AB5B82D98}"/>
              </a:ext>
            </a:extLst>
          </p:cNvPr>
          <p:cNvSpPr/>
          <p:nvPr/>
        </p:nvSpPr>
        <p:spPr>
          <a:xfrm rot="5400000">
            <a:off x="9705976" y="5217867"/>
            <a:ext cx="166120" cy="16612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5" name="橢圓 64">
            <a:extLst>
              <a:ext uri="{FF2B5EF4-FFF2-40B4-BE49-F238E27FC236}">
                <a16:creationId xmlns:a16="http://schemas.microsoft.com/office/drawing/2014/main" id="{19186D62-9181-9CFF-C008-AB5672489B9B}"/>
              </a:ext>
            </a:extLst>
          </p:cNvPr>
          <p:cNvSpPr/>
          <p:nvPr/>
        </p:nvSpPr>
        <p:spPr>
          <a:xfrm rot="5400000">
            <a:off x="9259170" y="5223586"/>
            <a:ext cx="166120" cy="16612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5" name="橢圓 74">
            <a:extLst>
              <a:ext uri="{FF2B5EF4-FFF2-40B4-BE49-F238E27FC236}">
                <a16:creationId xmlns:a16="http://schemas.microsoft.com/office/drawing/2014/main" id="{E732BC1D-7086-07A5-B2A7-817E1D93ED77}"/>
              </a:ext>
            </a:extLst>
          </p:cNvPr>
          <p:cNvSpPr/>
          <p:nvPr/>
        </p:nvSpPr>
        <p:spPr>
          <a:xfrm rot="5400000">
            <a:off x="8569818" y="5223587"/>
            <a:ext cx="166120" cy="16612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6" name="橢圓 75">
            <a:extLst>
              <a:ext uri="{FF2B5EF4-FFF2-40B4-BE49-F238E27FC236}">
                <a16:creationId xmlns:a16="http://schemas.microsoft.com/office/drawing/2014/main" id="{C550AE7F-A8F3-68D7-C64F-B64F0760C558}"/>
              </a:ext>
            </a:extLst>
          </p:cNvPr>
          <p:cNvSpPr/>
          <p:nvPr/>
        </p:nvSpPr>
        <p:spPr>
          <a:xfrm rot="5400000">
            <a:off x="8009305" y="5223587"/>
            <a:ext cx="166120" cy="16612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7" name="橢圓 76">
            <a:extLst>
              <a:ext uri="{FF2B5EF4-FFF2-40B4-BE49-F238E27FC236}">
                <a16:creationId xmlns:a16="http://schemas.microsoft.com/office/drawing/2014/main" id="{EA799D0E-E9A9-FAC6-CAE7-090687DF2190}"/>
              </a:ext>
            </a:extLst>
          </p:cNvPr>
          <p:cNvSpPr/>
          <p:nvPr/>
        </p:nvSpPr>
        <p:spPr>
          <a:xfrm rot="5400000">
            <a:off x="9035767" y="5223587"/>
            <a:ext cx="166120" cy="16612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8" name="文字方塊 77">
                <a:extLst>
                  <a:ext uri="{FF2B5EF4-FFF2-40B4-BE49-F238E27FC236}">
                    <a16:creationId xmlns:a16="http://schemas.microsoft.com/office/drawing/2014/main" id="{38018AB4-18B7-71C0-1C42-80561323616A}"/>
                  </a:ext>
                </a:extLst>
              </p:cNvPr>
              <p:cNvSpPr txBox="1"/>
              <p:nvPr/>
            </p:nvSpPr>
            <p:spPr>
              <a:xfrm>
                <a:off x="7877853" y="5378534"/>
                <a:ext cx="4626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78" name="文字方塊 77">
                <a:extLst>
                  <a:ext uri="{FF2B5EF4-FFF2-40B4-BE49-F238E27FC236}">
                    <a16:creationId xmlns:a16="http://schemas.microsoft.com/office/drawing/2014/main" id="{38018AB4-18B7-71C0-1C42-8056132361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7853" y="5378534"/>
                <a:ext cx="462626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9" name="文字方塊 78">
                <a:extLst>
                  <a:ext uri="{FF2B5EF4-FFF2-40B4-BE49-F238E27FC236}">
                    <a16:creationId xmlns:a16="http://schemas.microsoft.com/office/drawing/2014/main" id="{3A87AB2C-7C16-2106-166D-6D0C17A5D100}"/>
                  </a:ext>
                </a:extLst>
              </p:cNvPr>
              <p:cNvSpPr txBox="1"/>
              <p:nvPr/>
            </p:nvSpPr>
            <p:spPr>
              <a:xfrm>
                <a:off x="8899521" y="5379355"/>
                <a:ext cx="4626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79" name="文字方塊 78">
                <a:extLst>
                  <a:ext uri="{FF2B5EF4-FFF2-40B4-BE49-F238E27FC236}">
                    <a16:creationId xmlns:a16="http://schemas.microsoft.com/office/drawing/2014/main" id="{3A87AB2C-7C16-2106-166D-6D0C17A5D1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9521" y="5379355"/>
                <a:ext cx="462626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0" name="文字方塊 79">
                <a:extLst>
                  <a:ext uri="{FF2B5EF4-FFF2-40B4-BE49-F238E27FC236}">
                    <a16:creationId xmlns:a16="http://schemas.microsoft.com/office/drawing/2014/main" id="{28916E65-3F54-F457-64AA-780EAF69EA0E}"/>
                  </a:ext>
                </a:extLst>
              </p:cNvPr>
              <p:cNvSpPr txBox="1"/>
              <p:nvPr/>
            </p:nvSpPr>
            <p:spPr>
              <a:xfrm>
                <a:off x="9127544" y="5378533"/>
                <a:ext cx="4626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80" name="文字方塊 79">
                <a:extLst>
                  <a:ext uri="{FF2B5EF4-FFF2-40B4-BE49-F238E27FC236}">
                    <a16:creationId xmlns:a16="http://schemas.microsoft.com/office/drawing/2014/main" id="{28916E65-3F54-F457-64AA-780EAF69EA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7544" y="5378533"/>
                <a:ext cx="462626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1" name="文字方塊 80">
                <a:extLst>
                  <a:ext uri="{FF2B5EF4-FFF2-40B4-BE49-F238E27FC236}">
                    <a16:creationId xmlns:a16="http://schemas.microsoft.com/office/drawing/2014/main" id="{58B3B226-5033-3133-08CB-882C6E8B3BA2}"/>
                  </a:ext>
                </a:extLst>
              </p:cNvPr>
              <p:cNvSpPr txBox="1"/>
              <p:nvPr/>
            </p:nvSpPr>
            <p:spPr>
              <a:xfrm>
                <a:off x="8431237" y="5386642"/>
                <a:ext cx="4626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81" name="文字方塊 80">
                <a:extLst>
                  <a:ext uri="{FF2B5EF4-FFF2-40B4-BE49-F238E27FC236}">
                    <a16:creationId xmlns:a16="http://schemas.microsoft.com/office/drawing/2014/main" id="{58B3B226-5033-3133-08CB-882C6E8B3B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1237" y="5386642"/>
                <a:ext cx="462626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2" name="文字方塊 81">
                <a:extLst>
                  <a:ext uri="{FF2B5EF4-FFF2-40B4-BE49-F238E27FC236}">
                    <a16:creationId xmlns:a16="http://schemas.microsoft.com/office/drawing/2014/main" id="{3669A27C-40F1-EB5E-A266-2FB291F5EB1C}"/>
                  </a:ext>
                </a:extLst>
              </p:cNvPr>
              <p:cNvSpPr txBox="1"/>
              <p:nvPr/>
            </p:nvSpPr>
            <p:spPr>
              <a:xfrm>
                <a:off x="9589983" y="5381745"/>
                <a:ext cx="4573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82" name="文字方塊 81">
                <a:extLst>
                  <a:ext uri="{FF2B5EF4-FFF2-40B4-BE49-F238E27FC236}">
                    <a16:creationId xmlns:a16="http://schemas.microsoft.com/office/drawing/2014/main" id="{3669A27C-40F1-EB5E-A266-2FB291F5EB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89983" y="5381745"/>
                <a:ext cx="457305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3" name="群組 82">
            <a:extLst>
              <a:ext uri="{FF2B5EF4-FFF2-40B4-BE49-F238E27FC236}">
                <a16:creationId xmlns:a16="http://schemas.microsoft.com/office/drawing/2014/main" id="{2DAD8312-A402-26BC-EF44-8C506353AB24}"/>
              </a:ext>
            </a:extLst>
          </p:cNvPr>
          <p:cNvGrpSpPr/>
          <p:nvPr/>
        </p:nvGrpSpPr>
        <p:grpSpPr>
          <a:xfrm rot="10800000">
            <a:off x="7783456" y="5228944"/>
            <a:ext cx="2060369" cy="155405"/>
            <a:chOff x="1385153" y="4152956"/>
            <a:chExt cx="2060369" cy="155405"/>
          </a:xfrm>
        </p:grpSpPr>
        <p:cxnSp>
          <p:nvCxnSpPr>
            <p:cNvPr id="84" name="直線接點 83">
              <a:extLst>
                <a:ext uri="{FF2B5EF4-FFF2-40B4-BE49-F238E27FC236}">
                  <a16:creationId xmlns:a16="http://schemas.microsoft.com/office/drawing/2014/main" id="{778985F7-456C-B93B-957F-76861CBE5F2D}"/>
                </a:ext>
              </a:extLst>
            </p:cNvPr>
            <p:cNvCxnSpPr/>
            <p:nvPr/>
          </p:nvCxnSpPr>
          <p:spPr>
            <a:xfrm>
              <a:off x="2774962" y="4152956"/>
              <a:ext cx="0" cy="15540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線接點 84">
              <a:extLst>
                <a:ext uri="{FF2B5EF4-FFF2-40B4-BE49-F238E27FC236}">
                  <a16:creationId xmlns:a16="http://schemas.microsoft.com/office/drawing/2014/main" id="{C8656E84-DA58-83FF-3661-CA85040F923B}"/>
                </a:ext>
              </a:extLst>
            </p:cNvPr>
            <p:cNvCxnSpPr/>
            <p:nvPr/>
          </p:nvCxnSpPr>
          <p:spPr>
            <a:xfrm>
              <a:off x="2431633" y="4152956"/>
              <a:ext cx="0" cy="15540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線接點 85">
              <a:extLst>
                <a:ext uri="{FF2B5EF4-FFF2-40B4-BE49-F238E27FC236}">
                  <a16:creationId xmlns:a16="http://schemas.microsoft.com/office/drawing/2014/main" id="{A243A623-157B-6D06-C11B-D84E142E455C}"/>
                </a:ext>
              </a:extLst>
            </p:cNvPr>
            <p:cNvCxnSpPr/>
            <p:nvPr/>
          </p:nvCxnSpPr>
          <p:spPr>
            <a:xfrm>
              <a:off x="2096353" y="4152956"/>
              <a:ext cx="0" cy="15540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線接點 86">
              <a:extLst>
                <a:ext uri="{FF2B5EF4-FFF2-40B4-BE49-F238E27FC236}">
                  <a16:creationId xmlns:a16="http://schemas.microsoft.com/office/drawing/2014/main" id="{3E3F65C1-1B08-260B-2D5E-868B22F8E739}"/>
                </a:ext>
              </a:extLst>
            </p:cNvPr>
            <p:cNvCxnSpPr/>
            <p:nvPr/>
          </p:nvCxnSpPr>
          <p:spPr>
            <a:xfrm>
              <a:off x="3125482" y="4152956"/>
              <a:ext cx="0" cy="15540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線接點 87">
              <a:extLst>
                <a:ext uri="{FF2B5EF4-FFF2-40B4-BE49-F238E27FC236}">
                  <a16:creationId xmlns:a16="http://schemas.microsoft.com/office/drawing/2014/main" id="{7B3E7197-D042-0436-2B19-66B5ACB583B3}"/>
                </a:ext>
              </a:extLst>
            </p:cNvPr>
            <p:cNvCxnSpPr/>
            <p:nvPr/>
          </p:nvCxnSpPr>
          <p:spPr>
            <a:xfrm>
              <a:off x="1725513" y="4152956"/>
              <a:ext cx="0" cy="15540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線接點 88">
              <a:extLst>
                <a:ext uri="{FF2B5EF4-FFF2-40B4-BE49-F238E27FC236}">
                  <a16:creationId xmlns:a16="http://schemas.microsoft.com/office/drawing/2014/main" id="{A8E5E236-310D-E600-95E6-347E865D25AD}"/>
                </a:ext>
              </a:extLst>
            </p:cNvPr>
            <p:cNvCxnSpPr/>
            <p:nvPr/>
          </p:nvCxnSpPr>
          <p:spPr>
            <a:xfrm>
              <a:off x="3445522" y="4152956"/>
              <a:ext cx="0" cy="15540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線接點 89">
              <a:extLst>
                <a:ext uri="{FF2B5EF4-FFF2-40B4-BE49-F238E27FC236}">
                  <a16:creationId xmlns:a16="http://schemas.microsoft.com/office/drawing/2014/main" id="{804D6909-BCB9-3A74-46B3-BDB76A7F975B}"/>
                </a:ext>
              </a:extLst>
            </p:cNvPr>
            <p:cNvCxnSpPr/>
            <p:nvPr/>
          </p:nvCxnSpPr>
          <p:spPr>
            <a:xfrm>
              <a:off x="1385153" y="4152956"/>
              <a:ext cx="0" cy="15540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91" name="文字方塊 90">
                <a:extLst>
                  <a:ext uri="{FF2B5EF4-FFF2-40B4-BE49-F238E27FC236}">
                    <a16:creationId xmlns:a16="http://schemas.microsoft.com/office/drawing/2014/main" id="{697B6122-CE62-E43B-F5BE-980A00273588}"/>
                  </a:ext>
                </a:extLst>
              </p:cNvPr>
              <p:cNvSpPr txBox="1"/>
              <p:nvPr/>
            </p:nvSpPr>
            <p:spPr>
              <a:xfrm>
                <a:off x="3315902" y="3621279"/>
                <a:ext cx="7108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𝑛𝑒𝑤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>
          <p:sp>
            <p:nvSpPr>
              <p:cNvPr id="91" name="文字方塊 90">
                <a:extLst>
                  <a:ext uri="{FF2B5EF4-FFF2-40B4-BE49-F238E27FC236}">
                    <a16:creationId xmlns:a16="http://schemas.microsoft.com/office/drawing/2014/main" id="{697B6122-CE62-E43B-F5BE-980A002735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5902" y="3621279"/>
                <a:ext cx="710836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2" name="文字方塊 91">
                <a:extLst>
                  <a:ext uri="{FF2B5EF4-FFF2-40B4-BE49-F238E27FC236}">
                    <a16:creationId xmlns:a16="http://schemas.microsoft.com/office/drawing/2014/main" id="{41ABF951-8778-AE99-C646-962446DB78F3}"/>
                  </a:ext>
                </a:extLst>
              </p:cNvPr>
              <p:cNvSpPr txBox="1"/>
              <p:nvPr/>
            </p:nvSpPr>
            <p:spPr>
              <a:xfrm>
                <a:off x="895060" y="3657250"/>
                <a:ext cx="6992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𝑛𝑒𝑤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>
          <p:sp>
            <p:nvSpPr>
              <p:cNvPr id="92" name="文字方塊 91">
                <a:extLst>
                  <a:ext uri="{FF2B5EF4-FFF2-40B4-BE49-F238E27FC236}">
                    <a16:creationId xmlns:a16="http://schemas.microsoft.com/office/drawing/2014/main" id="{41ABF951-8778-AE99-C646-962446DB78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060" y="3657250"/>
                <a:ext cx="699229" cy="369332"/>
              </a:xfrm>
              <a:prstGeom prst="rect">
                <a:avLst/>
              </a:prstGeom>
              <a:blipFill>
                <a:blip r:embed="rId22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3" name="橢圓 92">
            <a:extLst>
              <a:ext uri="{FF2B5EF4-FFF2-40B4-BE49-F238E27FC236}">
                <a16:creationId xmlns:a16="http://schemas.microsoft.com/office/drawing/2014/main" id="{D302FE98-0AE0-2747-057B-61F9902D7375}"/>
              </a:ext>
            </a:extLst>
          </p:cNvPr>
          <p:cNvSpPr/>
          <p:nvPr/>
        </p:nvSpPr>
        <p:spPr>
          <a:xfrm>
            <a:off x="2861308" y="3913003"/>
            <a:ext cx="166120" cy="166120"/>
          </a:xfrm>
          <a:prstGeom prst="ellipse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1" name="橢圓 100">
            <a:extLst>
              <a:ext uri="{FF2B5EF4-FFF2-40B4-BE49-F238E27FC236}">
                <a16:creationId xmlns:a16="http://schemas.microsoft.com/office/drawing/2014/main" id="{0B34BCAC-2310-398E-B920-2250DE001E8A}"/>
              </a:ext>
            </a:extLst>
          </p:cNvPr>
          <p:cNvSpPr/>
          <p:nvPr/>
        </p:nvSpPr>
        <p:spPr>
          <a:xfrm>
            <a:off x="2241350" y="5049161"/>
            <a:ext cx="166120" cy="166120"/>
          </a:xfrm>
          <a:prstGeom prst="ellipse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2" name="橢圓 101">
            <a:extLst>
              <a:ext uri="{FF2B5EF4-FFF2-40B4-BE49-F238E27FC236}">
                <a16:creationId xmlns:a16="http://schemas.microsoft.com/office/drawing/2014/main" id="{D1747931-98C3-BFF4-6193-A65430233BCC}"/>
              </a:ext>
            </a:extLst>
          </p:cNvPr>
          <p:cNvSpPr/>
          <p:nvPr/>
        </p:nvSpPr>
        <p:spPr>
          <a:xfrm>
            <a:off x="1870703" y="5609674"/>
            <a:ext cx="166120" cy="166120"/>
          </a:xfrm>
          <a:prstGeom prst="ellipse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3" name="橢圓 102">
            <a:extLst>
              <a:ext uri="{FF2B5EF4-FFF2-40B4-BE49-F238E27FC236}">
                <a16:creationId xmlns:a16="http://schemas.microsoft.com/office/drawing/2014/main" id="{30387B8F-BECD-B4B6-F322-0DEEAC02C6FA}"/>
              </a:ext>
            </a:extLst>
          </p:cNvPr>
          <p:cNvSpPr/>
          <p:nvPr/>
        </p:nvSpPr>
        <p:spPr>
          <a:xfrm>
            <a:off x="3162184" y="4583212"/>
            <a:ext cx="166120" cy="166120"/>
          </a:xfrm>
          <a:prstGeom prst="ellipse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4" name="文字方塊 103">
                <a:extLst>
                  <a:ext uri="{FF2B5EF4-FFF2-40B4-BE49-F238E27FC236}">
                    <a16:creationId xmlns:a16="http://schemas.microsoft.com/office/drawing/2014/main" id="{3828EFA3-E592-701B-1400-7D1C9915468E}"/>
                  </a:ext>
                </a:extLst>
              </p:cNvPr>
              <p:cNvSpPr txBox="1"/>
              <p:nvPr/>
            </p:nvSpPr>
            <p:spPr>
              <a:xfrm>
                <a:off x="893577" y="5491267"/>
                <a:ext cx="9947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TW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altLang="zh-TW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TW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04" name="文字方塊 103">
                <a:extLst>
                  <a:ext uri="{FF2B5EF4-FFF2-40B4-BE49-F238E27FC236}">
                    <a16:creationId xmlns:a16="http://schemas.microsoft.com/office/drawing/2014/main" id="{3828EFA3-E592-701B-1400-7D1C991546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577" y="5491267"/>
                <a:ext cx="994759" cy="369332"/>
              </a:xfrm>
              <a:prstGeom prst="rect">
                <a:avLst/>
              </a:prstGeom>
              <a:blipFill>
                <a:blip r:embed="rId23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5" name="文字方塊 104">
                <a:extLst>
                  <a:ext uri="{FF2B5EF4-FFF2-40B4-BE49-F238E27FC236}">
                    <a16:creationId xmlns:a16="http://schemas.microsoft.com/office/drawing/2014/main" id="{3291E686-5B16-5F58-FD96-2A8711EFC9B0}"/>
                  </a:ext>
                </a:extLst>
              </p:cNvPr>
              <p:cNvSpPr txBox="1"/>
              <p:nvPr/>
            </p:nvSpPr>
            <p:spPr>
              <a:xfrm>
                <a:off x="3328304" y="4469599"/>
                <a:ext cx="9947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TW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altLang="zh-TW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TW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05" name="文字方塊 104">
                <a:extLst>
                  <a:ext uri="{FF2B5EF4-FFF2-40B4-BE49-F238E27FC236}">
                    <a16:creationId xmlns:a16="http://schemas.microsoft.com/office/drawing/2014/main" id="{3291E686-5B16-5F58-FD96-2A8711EFC9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8304" y="4469599"/>
                <a:ext cx="994759" cy="369332"/>
              </a:xfrm>
              <a:prstGeom prst="rect">
                <a:avLst/>
              </a:prstGeom>
              <a:blipFill>
                <a:blip r:embed="rId24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6" name="文字方塊 105">
                <a:extLst>
                  <a:ext uri="{FF2B5EF4-FFF2-40B4-BE49-F238E27FC236}">
                    <a16:creationId xmlns:a16="http://schemas.microsoft.com/office/drawing/2014/main" id="{2970EE03-CD5C-B031-135D-86A3AACE1570}"/>
                  </a:ext>
                </a:extLst>
              </p:cNvPr>
              <p:cNvSpPr txBox="1"/>
              <p:nvPr/>
            </p:nvSpPr>
            <p:spPr>
              <a:xfrm>
                <a:off x="711573" y="4241576"/>
                <a:ext cx="9947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TW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TW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06" name="文字方塊 105">
                <a:extLst>
                  <a:ext uri="{FF2B5EF4-FFF2-40B4-BE49-F238E27FC236}">
                    <a16:creationId xmlns:a16="http://schemas.microsoft.com/office/drawing/2014/main" id="{2970EE03-CD5C-B031-135D-86A3AACE15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573" y="4241576"/>
                <a:ext cx="994759" cy="369332"/>
              </a:xfrm>
              <a:prstGeom prst="rect">
                <a:avLst/>
              </a:prstGeom>
              <a:blipFill>
                <a:blip r:embed="rId25"/>
                <a:stretch>
                  <a:fillRect b="-1724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7" name="文字方塊 106">
                <a:extLst>
                  <a:ext uri="{FF2B5EF4-FFF2-40B4-BE49-F238E27FC236}">
                    <a16:creationId xmlns:a16="http://schemas.microsoft.com/office/drawing/2014/main" id="{2CA4B36D-7376-1AD1-65B9-8FCB870AF00F}"/>
                  </a:ext>
                </a:extLst>
              </p:cNvPr>
              <p:cNvSpPr txBox="1"/>
              <p:nvPr/>
            </p:nvSpPr>
            <p:spPr>
              <a:xfrm>
                <a:off x="1281014" y="4937883"/>
                <a:ext cx="9947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TW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TW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TW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07" name="文字方塊 106">
                <a:extLst>
                  <a:ext uri="{FF2B5EF4-FFF2-40B4-BE49-F238E27FC236}">
                    <a16:creationId xmlns:a16="http://schemas.microsoft.com/office/drawing/2014/main" id="{2CA4B36D-7376-1AD1-65B9-8FCB870AF0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1014" y="4937883"/>
                <a:ext cx="994759" cy="369332"/>
              </a:xfrm>
              <a:prstGeom prst="rect">
                <a:avLst/>
              </a:prstGeom>
              <a:blipFill>
                <a:blip r:embed="rId26"/>
                <a:stretch>
                  <a:fillRect b="-967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8" name="文字方塊 107">
                <a:extLst>
                  <a:ext uri="{FF2B5EF4-FFF2-40B4-BE49-F238E27FC236}">
                    <a16:creationId xmlns:a16="http://schemas.microsoft.com/office/drawing/2014/main" id="{D9ACE0B3-99AA-E655-BEC1-155318B1578F}"/>
                  </a:ext>
                </a:extLst>
              </p:cNvPr>
              <p:cNvSpPr txBox="1"/>
              <p:nvPr/>
            </p:nvSpPr>
            <p:spPr>
              <a:xfrm>
                <a:off x="2437354" y="3451737"/>
                <a:ext cx="9841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TW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TW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08" name="文字方塊 107">
                <a:extLst>
                  <a:ext uri="{FF2B5EF4-FFF2-40B4-BE49-F238E27FC236}">
                    <a16:creationId xmlns:a16="http://schemas.microsoft.com/office/drawing/2014/main" id="{D9ACE0B3-99AA-E655-BEC1-155318B157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7354" y="3451737"/>
                <a:ext cx="984116" cy="369332"/>
              </a:xfrm>
              <a:prstGeom prst="rect">
                <a:avLst/>
              </a:prstGeom>
              <a:blipFill>
                <a:blip r:embed="rId27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9" name="直線單箭頭接點 67">
            <a:extLst>
              <a:ext uri="{FF2B5EF4-FFF2-40B4-BE49-F238E27FC236}">
                <a16:creationId xmlns:a16="http://schemas.microsoft.com/office/drawing/2014/main" id="{D448AC2D-AC8C-348D-7D8A-717132C4E1AA}"/>
              </a:ext>
            </a:extLst>
          </p:cNvPr>
          <p:cNvCxnSpPr>
            <a:cxnSpLocks/>
          </p:cNvCxnSpPr>
          <p:nvPr/>
        </p:nvCxnSpPr>
        <p:spPr>
          <a:xfrm flipH="1" flipV="1">
            <a:off x="1366520" y="4037721"/>
            <a:ext cx="2199640" cy="1841499"/>
          </a:xfrm>
          <a:prstGeom prst="straightConnector1">
            <a:avLst/>
          </a:prstGeom>
          <a:ln w="28575"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線單箭頭接點 68">
            <a:extLst>
              <a:ext uri="{FF2B5EF4-FFF2-40B4-BE49-F238E27FC236}">
                <a16:creationId xmlns:a16="http://schemas.microsoft.com/office/drawing/2014/main" id="{1D43E586-5BBB-E8E1-B0E2-C2AED0FFA58F}"/>
              </a:ext>
            </a:extLst>
          </p:cNvPr>
          <p:cNvCxnSpPr>
            <a:cxnSpLocks/>
          </p:cNvCxnSpPr>
          <p:nvPr/>
        </p:nvCxnSpPr>
        <p:spPr>
          <a:xfrm flipV="1">
            <a:off x="1516380" y="3903100"/>
            <a:ext cx="1854877" cy="2207896"/>
          </a:xfrm>
          <a:prstGeom prst="straightConnector1">
            <a:avLst/>
          </a:prstGeom>
          <a:ln w="28575">
            <a:solidFill>
              <a:srgbClr val="00B050"/>
            </a:solidFill>
            <a:prstDash val="solid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11" name="橢圓 110">
            <a:extLst>
              <a:ext uri="{FF2B5EF4-FFF2-40B4-BE49-F238E27FC236}">
                <a16:creationId xmlns:a16="http://schemas.microsoft.com/office/drawing/2014/main" id="{CBD53780-E127-59B1-AAAB-8619FE030074}"/>
              </a:ext>
            </a:extLst>
          </p:cNvPr>
          <p:cNvSpPr/>
          <p:nvPr/>
        </p:nvSpPr>
        <p:spPr>
          <a:xfrm>
            <a:off x="1642013" y="4359809"/>
            <a:ext cx="166120" cy="166120"/>
          </a:xfrm>
          <a:prstGeom prst="ellipse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2" name="文字方塊 111">
            <a:extLst>
              <a:ext uri="{FF2B5EF4-FFF2-40B4-BE49-F238E27FC236}">
                <a16:creationId xmlns:a16="http://schemas.microsoft.com/office/drawing/2014/main" id="{1E9DABCB-BAB1-C101-0044-0121BD9B2AF5}"/>
              </a:ext>
            </a:extLst>
          </p:cNvPr>
          <p:cNvSpPr txBox="1"/>
          <p:nvPr/>
        </p:nvSpPr>
        <p:spPr>
          <a:xfrm>
            <a:off x="5537527" y="6078353"/>
            <a:ext cx="55707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變異數</a:t>
            </a:r>
            <a:r>
              <a:rPr lang="zh-TW" altLang="en-US" sz="3600" dirty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最大</a:t>
            </a:r>
            <a:r>
              <a:rPr lang="zh-TW" altLang="en-US" sz="2400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的維度保留</a:t>
            </a:r>
            <a:r>
              <a:rPr lang="zh-TW" altLang="en-US" sz="3600" dirty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最多</a:t>
            </a:r>
            <a:r>
              <a:rPr lang="zh-TW" altLang="en-US" sz="2400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訊息</a:t>
            </a:r>
          </a:p>
        </p:txBody>
      </p:sp>
    </p:spTree>
    <p:extLst>
      <p:ext uri="{BB962C8B-B14F-4D97-AF65-F5344CB8AC3E}">
        <p14:creationId xmlns:p14="http://schemas.microsoft.com/office/powerpoint/2010/main" val="13509952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EE839A0E-C073-84CA-BD98-5942C7E36F26}"/>
              </a:ext>
            </a:extLst>
          </p:cNvPr>
          <p:cNvSpPr txBox="1">
            <a:spLocks/>
          </p:cNvSpPr>
          <p:nvPr/>
        </p:nvSpPr>
        <p:spPr>
          <a:xfrm>
            <a:off x="1674420" y="359499"/>
            <a:ext cx="8843159" cy="8498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zh-TW" b="1" dirty="0">
                <a:solidFill>
                  <a:schemeClr val="accent1">
                    <a:lumMod val="75000"/>
                  </a:schemeClr>
                </a:solidFill>
                <a:latin typeface="+mn-lt"/>
              </a:rPr>
              <a:t>What is EOF analysis?</a:t>
            </a:r>
            <a:endParaRPr kumimoji="1" lang="zh-TW" altLang="en-US" b="1" dirty="0">
              <a:solidFill>
                <a:schemeClr val="accent1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13" name="投影片編號版面配置區 12">
            <a:extLst>
              <a:ext uri="{FF2B5EF4-FFF2-40B4-BE49-F238E27FC236}">
                <a16:creationId xmlns:a16="http://schemas.microsoft.com/office/drawing/2014/main" id="{D843EB31-4F92-3B69-88B1-ADB5641A01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4D7F2-F5CE-C646-86CE-E67DBC894B4B}" type="slidenum">
              <a:rPr kumimoji="1" lang="zh-TW" altLang="en-US" smtClean="0"/>
              <a:t>19</a:t>
            </a:fld>
            <a:endParaRPr kumimoji="1" lang="zh-TW" altLang="en-US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74A0ED08-20D6-206D-A7A9-AC63E0162F19}"/>
              </a:ext>
            </a:extLst>
          </p:cNvPr>
          <p:cNvSpPr txBox="1"/>
          <p:nvPr/>
        </p:nvSpPr>
        <p:spPr>
          <a:xfrm>
            <a:off x="488271" y="1744182"/>
            <a:ext cx="36744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(1) 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背景：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X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為一距平矩陣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87E57C90-C372-7D86-920A-6C4B10A00319}"/>
                  </a:ext>
                </a:extLst>
              </p:cNvPr>
              <p:cNvSpPr txBox="1"/>
              <p:nvPr/>
            </p:nvSpPr>
            <p:spPr>
              <a:xfrm>
                <a:off x="4239619" y="1602284"/>
                <a:ext cx="3615926" cy="7454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240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TW" sz="240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……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……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zh-TW" sz="2400" dirty="0"/>
                  <a:t>,</a:t>
                </a:r>
                <a:endParaRPr lang="zh-TW" altLang="en-US" sz="2400" dirty="0"/>
              </a:p>
            </p:txBody>
          </p:sp>
        </mc:Choice>
        <mc:Fallback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87E57C90-C372-7D86-920A-6C4B10A003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9619" y="1602284"/>
                <a:ext cx="3615926" cy="745460"/>
              </a:xfrm>
              <a:prstGeom prst="rect">
                <a:avLst/>
              </a:prstGeom>
              <a:blipFill>
                <a:blip r:embed="rId3"/>
                <a:stretch>
                  <a:fillRect l="-350" r="-174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矩形 4">
            <a:extLst>
              <a:ext uri="{FF2B5EF4-FFF2-40B4-BE49-F238E27FC236}">
                <a16:creationId xmlns:a16="http://schemas.microsoft.com/office/drawing/2014/main" id="{AB4461CD-6DCF-8AED-548E-E4DA05961E1E}"/>
              </a:ext>
            </a:extLst>
          </p:cNvPr>
          <p:cNvSpPr/>
          <p:nvPr/>
        </p:nvSpPr>
        <p:spPr>
          <a:xfrm>
            <a:off x="7091916" y="1602284"/>
            <a:ext cx="413783" cy="745460"/>
          </a:xfrm>
          <a:prstGeom prst="rect">
            <a:avLst/>
          </a:prstGeom>
          <a:solidFill>
            <a:srgbClr val="FFFF00">
              <a:alpha val="10000"/>
            </a:srgbClr>
          </a:solidFill>
          <a:ln w="381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43D48C7A-39F3-09E7-3CA6-6B4AE65224B0}"/>
                  </a:ext>
                </a:extLst>
              </p:cNvPr>
              <p:cNvSpPr txBox="1"/>
              <p:nvPr/>
            </p:nvSpPr>
            <p:spPr>
              <a:xfrm>
                <a:off x="6874406" y="2418539"/>
                <a:ext cx="776495" cy="6512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𝑡h</m:t>
                          </m:r>
                        </m:sup>
                      </m:sSup>
                    </m:oMath>
                  </m:oMathPara>
                </a14:m>
                <a:endParaRPr lang="en-US" altLang="zh-TW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𝑣𝑒𝑐𝑡𝑜𝑟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43D48C7A-39F3-09E7-3CA6-6B4AE65224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4406" y="2418539"/>
                <a:ext cx="776495" cy="651269"/>
              </a:xfrm>
              <a:prstGeom prst="rect">
                <a:avLst/>
              </a:prstGeom>
              <a:blipFill>
                <a:blip r:embed="rId4"/>
                <a:stretch>
                  <a:fillRect r="-645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064108C8-94EE-1F96-82EF-65135B94EAE2}"/>
                  </a:ext>
                </a:extLst>
              </p:cNvPr>
              <p:cNvSpPr txBox="1"/>
              <p:nvPr/>
            </p:nvSpPr>
            <p:spPr>
              <a:xfrm>
                <a:off x="8016597" y="1449229"/>
                <a:ext cx="2180982" cy="10515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則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nary>
                              <m:naryPr>
                                <m:chr m:val="∑"/>
                                <m:ctrlPr>
                                  <a:rPr lang="en-US" altLang="zh-TW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nary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=0</m:t>
                            </m:r>
                          </m:e>
                          <m:e>
                            <m:nary>
                              <m:naryPr>
                                <m:chr m:val="∑"/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nary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=0</m:t>
                            </m:r>
                          </m:e>
                        </m:eqArr>
                      </m:e>
                    </m:d>
                  </m:oMath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064108C8-94EE-1F96-82EF-65135B94EA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6597" y="1449229"/>
                <a:ext cx="2180982" cy="1051570"/>
              </a:xfrm>
              <a:prstGeom prst="rect">
                <a:avLst/>
              </a:prstGeom>
              <a:blipFill>
                <a:blip r:embed="rId5"/>
                <a:stretch>
                  <a:fillRect l="-60694" t="-206024" r="-4046" b="-29518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群組 7">
            <a:extLst>
              <a:ext uri="{FF2B5EF4-FFF2-40B4-BE49-F238E27FC236}">
                <a16:creationId xmlns:a16="http://schemas.microsoft.com/office/drawing/2014/main" id="{7AFC6764-C7D8-AFD8-D942-6ACF5975A5EE}"/>
              </a:ext>
            </a:extLst>
          </p:cNvPr>
          <p:cNvGrpSpPr/>
          <p:nvPr/>
        </p:nvGrpSpPr>
        <p:grpSpPr>
          <a:xfrm>
            <a:off x="7483095" y="3290809"/>
            <a:ext cx="3247986" cy="636465"/>
            <a:chOff x="1144033" y="4199668"/>
            <a:chExt cx="3247986" cy="636465"/>
          </a:xfrm>
        </p:grpSpPr>
        <p:cxnSp>
          <p:nvCxnSpPr>
            <p:cNvPr id="9" name="直線單箭頭接點 14">
              <a:extLst>
                <a:ext uri="{FF2B5EF4-FFF2-40B4-BE49-F238E27FC236}">
                  <a16:creationId xmlns:a16="http://schemas.microsoft.com/office/drawing/2014/main" id="{942962CF-2E50-E226-4238-0729ED59207E}"/>
                </a:ext>
              </a:extLst>
            </p:cNvPr>
            <p:cNvCxnSpPr/>
            <p:nvPr/>
          </p:nvCxnSpPr>
          <p:spPr>
            <a:xfrm>
              <a:off x="1144033" y="4384334"/>
              <a:ext cx="2880000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prstDash val="solid"/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文字方塊 9">
                  <a:extLst>
                    <a:ext uri="{FF2B5EF4-FFF2-40B4-BE49-F238E27FC236}">
                      <a16:creationId xmlns:a16="http://schemas.microsoft.com/office/drawing/2014/main" id="{E4E6BD9E-22E0-A6E2-2952-4204C7264E06}"/>
                    </a:ext>
                  </a:extLst>
                </p:cNvPr>
                <p:cNvSpPr txBox="1"/>
                <p:nvPr/>
              </p:nvSpPr>
              <p:spPr>
                <a:xfrm>
                  <a:off x="4024033" y="4199668"/>
                  <a:ext cx="36798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29" name="文字方塊 28">
                  <a:extLst>
                    <a:ext uri="{FF2B5EF4-FFF2-40B4-BE49-F238E27FC236}">
                      <a16:creationId xmlns:a16="http://schemas.microsoft.com/office/drawing/2014/main" id="{7DECD31D-8470-44C7-96BE-509CD1CB19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24033" y="4199668"/>
                  <a:ext cx="367986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" name="橢圓 10">
              <a:extLst>
                <a:ext uri="{FF2B5EF4-FFF2-40B4-BE49-F238E27FC236}">
                  <a16:creationId xmlns:a16="http://schemas.microsoft.com/office/drawing/2014/main" id="{2FD5202A-C93C-FF49-E271-38E623C7D5E7}"/>
                </a:ext>
              </a:extLst>
            </p:cNvPr>
            <p:cNvSpPr/>
            <p:nvPr/>
          </p:nvSpPr>
          <p:spPr>
            <a:xfrm>
              <a:off x="3013708" y="4294641"/>
              <a:ext cx="166120" cy="166120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橢圓 11">
              <a:extLst>
                <a:ext uri="{FF2B5EF4-FFF2-40B4-BE49-F238E27FC236}">
                  <a16:creationId xmlns:a16="http://schemas.microsoft.com/office/drawing/2014/main" id="{29FEF0A4-71A7-1BE7-B983-C8EDEA37BAC0}"/>
                </a:ext>
              </a:extLst>
            </p:cNvPr>
            <p:cNvSpPr/>
            <p:nvPr/>
          </p:nvSpPr>
          <p:spPr>
            <a:xfrm>
              <a:off x="1794413" y="4294641"/>
              <a:ext cx="166120" cy="166120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" name="橢圓 20">
              <a:extLst>
                <a:ext uri="{FF2B5EF4-FFF2-40B4-BE49-F238E27FC236}">
                  <a16:creationId xmlns:a16="http://schemas.microsoft.com/office/drawing/2014/main" id="{CFD903EC-A5B7-504E-550E-9E5814AFD207}"/>
                </a:ext>
              </a:extLst>
            </p:cNvPr>
            <p:cNvSpPr/>
            <p:nvPr/>
          </p:nvSpPr>
          <p:spPr>
            <a:xfrm>
              <a:off x="2393750" y="4294641"/>
              <a:ext cx="166120" cy="166120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橢圓 21">
              <a:extLst>
                <a:ext uri="{FF2B5EF4-FFF2-40B4-BE49-F238E27FC236}">
                  <a16:creationId xmlns:a16="http://schemas.microsoft.com/office/drawing/2014/main" id="{F736055F-D4D3-91A7-DBBE-A68D07EFDEDF}"/>
                </a:ext>
              </a:extLst>
            </p:cNvPr>
            <p:cNvSpPr/>
            <p:nvPr/>
          </p:nvSpPr>
          <p:spPr>
            <a:xfrm>
              <a:off x="2023103" y="4294641"/>
              <a:ext cx="166120" cy="166120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橢圓 22">
              <a:extLst>
                <a:ext uri="{FF2B5EF4-FFF2-40B4-BE49-F238E27FC236}">
                  <a16:creationId xmlns:a16="http://schemas.microsoft.com/office/drawing/2014/main" id="{51AF5DE1-7501-3939-2F5C-AE341CCCF4D3}"/>
                </a:ext>
              </a:extLst>
            </p:cNvPr>
            <p:cNvSpPr/>
            <p:nvPr/>
          </p:nvSpPr>
          <p:spPr>
            <a:xfrm>
              <a:off x="3314584" y="4298908"/>
              <a:ext cx="166120" cy="166120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24" name="群組 23">
              <a:extLst>
                <a:ext uri="{FF2B5EF4-FFF2-40B4-BE49-F238E27FC236}">
                  <a16:creationId xmlns:a16="http://schemas.microsoft.com/office/drawing/2014/main" id="{3D2A3D80-62BB-50B1-3B19-506CA49816D6}"/>
                </a:ext>
              </a:extLst>
            </p:cNvPr>
            <p:cNvGrpSpPr/>
            <p:nvPr/>
          </p:nvGrpSpPr>
          <p:grpSpPr>
            <a:xfrm>
              <a:off x="1537553" y="4305356"/>
              <a:ext cx="2060369" cy="155405"/>
              <a:chOff x="1385153" y="4152956"/>
              <a:chExt cx="2060369" cy="155405"/>
            </a:xfrm>
          </p:grpSpPr>
          <p:cxnSp>
            <p:nvCxnSpPr>
              <p:cNvPr id="30" name="直線接點 29">
                <a:extLst>
                  <a:ext uri="{FF2B5EF4-FFF2-40B4-BE49-F238E27FC236}">
                    <a16:creationId xmlns:a16="http://schemas.microsoft.com/office/drawing/2014/main" id="{A2F05AB7-51E9-6056-22BA-E9DF7D2859D9}"/>
                  </a:ext>
                </a:extLst>
              </p:cNvPr>
              <p:cNvCxnSpPr/>
              <p:nvPr/>
            </p:nvCxnSpPr>
            <p:spPr>
              <a:xfrm>
                <a:off x="2774962" y="4152956"/>
                <a:ext cx="0" cy="155405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線接點 30">
                <a:extLst>
                  <a:ext uri="{FF2B5EF4-FFF2-40B4-BE49-F238E27FC236}">
                    <a16:creationId xmlns:a16="http://schemas.microsoft.com/office/drawing/2014/main" id="{18329F43-4795-27E0-DF6E-575367376483}"/>
                  </a:ext>
                </a:extLst>
              </p:cNvPr>
              <p:cNvCxnSpPr/>
              <p:nvPr/>
            </p:nvCxnSpPr>
            <p:spPr>
              <a:xfrm>
                <a:off x="2431633" y="4152956"/>
                <a:ext cx="0" cy="155405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線接點 48">
                <a:extLst>
                  <a:ext uri="{FF2B5EF4-FFF2-40B4-BE49-F238E27FC236}">
                    <a16:creationId xmlns:a16="http://schemas.microsoft.com/office/drawing/2014/main" id="{C2277375-8A5D-5183-C7E4-0A626B513B10}"/>
                  </a:ext>
                </a:extLst>
              </p:cNvPr>
              <p:cNvCxnSpPr/>
              <p:nvPr/>
            </p:nvCxnSpPr>
            <p:spPr>
              <a:xfrm>
                <a:off x="2096353" y="4152956"/>
                <a:ext cx="0" cy="155405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線接點 49">
                <a:extLst>
                  <a:ext uri="{FF2B5EF4-FFF2-40B4-BE49-F238E27FC236}">
                    <a16:creationId xmlns:a16="http://schemas.microsoft.com/office/drawing/2014/main" id="{8EC4B042-5CE5-D427-F487-2650584B7C60}"/>
                  </a:ext>
                </a:extLst>
              </p:cNvPr>
              <p:cNvCxnSpPr/>
              <p:nvPr/>
            </p:nvCxnSpPr>
            <p:spPr>
              <a:xfrm>
                <a:off x="3125482" y="4152956"/>
                <a:ext cx="0" cy="155405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線接點 50">
                <a:extLst>
                  <a:ext uri="{FF2B5EF4-FFF2-40B4-BE49-F238E27FC236}">
                    <a16:creationId xmlns:a16="http://schemas.microsoft.com/office/drawing/2014/main" id="{EBBEAEBB-97C4-E93E-7528-691042FF773A}"/>
                  </a:ext>
                </a:extLst>
              </p:cNvPr>
              <p:cNvCxnSpPr/>
              <p:nvPr/>
            </p:nvCxnSpPr>
            <p:spPr>
              <a:xfrm>
                <a:off x="1725513" y="4152956"/>
                <a:ext cx="0" cy="155405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線接點 51">
                <a:extLst>
                  <a:ext uri="{FF2B5EF4-FFF2-40B4-BE49-F238E27FC236}">
                    <a16:creationId xmlns:a16="http://schemas.microsoft.com/office/drawing/2014/main" id="{38704306-C7EF-9562-148A-266083CCFBB5}"/>
                  </a:ext>
                </a:extLst>
              </p:cNvPr>
              <p:cNvCxnSpPr/>
              <p:nvPr/>
            </p:nvCxnSpPr>
            <p:spPr>
              <a:xfrm>
                <a:off x="3445522" y="4152956"/>
                <a:ext cx="0" cy="155405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線接點 52">
                <a:extLst>
                  <a:ext uri="{FF2B5EF4-FFF2-40B4-BE49-F238E27FC236}">
                    <a16:creationId xmlns:a16="http://schemas.microsoft.com/office/drawing/2014/main" id="{A82AAC6C-8C6A-1C68-D4FA-860B442EBB50}"/>
                  </a:ext>
                </a:extLst>
              </p:cNvPr>
              <p:cNvCxnSpPr/>
              <p:nvPr/>
            </p:nvCxnSpPr>
            <p:spPr>
              <a:xfrm>
                <a:off x="1385153" y="4152956"/>
                <a:ext cx="0" cy="155405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文字方塊 24">
                  <a:extLst>
                    <a:ext uri="{FF2B5EF4-FFF2-40B4-BE49-F238E27FC236}">
                      <a16:creationId xmlns:a16="http://schemas.microsoft.com/office/drawing/2014/main" id="{8E42060B-7DEE-B822-06A1-1052B1C330E7}"/>
                    </a:ext>
                  </a:extLst>
                </p:cNvPr>
                <p:cNvSpPr txBox="1"/>
                <p:nvPr/>
              </p:nvSpPr>
              <p:spPr>
                <a:xfrm>
                  <a:off x="1768188" y="4460761"/>
                  <a:ext cx="56932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zh-TW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6" name="文字方塊 45">
                  <a:extLst>
                    <a:ext uri="{FF2B5EF4-FFF2-40B4-BE49-F238E27FC236}">
                      <a16:creationId xmlns:a16="http://schemas.microsoft.com/office/drawing/2014/main" id="{2480585E-5C7B-4C8F-B27E-F4FC4EA839E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68188" y="4460761"/>
                  <a:ext cx="569322" cy="369332"/>
                </a:xfrm>
                <a:prstGeom prst="rect">
                  <a:avLst/>
                </a:prstGeom>
                <a:blipFill>
                  <a:blip r:embed="rId10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文字方塊 25">
                  <a:extLst>
                    <a:ext uri="{FF2B5EF4-FFF2-40B4-BE49-F238E27FC236}">
                      <a16:creationId xmlns:a16="http://schemas.microsoft.com/office/drawing/2014/main" id="{A95D6624-A265-6928-55E5-4DADDD3765D7}"/>
                    </a:ext>
                  </a:extLst>
                </p:cNvPr>
                <p:cNvSpPr txBox="1"/>
                <p:nvPr/>
              </p:nvSpPr>
              <p:spPr>
                <a:xfrm>
                  <a:off x="3073832" y="4466801"/>
                  <a:ext cx="56932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zh-TW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7" name="文字方塊 46">
                  <a:extLst>
                    <a:ext uri="{FF2B5EF4-FFF2-40B4-BE49-F238E27FC236}">
                      <a16:creationId xmlns:a16="http://schemas.microsoft.com/office/drawing/2014/main" id="{5E010F37-E253-49FC-B160-352ABD7EB17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73832" y="4466801"/>
                  <a:ext cx="569322" cy="369332"/>
                </a:xfrm>
                <a:prstGeom prst="rect">
                  <a:avLst/>
                </a:prstGeom>
                <a:blipFill>
                  <a:blip r:embed="rId11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文字方塊 26">
                  <a:extLst>
                    <a:ext uri="{FF2B5EF4-FFF2-40B4-BE49-F238E27FC236}">
                      <a16:creationId xmlns:a16="http://schemas.microsoft.com/office/drawing/2014/main" id="{F077B343-5C8A-2670-13DE-2FB03BA3C379}"/>
                    </a:ext>
                  </a:extLst>
                </p:cNvPr>
                <p:cNvSpPr txBox="1"/>
                <p:nvPr/>
              </p:nvSpPr>
              <p:spPr>
                <a:xfrm>
                  <a:off x="1538355" y="4460761"/>
                  <a:ext cx="56932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TW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8" name="文字方塊 47">
                  <a:extLst>
                    <a:ext uri="{FF2B5EF4-FFF2-40B4-BE49-F238E27FC236}">
                      <a16:creationId xmlns:a16="http://schemas.microsoft.com/office/drawing/2014/main" id="{47DF05C2-69BA-4E7C-8948-902F7ABF77A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38355" y="4460761"/>
                  <a:ext cx="569322" cy="369332"/>
                </a:xfrm>
                <a:prstGeom prst="rect">
                  <a:avLst/>
                </a:prstGeom>
                <a:blipFill>
                  <a:blip r:embed="rId12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文字方塊 27">
                  <a:extLst>
                    <a:ext uri="{FF2B5EF4-FFF2-40B4-BE49-F238E27FC236}">
                      <a16:creationId xmlns:a16="http://schemas.microsoft.com/office/drawing/2014/main" id="{AF9F56D4-278D-2C9B-02DE-77B2F25B5B89}"/>
                    </a:ext>
                  </a:extLst>
                </p:cNvPr>
                <p:cNvSpPr txBox="1"/>
                <p:nvPr/>
              </p:nvSpPr>
              <p:spPr>
                <a:xfrm>
                  <a:off x="2143748" y="4460761"/>
                  <a:ext cx="56932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TW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9" name="文字方塊 48">
                  <a:extLst>
                    <a:ext uri="{FF2B5EF4-FFF2-40B4-BE49-F238E27FC236}">
                      <a16:creationId xmlns:a16="http://schemas.microsoft.com/office/drawing/2014/main" id="{E4700BA6-C742-4192-A9A3-FB5314DAA21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43748" y="4460761"/>
                  <a:ext cx="569322" cy="369332"/>
                </a:xfrm>
                <a:prstGeom prst="rect">
                  <a:avLst/>
                </a:prstGeom>
                <a:blipFill>
                  <a:blip r:embed="rId13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文字方塊 28">
                  <a:extLst>
                    <a:ext uri="{FF2B5EF4-FFF2-40B4-BE49-F238E27FC236}">
                      <a16:creationId xmlns:a16="http://schemas.microsoft.com/office/drawing/2014/main" id="{820FD316-8A5C-5EAB-642C-E646BBB5D3C2}"/>
                    </a:ext>
                  </a:extLst>
                </p:cNvPr>
                <p:cNvSpPr txBox="1"/>
                <p:nvPr/>
              </p:nvSpPr>
              <p:spPr>
                <a:xfrm>
                  <a:off x="2781924" y="4462534"/>
                  <a:ext cx="56400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TW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0" name="文字方塊 49">
                  <a:extLst>
                    <a:ext uri="{FF2B5EF4-FFF2-40B4-BE49-F238E27FC236}">
                      <a16:creationId xmlns:a16="http://schemas.microsoft.com/office/drawing/2014/main" id="{F4D05CDF-2575-4695-A3F4-EF01119C026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81924" y="4462534"/>
                  <a:ext cx="564001" cy="369332"/>
                </a:xfrm>
                <a:prstGeom prst="rect">
                  <a:avLst/>
                </a:prstGeom>
                <a:blipFill>
                  <a:blip r:embed="rId14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54" name="直線單箭頭接點 34">
            <a:extLst>
              <a:ext uri="{FF2B5EF4-FFF2-40B4-BE49-F238E27FC236}">
                <a16:creationId xmlns:a16="http://schemas.microsoft.com/office/drawing/2014/main" id="{D47EDFBF-8FF1-D7E4-6159-2D952E0914D0}"/>
              </a:ext>
            </a:extLst>
          </p:cNvPr>
          <p:cNvCxnSpPr>
            <a:cxnSpLocks/>
          </p:cNvCxnSpPr>
          <p:nvPr/>
        </p:nvCxnSpPr>
        <p:spPr>
          <a:xfrm rot="5400000" flipV="1">
            <a:off x="8812365" y="3866647"/>
            <a:ext cx="0" cy="288000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5" name="文字方塊 54">
                <a:extLst>
                  <a:ext uri="{FF2B5EF4-FFF2-40B4-BE49-F238E27FC236}">
                    <a16:creationId xmlns:a16="http://schemas.microsoft.com/office/drawing/2014/main" id="{EC80250E-8B38-A5C0-D66C-51F9865317F1}"/>
                  </a:ext>
                </a:extLst>
              </p:cNvPr>
              <p:cNvSpPr txBox="1"/>
              <p:nvPr/>
            </p:nvSpPr>
            <p:spPr>
              <a:xfrm>
                <a:off x="10359697" y="5134179"/>
                <a:ext cx="3713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>
          <p:sp>
            <p:nvSpPr>
              <p:cNvPr id="55" name="文字方塊 54">
                <a:extLst>
                  <a:ext uri="{FF2B5EF4-FFF2-40B4-BE49-F238E27FC236}">
                    <a16:creationId xmlns:a16="http://schemas.microsoft.com/office/drawing/2014/main" id="{EC80250E-8B38-A5C0-D66C-51F9865317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59697" y="5134179"/>
                <a:ext cx="371384" cy="369332"/>
              </a:xfrm>
              <a:prstGeom prst="rect">
                <a:avLst/>
              </a:prstGeom>
              <a:blipFill>
                <a:blip r:embed="rId15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橢圓 55">
            <a:extLst>
              <a:ext uri="{FF2B5EF4-FFF2-40B4-BE49-F238E27FC236}">
                <a16:creationId xmlns:a16="http://schemas.microsoft.com/office/drawing/2014/main" id="{54CE5819-A154-6E9B-A0FB-3F5286981624}"/>
              </a:ext>
            </a:extLst>
          </p:cNvPr>
          <p:cNvSpPr/>
          <p:nvPr/>
        </p:nvSpPr>
        <p:spPr>
          <a:xfrm rot="5400000">
            <a:off x="9705976" y="5217867"/>
            <a:ext cx="166120" cy="16612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7" name="橢圓 56">
            <a:extLst>
              <a:ext uri="{FF2B5EF4-FFF2-40B4-BE49-F238E27FC236}">
                <a16:creationId xmlns:a16="http://schemas.microsoft.com/office/drawing/2014/main" id="{FB7A58B5-05C0-3A6B-F529-1958466AE9A3}"/>
              </a:ext>
            </a:extLst>
          </p:cNvPr>
          <p:cNvSpPr/>
          <p:nvPr/>
        </p:nvSpPr>
        <p:spPr>
          <a:xfrm rot="5400000">
            <a:off x="9259170" y="5223586"/>
            <a:ext cx="166120" cy="16612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8" name="橢圓 57">
            <a:extLst>
              <a:ext uri="{FF2B5EF4-FFF2-40B4-BE49-F238E27FC236}">
                <a16:creationId xmlns:a16="http://schemas.microsoft.com/office/drawing/2014/main" id="{8964B352-6953-E7AD-325D-7524CCA6E136}"/>
              </a:ext>
            </a:extLst>
          </p:cNvPr>
          <p:cNvSpPr/>
          <p:nvPr/>
        </p:nvSpPr>
        <p:spPr>
          <a:xfrm rot="5400000">
            <a:off x="8569818" y="5223587"/>
            <a:ext cx="166120" cy="16612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9" name="橢圓 58">
            <a:extLst>
              <a:ext uri="{FF2B5EF4-FFF2-40B4-BE49-F238E27FC236}">
                <a16:creationId xmlns:a16="http://schemas.microsoft.com/office/drawing/2014/main" id="{DBCA0BE2-BEFE-8FDC-2BDF-FEF69799E585}"/>
              </a:ext>
            </a:extLst>
          </p:cNvPr>
          <p:cNvSpPr/>
          <p:nvPr/>
        </p:nvSpPr>
        <p:spPr>
          <a:xfrm rot="5400000">
            <a:off x="8009305" y="5223587"/>
            <a:ext cx="166120" cy="16612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6" name="橢圓 65">
            <a:extLst>
              <a:ext uri="{FF2B5EF4-FFF2-40B4-BE49-F238E27FC236}">
                <a16:creationId xmlns:a16="http://schemas.microsoft.com/office/drawing/2014/main" id="{39D61232-6563-6C1B-84EC-7D65D3B1CAD6}"/>
              </a:ext>
            </a:extLst>
          </p:cNvPr>
          <p:cNvSpPr/>
          <p:nvPr/>
        </p:nvSpPr>
        <p:spPr>
          <a:xfrm rot="5400000">
            <a:off x="9035767" y="5223587"/>
            <a:ext cx="166120" cy="16612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7" name="文字方塊 66">
                <a:extLst>
                  <a:ext uri="{FF2B5EF4-FFF2-40B4-BE49-F238E27FC236}">
                    <a16:creationId xmlns:a16="http://schemas.microsoft.com/office/drawing/2014/main" id="{AB07CD5F-FC07-C919-118E-BF7CAEF533BA}"/>
                  </a:ext>
                </a:extLst>
              </p:cNvPr>
              <p:cNvSpPr txBox="1"/>
              <p:nvPr/>
            </p:nvSpPr>
            <p:spPr>
              <a:xfrm>
                <a:off x="7877853" y="5378534"/>
                <a:ext cx="4626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67" name="文字方塊 66">
                <a:extLst>
                  <a:ext uri="{FF2B5EF4-FFF2-40B4-BE49-F238E27FC236}">
                    <a16:creationId xmlns:a16="http://schemas.microsoft.com/office/drawing/2014/main" id="{AB07CD5F-FC07-C919-118E-BF7CAEF533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7853" y="5378534"/>
                <a:ext cx="462626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8" name="文字方塊 67">
                <a:extLst>
                  <a:ext uri="{FF2B5EF4-FFF2-40B4-BE49-F238E27FC236}">
                    <a16:creationId xmlns:a16="http://schemas.microsoft.com/office/drawing/2014/main" id="{ACCE0356-9A69-F5C4-480E-53C14FB56966}"/>
                  </a:ext>
                </a:extLst>
              </p:cNvPr>
              <p:cNvSpPr txBox="1"/>
              <p:nvPr/>
            </p:nvSpPr>
            <p:spPr>
              <a:xfrm>
                <a:off x="8899521" y="5379355"/>
                <a:ext cx="4626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68" name="文字方塊 67">
                <a:extLst>
                  <a:ext uri="{FF2B5EF4-FFF2-40B4-BE49-F238E27FC236}">
                    <a16:creationId xmlns:a16="http://schemas.microsoft.com/office/drawing/2014/main" id="{ACCE0356-9A69-F5C4-480E-53C14FB569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9521" y="5379355"/>
                <a:ext cx="462626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9" name="文字方塊 68">
                <a:extLst>
                  <a:ext uri="{FF2B5EF4-FFF2-40B4-BE49-F238E27FC236}">
                    <a16:creationId xmlns:a16="http://schemas.microsoft.com/office/drawing/2014/main" id="{8CFEFE81-FE05-FCCC-0D8E-866EC0F0F046}"/>
                  </a:ext>
                </a:extLst>
              </p:cNvPr>
              <p:cNvSpPr txBox="1"/>
              <p:nvPr/>
            </p:nvSpPr>
            <p:spPr>
              <a:xfrm>
                <a:off x="9127544" y="5378533"/>
                <a:ext cx="4626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69" name="文字方塊 68">
                <a:extLst>
                  <a:ext uri="{FF2B5EF4-FFF2-40B4-BE49-F238E27FC236}">
                    <a16:creationId xmlns:a16="http://schemas.microsoft.com/office/drawing/2014/main" id="{8CFEFE81-FE05-FCCC-0D8E-866EC0F0F0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7544" y="5378533"/>
                <a:ext cx="462626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0" name="文字方塊 69">
                <a:extLst>
                  <a:ext uri="{FF2B5EF4-FFF2-40B4-BE49-F238E27FC236}">
                    <a16:creationId xmlns:a16="http://schemas.microsoft.com/office/drawing/2014/main" id="{780177E0-32CD-35A4-6EBA-9B3D4125151A}"/>
                  </a:ext>
                </a:extLst>
              </p:cNvPr>
              <p:cNvSpPr txBox="1"/>
              <p:nvPr/>
            </p:nvSpPr>
            <p:spPr>
              <a:xfrm>
                <a:off x="8431237" y="5386642"/>
                <a:ext cx="4626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70" name="文字方塊 69">
                <a:extLst>
                  <a:ext uri="{FF2B5EF4-FFF2-40B4-BE49-F238E27FC236}">
                    <a16:creationId xmlns:a16="http://schemas.microsoft.com/office/drawing/2014/main" id="{780177E0-32CD-35A4-6EBA-9B3D412515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1237" y="5386642"/>
                <a:ext cx="462626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1" name="文字方塊 70">
                <a:extLst>
                  <a:ext uri="{FF2B5EF4-FFF2-40B4-BE49-F238E27FC236}">
                    <a16:creationId xmlns:a16="http://schemas.microsoft.com/office/drawing/2014/main" id="{E67C0DE2-AC72-DDD6-433C-31B8D7276068}"/>
                  </a:ext>
                </a:extLst>
              </p:cNvPr>
              <p:cNvSpPr txBox="1"/>
              <p:nvPr/>
            </p:nvSpPr>
            <p:spPr>
              <a:xfrm>
                <a:off x="9589983" y="5381745"/>
                <a:ext cx="4573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71" name="文字方塊 70">
                <a:extLst>
                  <a:ext uri="{FF2B5EF4-FFF2-40B4-BE49-F238E27FC236}">
                    <a16:creationId xmlns:a16="http://schemas.microsoft.com/office/drawing/2014/main" id="{E67C0DE2-AC72-DDD6-433C-31B8D72760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89983" y="5381745"/>
                <a:ext cx="457305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2" name="群組 71">
            <a:extLst>
              <a:ext uri="{FF2B5EF4-FFF2-40B4-BE49-F238E27FC236}">
                <a16:creationId xmlns:a16="http://schemas.microsoft.com/office/drawing/2014/main" id="{AB20E29C-128B-3A1C-0605-7F9AB06553AA}"/>
              </a:ext>
            </a:extLst>
          </p:cNvPr>
          <p:cNvGrpSpPr/>
          <p:nvPr/>
        </p:nvGrpSpPr>
        <p:grpSpPr>
          <a:xfrm rot="10800000">
            <a:off x="7783456" y="5228944"/>
            <a:ext cx="2060369" cy="155405"/>
            <a:chOff x="1385153" y="4152956"/>
            <a:chExt cx="2060369" cy="155405"/>
          </a:xfrm>
        </p:grpSpPr>
        <p:cxnSp>
          <p:nvCxnSpPr>
            <p:cNvPr id="73" name="直線接點 72">
              <a:extLst>
                <a:ext uri="{FF2B5EF4-FFF2-40B4-BE49-F238E27FC236}">
                  <a16:creationId xmlns:a16="http://schemas.microsoft.com/office/drawing/2014/main" id="{3EE1139B-BCE6-B0C8-2138-AD57ACF99811}"/>
                </a:ext>
              </a:extLst>
            </p:cNvPr>
            <p:cNvCxnSpPr/>
            <p:nvPr/>
          </p:nvCxnSpPr>
          <p:spPr>
            <a:xfrm>
              <a:off x="2774962" y="4152956"/>
              <a:ext cx="0" cy="15540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線接點 73">
              <a:extLst>
                <a:ext uri="{FF2B5EF4-FFF2-40B4-BE49-F238E27FC236}">
                  <a16:creationId xmlns:a16="http://schemas.microsoft.com/office/drawing/2014/main" id="{55DEADD5-8C30-A38E-C326-561B5B12C80E}"/>
                </a:ext>
              </a:extLst>
            </p:cNvPr>
            <p:cNvCxnSpPr/>
            <p:nvPr/>
          </p:nvCxnSpPr>
          <p:spPr>
            <a:xfrm>
              <a:off x="2431633" y="4152956"/>
              <a:ext cx="0" cy="15540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線接點 93">
              <a:extLst>
                <a:ext uri="{FF2B5EF4-FFF2-40B4-BE49-F238E27FC236}">
                  <a16:creationId xmlns:a16="http://schemas.microsoft.com/office/drawing/2014/main" id="{48B55187-0D77-0421-46EE-184AAB9A69B1}"/>
                </a:ext>
              </a:extLst>
            </p:cNvPr>
            <p:cNvCxnSpPr/>
            <p:nvPr/>
          </p:nvCxnSpPr>
          <p:spPr>
            <a:xfrm>
              <a:off x="2096353" y="4152956"/>
              <a:ext cx="0" cy="15540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線接點 94">
              <a:extLst>
                <a:ext uri="{FF2B5EF4-FFF2-40B4-BE49-F238E27FC236}">
                  <a16:creationId xmlns:a16="http://schemas.microsoft.com/office/drawing/2014/main" id="{DF2D4346-C11B-5064-624C-F8E5028D41F9}"/>
                </a:ext>
              </a:extLst>
            </p:cNvPr>
            <p:cNvCxnSpPr/>
            <p:nvPr/>
          </p:nvCxnSpPr>
          <p:spPr>
            <a:xfrm>
              <a:off x="3125482" y="4152956"/>
              <a:ext cx="0" cy="15540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線接點 95">
              <a:extLst>
                <a:ext uri="{FF2B5EF4-FFF2-40B4-BE49-F238E27FC236}">
                  <a16:creationId xmlns:a16="http://schemas.microsoft.com/office/drawing/2014/main" id="{3FE48570-862B-C7B5-5A75-09592D02C143}"/>
                </a:ext>
              </a:extLst>
            </p:cNvPr>
            <p:cNvCxnSpPr/>
            <p:nvPr/>
          </p:nvCxnSpPr>
          <p:spPr>
            <a:xfrm>
              <a:off x="1725513" y="4152956"/>
              <a:ext cx="0" cy="15540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線接點 96">
              <a:extLst>
                <a:ext uri="{FF2B5EF4-FFF2-40B4-BE49-F238E27FC236}">
                  <a16:creationId xmlns:a16="http://schemas.microsoft.com/office/drawing/2014/main" id="{39A4BBDE-A8C8-DB7B-5A09-6B612FCAFE59}"/>
                </a:ext>
              </a:extLst>
            </p:cNvPr>
            <p:cNvCxnSpPr/>
            <p:nvPr/>
          </p:nvCxnSpPr>
          <p:spPr>
            <a:xfrm>
              <a:off x="3445522" y="4152956"/>
              <a:ext cx="0" cy="15540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線接點 97">
              <a:extLst>
                <a:ext uri="{FF2B5EF4-FFF2-40B4-BE49-F238E27FC236}">
                  <a16:creationId xmlns:a16="http://schemas.microsoft.com/office/drawing/2014/main" id="{5AB9E7F1-4CA8-5003-91C5-028EF1002FE1}"/>
                </a:ext>
              </a:extLst>
            </p:cNvPr>
            <p:cNvCxnSpPr/>
            <p:nvPr/>
          </p:nvCxnSpPr>
          <p:spPr>
            <a:xfrm>
              <a:off x="1385153" y="4152956"/>
              <a:ext cx="0" cy="15540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99" name="文字方塊 98">
                <a:extLst>
                  <a:ext uri="{FF2B5EF4-FFF2-40B4-BE49-F238E27FC236}">
                    <a16:creationId xmlns:a16="http://schemas.microsoft.com/office/drawing/2014/main" id="{2CEA37FA-B9D8-0D16-24FA-BA33183F3DAE}"/>
                  </a:ext>
                </a:extLst>
              </p:cNvPr>
              <p:cNvSpPr txBox="1"/>
              <p:nvPr/>
            </p:nvSpPr>
            <p:spPr>
              <a:xfrm>
                <a:off x="3315902" y="3621279"/>
                <a:ext cx="7108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𝑛𝑒𝑤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>
          <p:sp>
            <p:nvSpPr>
              <p:cNvPr id="99" name="文字方塊 98">
                <a:extLst>
                  <a:ext uri="{FF2B5EF4-FFF2-40B4-BE49-F238E27FC236}">
                    <a16:creationId xmlns:a16="http://schemas.microsoft.com/office/drawing/2014/main" id="{2CEA37FA-B9D8-0D16-24FA-BA33183F3D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5902" y="3621279"/>
                <a:ext cx="710836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0" name="文字方塊 99">
                <a:extLst>
                  <a:ext uri="{FF2B5EF4-FFF2-40B4-BE49-F238E27FC236}">
                    <a16:creationId xmlns:a16="http://schemas.microsoft.com/office/drawing/2014/main" id="{86338A33-10C5-AA85-9196-F9B963DB2445}"/>
                  </a:ext>
                </a:extLst>
              </p:cNvPr>
              <p:cNvSpPr txBox="1"/>
              <p:nvPr/>
            </p:nvSpPr>
            <p:spPr>
              <a:xfrm>
                <a:off x="895060" y="3657250"/>
                <a:ext cx="6992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𝑛𝑒𝑤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>
          <p:sp>
            <p:nvSpPr>
              <p:cNvPr id="100" name="文字方塊 99">
                <a:extLst>
                  <a:ext uri="{FF2B5EF4-FFF2-40B4-BE49-F238E27FC236}">
                    <a16:creationId xmlns:a16="http://schemas.microsoft.com/office/drawing/2014/main" id="{86338A33-10C5-AA85-9196-F9B963DB24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060" y="3657250"/>
                <a:ext cx="699229" cy="369332"/>
              </a:xfrm>
              <a:prstGeom prst="rect">
                <a:avLst/>
              </a:prstGeom>
              <a:blipFill>
                <a:blip r:embed="rId22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3" name="橢圓 112">
            <a:extLst>
              <a:ext uri="{FF2B5EF4-FFF2-40B4-BE49-F238E27FC236}">
                <a16:creationId xmlns:a16="http://schemas.microsoft.com/office/drawing/2014/main" id="{7DD2DE9E-8032-8765-AD9C-6631174C5801}"/>
              </a:ext>
            </a:extLst>
          </p:cNvPr>
          <p:cNvSpPr/>
          <p:nvPr/>
        </p:nvSpPr>
        <p:spPr>
          <a:xfrm>
            <a:off x="2861308" y="3913003"/>
            <a:ext cx="166120" cy="166120"/>
          </a:xfrm>
          <a:prstGeom prst="ellipse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4" name="橢圓 113">
            <a:extLst>
              <a:ext uri="{FF2B5EF4-FFF2-40B4-BE49-F238E27FC236}">
                <a16:creationId xmlns:a16="http://schemas.microsoft.com/office/drawing/2014/main" id="{898AA979-12E8-D4CF-E83C-3A1E6ED8592F}"/>
              </a:ext>
            </a:extLst>
          </p:cNvPr>
          <p:cNvSpPr/>
          <p:nvPr/>
        </p:nvSpPr>
        <p:spPr>
          <a:xfrm>
            <a:off x="2241350" y="5049161"/>
            <a:ext cx="166120" cy="166120"/>
          </a:xfrm>
          <a:prstGeom prst="ellipse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5" name="橢圓 114">
            <a:extLst>
              <a:ext uri="{FF2B5EF4-FFF2-40B4-BE49-F238E27FC236}">
                <a16:creationId xmlns:a16="http://schemas.microsoft.com/office/drawing/2014/main" id="{6CE98868-2A50-E217-E839-C04653144B76}"/>
              </a:ext>
            </a:extLst>
          </p:cNvPr>
          <p:cNvSpPr/>
          <p:nvPr/>
        </p:nvSpPr>
        <p:spPr>
          <a:xfrm>
            <a:off x="1870703" y="5609674"/>
            <a:ext cx="166120" cy="166120"/>
          </a:xfrm>
          <a:prstGeom prst="ellipse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6" name="橢圓 115">
            <a:extLst>
              <a:ext uri="{FF2B5EF4-FFF2-40B4-BE49-F238E27FC236}">
                <a16:creationId xmlns:a16="http://schemas.microsoft.com/office/drawing/2014/main" id="{47924C34-92BD-8882-D8DA-F54B32247FD9}"/>
              </a:ext>
            </a:extLst>
          </p:cNvPr>
          <p:cNvSpPr/>
          <p:nvPr/>
        </p:nvSpPr>
        <p:spPr>
          <a:xfrm>
            <a:off x="3162184" y="4583212"/>
            <a:ext cx="166120" cy="166120"/>
          </a:xfrm>
          <a:prstGeom prst="ellipse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7" name="文字方塊 116">
                <a:extLst>
                  <a:ext uri="{FF2B5EF4-FFF2-40B4-BE49-F238E27FC236}">
                    <a16:creationId xmlns:a16="http://schemas.microsoft.com/office/drawing/2014/main" id="{6C4BE5F2-5095-A39C-C4D3-8C9BFD6E2554}"/>
                  </a:ext>
                </a:extLst>
              </p:cNvPr>
              <p:cNvSpPr txBox="1"/>
              <p:nvPr/>
            </p:nvSpPr>
            <p:spPr>
              <a:xfrm>
                <a:off x="893577" y="5491267"/>
                <a:ext cx="9947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TW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altLang="zh-TW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TW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17" name="文字方塊 116">
                <a:extLst>
                  <a:ext uri="{FF2B5EF4-FFF2-40B4-BE49-F238E27FC236}">
                    <a16:creationId xmlns:a16="http://schemas.microsoft.com/office/drawing/2014/main" id="{6C4BE5F2-5095-A39C-C4D3-8C9BFD6E25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577" y="5491267"/>
                <a:ext cx="994759" cy="369332"/>
              </a:xfrm>
              <a:prstGeom prst="rect">
                <a:avLst/>
              </a:prstGeom>
              <a:blipFill>
                <a:blip r:embed="rId23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8" name="文字方塊 117">
                <a:extLst>
                  <a:ext uri="{FF2B5EF4-FFF2-40B4-BE49-F238E27FC236}">
                    <a16:creationId xmlns:a16="http://schemas.microsoft.com/office/drawing/2014/main" id="{2F8CB666-F913-45B5-FE66-AFB2BAD3BA66}"/>
                  </a:ext>
                </a:extLst>
              </p:cNvPr>
              <p:cNvSpPr txBox="1"/>
              <p:nvPr/>
            </p:nvSpPr>
            <p:spPr>
              <a:xfrm>
                <a:off x="3328304" y="4469599"/>
                <a:ext cx="9947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TW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altLang="zh-TW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TW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18" name="文字方塊 117">
                <a:extLst>
                  <a:ext uri="{FF2B5EF4-FFF2-40B4-BE49-F238E27FC236}">
                    <a16:creationId xmlns:a16="http://schemas.microsoft.com/office/drawing/2014/main" id="{2F8CB666-F913-45B5-FE66-AFB2BAD3BA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8304" y="4469599"/>
                <a:ext cx="994759" cy="369332"/>
              </a:xfrm>
              <a:prstGeom prst="rect">
                <a:avLst/>
              </a:prstGeom>
              <a:blipFill>
                <a:blip r:embed="rId24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9" name="文字方塊 118">
                <a:extLst>
                  <a:ext uri="{FF2B5EF4-FFF2-40B4-BE49-F238E27FC236}">
                    <a16:creationId xmlns:a16="http://schemas.microsoft.com/office/drawing/2014/main" id="{CB4DD57E-7D59-D44A-9D87-3368E75E714D}"/>
                  </a:ext>
                </a:extLst>
              </p:cNvPr>
              <p:cNvSpPr txBox="1"/>
              <p:nvPr/>
            </p:nvSpPr>
            <p:spPr>
              <a:xfrm>
                <a:off x="711573" y="4241576"/>
                <a:ext cx="9947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TW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TW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19" name="文字方塊 118">
                <a:extLst>
                  <a:ext uri="{FF2B5EF4-FFF2-40B4-BE49-F238E27FC236}">
                    <a16:creationId xmlns:a16="http://schemas.microsoft.com/office/drawing/2014/main" id="{CB4DD57E-7D59-D44A-9D87-3368E75E71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573" y="4241576"/>
                <a:ext cx="994759" cy="369332"/>
              </a:xfrm>
              <a:prstGeom prst="rect">
                <a:avLst/>
              </a:prstGeom>
              <a:blipFill>
                <a:blip r:embed="rId25"/>
                <a:stretch>
                  <a:fillRect b="-1724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0" name="文字方塊 119">
                <a:extLst>
                  <a:ext uri="{FF2B5EF4-FFF2-40B4-BE49-F238E27FC236}">
                    <a16:creationId xmlns:a16="http://schemas.microsoft.com/office/drawing/2014/main" id="{C1C623CB-9375-91AD-60D8-9B6BE58AAF57}"/>
                  </a:ext>
                </a:extLst>
              </p:cNvPr>
              <p:cNvSpPr txBox="1"/>
              <p:nvPr/>
            </p:nvSpPr>
            <p:spPr>
              <a:xfrm>
                <a:off x="1281014" y="4937883"/>
                <a:ext cx="9947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TW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TW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TW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20" name="文字方塊 119">
                <a:extLst>
                  <a:ext uri="{FF2B5EF4-FFF2-40B4-BE49-F238E27FC236}">
                    <a16:creationId xmlns:a16="http://schemas.microsoft.com/office/drawing/2014/main" id="{C1C623CB-9375-91AD-60D8-9B6BE58AAF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1014" y="4937883"/>
                <a:ext cx="994759" cy="369332"/>
              </a:xfrm>
              <a:prstGeom prst="rect">
                <a:avLst/>
              </a:prstGeom>
              <a:blipFill>
                <a:blip r:embed="rId26"/>
                <a:stretch>
                  <a:fillRect b="-967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1" name="文字方塊 120">
                <a:extLst>
                  <a:ext uri="{FF2B5EF4-FFF2-40B4-BE49-F238E27FC236}">
                    <a16:creationId xmlns:a16="http://schemas.microsoft.com/office/drawing/2014/main" id="{5036157B-7C83-1731-8F20-EE89AB09BD77}"/>
                  </a:ext>
                </a:extLst>
              </p:cNvPr>
              <p:cNvSpPr txBox="1"/>
              <p:nvPr/>
            </p:nvSpPr>
            <p:spPr>
              <a:xfrm>
                <a:off x="2437354" y="3451737"/>
                <a:ext cx="9841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TW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TW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21" name="文字方塊 120">
                <a:extLst>
                  <a:ext uri="{FF2B5EF4-FFF2-40B4-BE49-F238E27FC236}">
                    <a16:creationId xmlns:a16="http://schemas.microsoft.com/office/drawing/2014/main" id="{5036157B-7C83-1731-8F20-EE89AB09BD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7354" y="3451737"/>
                <a:ext cx="984116" cy="369332"/>
              </a:xfrm>
              <a:prstGeom prst="rect">
                <a:avLst/>
              </a:prstGeom>
              <a:blipFill>
                <a:blip r:embed="rId27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2" name="直線單箭頭接點 65">
            <a:extLst>
              <a:ext uri="{FF2B5EF4-FFF2-40B4-BE49-F238E27FC236}">
                <a16:creationId xmlns:a16="http://schemas.microsoft.com/office/drawing/2014/main" id="{A42B8C8E-4D35-AEA0-D1B0-4E19ED90797A}"/>
              </a:ext>
            </a:extLst>
          </p:cNvPr>
          <p:cNvCxnSpPr>
            <a:cxnSpLocks/>
          </p:cNvCxnSpPr>
          <p:nvPr/>
        </p:nvCxnSpPr>
        <p:spPr>
          <a:xfrm flipH="1" flipV="1">
            <a:off x="1366520" y="4037721"/>
            <a:ext cx="2199640" cy="1841499"/>
          </a:xfrm>
          <a:prstGeom prst="straightConnector1">
            <a:avLst/>
          </a:prstGeom>
          <a:ln w="28575"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直線單箭頭接點 66">
            <a:extLst>
              <a:ext uri="{FF2B5EF4-FFF2-40B4-BE49-F238E27FC236}">
                <a16:creationId xmlns:a16="http://schemas.microsoft.com/office/drawing/2014/main" id="{57D407E2-1FFA-379A-0066-2E35863E923F}"/>
              </a:ext>
            </a:extLst>
          </p:cNvPr>
          <p:cNvCxnSpPr>
            <a:cxnSpLocks/>
          </p:cNvCxnSpPr>
          <p:nvPr/>
        </p:nvCxnSpPr>
        <p:spPr>
          <a:xfrm flipV="1">
            <a:off x="1516380" y="3903100"/>
            <a:ext cx="1854877" cy="2207896"/>
          </a:xfrm>
          <a:prstGeom prst="straightConnector1">
            <a:avLst/>
          </a:prstGeom>
          <a:ln w="28575">
            <a:solidFill>
              <a:srgbClr val="00B050"/>
            </a:solidFill>
            <a:prstDash val="solid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24" name="橢圓 123">
            <a:extLst>
              <a:ext uri="{FF2B5EF4-FFF2-40B4-BE49-F238E27FC236}">
                <a16:creationId xmlns:a16="http://schemas.microsoft.com/office/drawing/2014/main" id="{4CB1F6DB-761E-89C7-22C2-B254C001C717}"/>
              </a:ext>
            </a:extLst>
          </p:cNvPr>
          <p:cNvSpPr/>
          <p:nvPr/>
        </p:nvSpPr>
        <p:spPr>
          <a:xfrm>
            <a:off x="1642013" y="4359809"/>
            <a:ext cx="166120" cy="166120"/>
          </a:xfrm>
          <a:prstGeom prst="ellipse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5" name="文字方塊 124">
            <a:extLst>
              <a:ext uri="{FF2B5EF4-FFF2-40B4-BE49-F238E27FC236}">
                <a16:creationId xmlns:a16="http://schemas.microsoft.com/office/drawing/2014/main" id="{8092F023-1BC8-13EC-CF0A-5E9E979286A3}"/>
              </a:ext>
            </a:extLst>
          </p:cNvPr>
          <p:cNvSpPr txBox="1"/>
          <p:nvPr/>
        </p:nvSpPr>
        <p:spPr>
          <a:xfrm>
            <a:off x="5537527" y="6078353"/>
            <a:ext cx="55707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變異數</a:t>
            </a:r>
            <a:r>
              <a:rPr lang="zh-TW" altLang="en-US" sz="3600" dirty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最大</a:t>
            </a:r>
            <a:r>
              <a:rPr lang="zh-TW" altLang="en-US" sz="2400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的維度保留</a:t>
            </a:r>
            <a:r>
              <a:rPr lang="zh-TW" altLang="en-US" sz="3600" dirty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最多</a:t>
            </a:r>
            <a:r>
              <a:rPr lang="zh-TW" altLang="en-US" sz="2400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訊息</a:t>
            </a:r>
          </a:p>
        </p:txBody>
      </p:sp>
      <p:grpSp>
        <p:nvGrpSpPr>
          <p:cNvPr id="126" name="群組 125">
            <a:extLst>
              <a:ext uri="{FF2B5EF4-FFF2-40B4-BE49-F238E27FC236}">
                <a16:creationId xmlns:a16="http://schemas.microsoft.com/office/drawing/2014/main" id="{0423DC0F-8002-007B-0C86-D8736FE68B8E}"/>
              </a:ext>
            </a:extLst>
          </p:cNvPr>
          <p:cNvGrpSpPr/>
          <p:nvPr/>
        </p:nvGrpSpPr>
        <p:grpSpPr>
          <a:xfrm rot="7812228">
            <a:off x="1453545" y="4880767"/>
            <a:ext cx="2060369" cy="155405"/>
            <a:chOff x="1385153" y="4152956"/>
            <a:chExt cx="2060369" cy="155405"/>
          </a:xfrm>
        </p:grpSpPr>
        <p:cxnSp>
          <p:nvCxnSpPr>
            <p:cNvPr id="127" name="直線接點 126">
              <a:extLst>
                <a:ext uri="{FF2B5EF4-FFF2-40B4-BE49-F238E27FC236}">
                  <a16:creationId xmlns:a16="http://schemas.microsoft.com/office/drawing/2014/main" id="{B0C26E8E-84E7-C552-A2A1-8302A383EE19}"/>
                </a:ext>
              </a:extLst>
            </p:cNvPr>
            <p:cNvCxnSpPr/>
            <p:nvPr/>
          </p:nvCxnSpPr>
          <p:spPr>
            <a:xfrm>
              <a:off x="2774962" y="4152956"/>
              <a:ext cx="0" cy="15540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直線接點 127">
              <a:extLst>
                <a:ext uri="{FF2B5EF4-FFF2-40B4-BE49-F238E27FC236}">
                  <a16:creationId xmlns:a16="http://schemas.microsoft.com/office/drawing/2014/main" id="{AB274982-E57E-F485-B6BE-10FC48C88E89}"/>
                </a:ext>
              </a:extLst>
            </p:cNvPr>
            <p:cNvCxnSpPr/>
            <p:nvPr/>
          </p:nvCxnSpPr>
          <p:spPr>
            <a:xfrm>
              <a:off x="2431633" y="4152956"/>
              <a:ext cx="0" cy="15540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直線接點 128">
              <a:extLst>
                <a:ext uri="{FF2B5EF4-FFF2-40B4-BE49-F238E27FC236}">
                  <a16:creationId xmlns:a16="http://schemas.microsoft.com/office/drawing/2014/main" id="{B42A59A9-9EFF-F955-5451-9F1ECD721117}"/>
                </a:ext>
              </a:extLst>
            </p:cNvPr>
            <p:cNvCxnSpPr/>
            <p:nvPr/>
          </p:nvCxnSpPr>
          <p:spPr>
            <a:xfrm>
              <a:off x="2096353" y="4152956"/>
              <a:ext cx="0" cy="15540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直線接點 129">
              <a:extLst>
                <a:ext uri="{FF2B5EF4-FFF2-40B4-BE49-F238E27FC236}">
                  <a16:creationId xmlns:a16="http://schemas.microsoft.com/office/drawing/2014/main" id="{295D8EFC-BCFE-EF8E-1CAB-1C35AA3B81CE}"/>
                </a:ext>
              </a:extLst>
            </p:cNvPr>
            <p:cNvCxnSpPr/>
            <p:nvPr/>
          </p:nvCxnSpPr>
          <p:spPr>
            <a:xfrm>
              <a:off x="3125482" y="4152956"/>
              <a:ext cx="0" cy="15540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直線接點 130">
              <a:extLst>
                <a:ext uri="{FF2B5EF4-FFF2-40B4-BE49-F238E27FC236}">
                  <a16:creationId xmlns:a16="http://schemas.microsoft.com/office/drawing/2014/main" id="{B8F7D53F-7FCC-4BBD-F3DE-E01B8A2F665C}"/>
                </a:ext>
              </a:extLst>
            </p:cNvPr>
            <p:cNvCxnSpPr/>
            <p:nvPr/>
          </p:nvCxnSpPr>
          <p:spPr>
            <a:xfrm>
              <a:off x="1725513" y="4152956"/>
              <a:ext cx="0" cy="15540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直線接點 131">
              <a:extLst>
                <a:ext uri="{FF2B5EF4-FFF2-40B4-BE49-F238E27FC236}">
                  <a16:creationId xmlns:a16="http://schemas.microsoft.com/office/drawing/2014/main" id="{B6F5DA85-6793-CAFD-97F9-F0A84CA0EB7F}"/>
                </a:ext>
              </a:extLst>
            </p:cNvPr>
            <p:cNvCxnSpPr/>
            <p:nvPr/>
          </p:nvCxnSpPr>
          <p:spPr>
            <a:xfrm>
              <a:off x="3445522" y="4152956"/>
              <a:ext cx="0" cy="15540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直線接點 132">
              <a:extLst>
                <a:ext uri="{FF2B5EF4-FFF2-40B4-BE49-F238E27FC236}">
                  <a16:creationId xmlns:a16="http://schemas.microsoft.com/office/drawing/2014/main" id="{7DD3BA83-6324-24A7-ACCB-0B6FC032AADA}"/>
                </a:ext>
              </a:extLst>
            </p:cNvPr>
            <p:cNvCxnSpPr/>
            <p:nvPr/>
          </p:nvCxnSpPr>
          <p:spPr>
            <a:xfrm>
              <a:off x="1385153" y="4152956"/>
              <a:ext cx="0" cy="15540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87925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AB46BC8-C9B3-4ADD-537D-9279D94577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4626" y="2059278"/>
            <a:ext cx="10882745" cy="4351338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u"/>
            </a:pPr>
            <a:r>
              <a:rPr kumimoji="1" lang="en-US" altLang="zh-TW" sz="2400" dirty="0"/>
              <a:t>Empirical Orthogonal Function </a:t>
            </a:r>
          </a:p>
          <a:p>
            <a:pPr marL="457200" lvl="1" indent="0">
              <a:buNone/>
            </a:pPr>
            <a:r>
              <a:rPr kumimoji="1" lang="en-US" altLang="zh-TW" sz="2000" dirty="0"/>
              <a:t>Empirical: the experience from the observation rather than a theory</a:t>
            </a:r>
          </a:p>
          <a:p>
            <a:pPr marL="457200" lvl="1" indent="0">
              <a:buNone/>
            </a:pPr>
            <a:r>
              <a:rPr kumimoji="1" lang="en-US" altLang="zh-TW" sz="2000" dirty="0"/>
              <a:t>Orthogonal: a component is completely irrelevant to each other</a:t>
            </a:r>
          </a:p>
          <a:p>
            <a:pPr>
              <a:buFont typeface="Wingdings" pitchFamily="2" charset="2"/>
              <a:buChar char="u"/>
            </a:pPr>
            <a:endParaRPr kumimoji="1" lang="en-US" altLang="zh-TW" sz="2400" dirty="0"/>
          </a:p>
          <a:p>
            <a:pPr>
              <a:buFont typeface="Wingdings" pitchFamily="2" charset="2"/>
              <a:buChar char="u"/>
            </a:pPr>
            <a:r>
              <a:rPr kumimoji="1" lang="en-US" altLang="zh-TW" sz="2400" dirty="0"/>
              <a:t>In climate research, EOF analysis is often used to explore the possible spatial modes of a dataset and how they change with time.</a:t>
            </a:r>
          </a:p>
          <a:p>
            <a:pPr>
              <a:buFont typeface="Wingdings" pitchFamily="2" charset="2"/>
              <a:buChar char="u"/>
            </a:pPr>
            <a:endParaRPr kumimoji="1" lang="en-US" altLang="zh-TW" sz="2400" dirty="0"/>
          </a:p>
          <a:p>
            <a:pPr>
              <a:buFont typeface="Wingdings" pitchFamily="2" charset="2"/>
              <a:buChar char="u"/>
            </a:pPr>
            <a:r>
              <a:rPr kumimoji="1" lang="en-US" altLang="zh-TW" sz="2400" dirty="0"/>
              <a:t>EOF analysis can also be used to analyze the relationships within a set of variables. (multivariate EOF analysis)</a:t>
            </a:r>
            <a:endParaRPr kumimoji="1" lang="zh-TW" altLang="en-US" sz="2400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EE839A0E-C073-84CA-BD98-5942C7E36F26}"/>
              </a:ext>
            </a:extLst>
          </p:cNvPr>
          <p:cNvSpPr txBox="1">
            <a:spLocks/>
          </p:cNvSpPr>
          <p:nvPr/>
        </p:nvSpPr>
        <p:spPr>
          <a:xfrm>
            <a:off x="1674420" y="359499"/>
            <a:ext cx="8843159" cy="8498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zh-TW" b="1" dirty="0">
                <a:solidFill>
                  <a:schemeClr val="accent1">
                    <a:lumMod val="75000"/>
                  </a:schemeClr>
                </a:solidFill>
                <a:latin typeface="+mn-lt"/>
              </a:rPr>
              <a:t>What is EOF analysis?</a:t>
            </a:r>
            <a:endParaRPr kumimoji="1" lang="zh-TW" altLang="en-US" b="1" dirty="0">
              <a:solidFill>
                <a:schemeClr val="accent1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C57BDDF2-97AD-ECAF-FD37-C3A46E862527}"/>
              </a:ext>
            </a:extLst>
          </p:cNvPr>
          <p:cNvSpPr txBox="1"/>
          <p:nvPr/>
        </p:nvSpPr>
        <p:spPr>
          <a:xfrm>
            <a:off x="3696624" y="978556"/>
            <a:ext cx="47987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i="1" dirty="0">
                <a:solidFill>
                  <a:schemeClr val="accent1">
                    <a:lumMod val="75000"/>
                  </a:schemeClr>
                </a:solidFill>
              </a:rPr>
              <a:t>(a.k.a. Principal Component Analysis)</a:t>
            </a:r>
            <a:endParaRPr kumimoji="1" lang="zh-TW" altLang="en-US" sz="24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3" name="投影片編號版面配置區 12">
            <a:extLst>
              <a:ext uri="{FF2B5EF4-FFF2-40B4-BE49-F238E27FC236}">
                <a16:creationId xmlns:a16="http://schemas.microsoft.com/office/drawing/2014/main" id="{D843EB31-4F92-3B69-88B1-ADB5641A01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4D7F2-F5CE-C646-86CE-E67DBC894B4B}" type="slidenum">
              <a:rPr kumimoji="1" lang="zh-TW" altLang="en-US" smtClean="0"/>
              <a:t>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44239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EE839A0E-C073-84CA-BD98-5942C7E36F26}"/>
              </a:ext>
            </a:extLst>
          </p:cNvPr>
          <p:cNvSpPr txBox="1">
            <a:spLocks/>
          </p:cNvSpPr>
          <p:nvPr/>
        </p:nvSpPr>
        <p:spPr>
          <a:xfrm>
            <a:off x="1674420" y="359499"/>
            <a:ext cx="8843159" cy="8498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zh-TW" b="1" dirty="0">
                <a:solidFill>
                  <a:schemeClr val="accent1">
                    <a:lumMod val="75000"/>
                  </a:schemeClr>
                </a:solidFill>
                <a:latin typeface="+mn-lt"/>
              </a:rPr>
              <a:t>What is EOF analysis?</a:t>
            </a:r>
            <a:endParaRPr kumimoji="1" lang="zh-TW" altLang="en-US" b="1" dirty="0">
              <a:solidFill>
                <a:schemeClr val="accent1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13" name="投影片編號版面配置區 12">
            <a:extLst>
              <a:ext uri="{FF2B5EF4-FFF2-40B4-BE49-F238E27FC236}">
                <a16:creationId xmlns:a16="http://schemas.microsoft.com/office/drawing/2014/main" id="{D843EB31-4F92-3B69-88B1-ADB5641A01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4D7F2-F5CE-C646-86CE-E67DBC894B4B}" type="slidenum">
              <a:rPr kumimoji="1" lang="zh-TW" altLang="en-US" smtClean="0"/>
              <a:t>20</a:t>
            </a:fld>
            <a:endParaRPr kumimoji="1" lang="zh-TW" altLang="en-US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74A0ED08-20D6-206D-A7A9-AC63E0162F19}"/>
              </a:ext>
            </a:extLst>
          </p:cNvPr>
          <p:cNvSpPr txBox="1"/>
          <p:nvPr/>
        </p:nvSpPr>
        <p:spPr>
          <a:xfrm>
            <a:off x="488271" y="1744182"/>
            <a:ext cx="36744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(1) 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背景：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X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為一距平矩陣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18D4B80C-FFEC-F86E-E51D-FE8CA395EE8C}"/>
                  </a:ext>
                </a:extLst>
              </p:cNvPr>
              <p:cNvSpPr txBox="1"/>
              <p:nvPr/>
            </p:nvSpPr>
            <p:spPr>
              <a:xfrm>
                <a:off x="4239619" y="1592121"/>
                <a:ext cx="3615926" cy="7454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240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TW" sz="240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……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……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zh-TW" sz="2400" dirty="0"/>
                  <a:t>,</a:t>
                </a:r>
                <a:endParaRPr lang="zh-TW" altLang="en-US" sz="2400" dirty="0"/>
              </a:p>
            </p:txBody>
          </p:sp>
        </mc:Choice>
        <mc:Fallback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18D4B80C-FFEC-F86E-E51D-FE8CA395EE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9619" y="1592121"/>
                <a:ext cx="3615926" cy="745460"/>
              </a:xfrm>
              <a:prstGeom prst="rect">
                <a:avLst/>
              </a:prstGeom>
              <a:blipFill>
                <a:blip r:embed="rId3"/>
                <a:stretch>
                  <a:fillRect l="-350" r="-174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矩形 15">
            <a:extLst>
              <a:ext uri="{FF2B5EF4-FFF2-40B4-BE49-F238E27FC236}">
                <a16:creationId xmlns:a16="http://schemas.microsoft.com/office/drawing/2014/main" id="{A5CB8152-299C-7507-48DF-FB5CD7323104}"/>
              </a:ext>
            </a:extLst>
          </p:cNvPr>
          <p:cNvSpPr/>
          <p:nvPr/>
        </p:nvSpPr>
        <p:spPr>
          <a:xfrm>
            <a:off x="7091916" y="1592121"/>
            <a:ext cx="413783" cy="745460"/>
          </a:xfrm>
          <a:prstGeom prst="rect">
            <a:avLst/>
          </a:prstGeom>
          <a:solidFill>
            <a:srgbClr val="FFFF00">
              <a:alpha val="10000"/>
            </a:srgbClr>
          </a:solidFill>
          <a:ln w="381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EB0A141D-5C08-D2A5-ADA7-9084D336B375}"/>
                  </a:ext>
                </a:extLst>
              </p:cNvPr>
              <p:cNvSpPr txBox="1"/>
              <p:nvPr/>
            </p:nvSpPr>
            <p:spPr>
              <a:xfrm>
                <a:off x="6874406" y="2408376"/>
                <a:ext cx="776495" cy="6512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𝑡h</m:t>
                          </m:r>
                        </m:sup>
                      </m:sSup>
                    </m:oMath>
                  </m:oMathPara>
                </a14:m>
                <a:endParaRPr lang="en-US" altLang="zh-TW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𝑣𝑒𝑐𝑡𝑜𝑟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EB0A141D-5C08-D2A5-ADA7-9084D336B3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4406" y="2408376"/>
                <a:ext cx="776495" cy="651269"/>
              </a:xfrm>
              <a:prstGeom prst="rect">
                <a:avLst/>
              </a:prstGeom>
              <a:blipFill>
                <a:blip r:embed="rId4"/>
                <a:stretch>
                  <a:fillRect r="-645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42F987A6-FC17-1B9B-E6D5-4A468CF47E05}"/>
                  </a:ext>
                </a:extLst>
              </p:cNvPr>
              <p:cNvSpPr txBox="1"/>
              <p:nvPr/>
            </p:nvSpPr>
            <p:spPr>
              <a:xfrm>
                <a:off x="8016597" y="1439066"/>
                <a:ext cx="2180982" cy="10515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則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nary>
                              <m:naryPr>
                                <m:chr m:val="∑"/>
                                <m:ctrlPr>
                                  <a:rPr lang="en-US" altLang="zh-TW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nary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=0</m:t>
                            </m:r>
                          </m:e>
                          <m:e>
                            <m:nary>
                              <m:naryPr>
                                <m:chr m:val="∑"/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nary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=0</m:t>
                            </m:r>
                          </m:e>
                        </m:eqArr>
                      </m:e>
                    </m:d>
                  </m:oMath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42F987A6-FC17-1B9B-E6D5-4A468CF47E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6597" y="1439066"/>
                <a:ext cx="2180982" cy="1051570"/>
              </a:xfrm>
              <a:prstGeom prst="rect">
                <a:avLst/>
              </a:prstGeom>
              <a:blipFill>
                <a:blip r:embed="rId5"/>
                <a:stretch>
                  <a:fillRect l="-60694" t="-203571" r="-4046" b="-29047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群組 18">
            <a:extLst>
              <a:ext uri="{FF2B5EF4-FFF2-40B4-BE49-F238E27FC236}">
                <a16:creationId xmlns:a16="http://schemas.microsoft.com/office/drawing/2014/main" id="{0A8FDA08-AEC4-7245-2705-17D527EFC8E7}"/>
              </a:ext>
            </a:extLst>
          </p:cNvPr>
          <p:cNvGrpSpPr/>
          <p:nvPr/>
        </p:nvGrpSpPr>
        <p:grpSpPr>
          <a:xfrm>
            <a:off x="7483095" y="3302381"/>
            <a:ext cx="3247986" cy="636465"/>
            <a:chOff x="1144033" y="4199668"/>
            <a:chExt cx="3247986" cy="636465"/>
          </a:xfrm>
        </p:grpSpPr>
        <p:cxnSp>
          <p:nvCxnSpPr>
            <p:cNvPr id="20" name="直線單箭頭接點 16">
              <a:extLst>
                <a:ext uri="{FF2B5EF4-FFF2-40B4-BE49-F238E27FC236}">
                  <a16:creationId xmlns:a16="http://schemas.microsoft.com/office/drawing/2014/main" id="{F4DAAF51-2128-BB29-0F77-3A2E0DED3520}"/>
                </a:ext>
              </a:extLst>
            </p:cNvPr>
            <p:cNvCxnSpPr/>
            <p:nvPr/>
          </p:nvCxnSpPr>
          <p:spPr>
            <a:xfrm>
              <a:off x="1144033" y="4384334"/>
              <a:ext cx="2880000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prstDash val="solid"/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文字方塊 31">
                  <a:extLst>
                    <a:ext uri="{FF2B5EF4-FFF2-40B4-BE49-F238E27FC236}">
                      <a16:creationId xmlns:a16="http://schemas.microsoft.com/office/drawing/2014/main" id="{67820E7C-0C5B-5189-A831-4A26FD8DEEA4}"/>
                    </a:ext>
                  </a:extLst>
                </p:cNvPr>
                <p:cNvSpPr txBox="1"/>
                <p:nvPr/>
              </p:nvSpPr>
              <p:spPr>
                <a:xfrm>
                  <a:off x="4024033" y="4199668"/>
                  <a:ext cx="36798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29" name="文字方塊 28">
                  <a:extLst>
                    <a:ext uri="{FF2B5EF4-FFF2-40B4-BE49-F238E27FC236}">
                      <a16:creationId xmlns:a16="http://schemas.microsoft.com/office/drawing/2014/main" id="{7DECD31D-8470-44C7-96BE-509CD1CB19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24033" y="4199668"/>
                  <a:ext cx="367986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3" name="橢圓 32">
              <a:extLst>
                <a:ext uri="{FF2B5EF4-FFF2-40B4-BE49-F238E27FC236}">
                  <a16:creationId xmlns:a16="http://schemas.microsoft.com/office/drawing/2014/main" id="{9DAD5262-5A0F-B786-4D58-7DDFCB37EAD6}"/>
                </a:ext>
              </a:extLst>
            </p:cNvPr>
            <p:cNvSpPr/>
            <p:nvPr/>
          </p:nvSpPr>
          <p:spPr>
            <a:xfrm>
              <a:off x="3013708" y="4294641"/>
              <a:ext cx="166120" cy="166120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4" name="橢圓 33">
              <a:extLst>
                <a:ext uri="{FF2B5EF4-FFF2-40B4-BE49-F238E27FC236}">
                  <a16:creationId xmlns:a16="http://schemas.microsoft.com/office/drawing/2014/main" id="{EB1C85BD-7962-2AFC-DE53-ED8776D6BD6E}"/>
                </a:ext>
              </a:extLst>
            </p:cNvPr>
            <p:cNvSpPr/>
            <p:nvPr/>
          </p:nvSpPr>
          <p:spPr>
            <a:xfrm>
              <a:off x="1794413" y="4294641"/>
              <a:ext cx="166120" cy="166120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5" name="橢圓 34">
              <a:extLst>
                <a:ext uri="{FF2B5EF4-FFF2-40B4-BE49-F238E27FC236}">
                  <a16:creationId xmlns:a16="http://schemas.microsoft.com/office/drawing/2014/main" id="{91D14073-5D3E-B190-5016-7DD8637073B4}"/>
                </a:ext>
              </a:extLst>
            </p:cNvPr>
            <p:cNvSpPr/>
            <p:nvPr/>
          </p:nvSpPr>
          <p:spPr>
            <a:xfrm>
              <a:off x="2393750" y="4294641"/>
              <a:ext cx="166120" cy="166120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6" name="橢圓 35">
              <a:extLst>
                <a:ext uri="{FF2B5EF4-FFF2-40B4-BE49-F238E27FC236}">
                  <a16:creationId xmlns:a16="http://schemas.microsoft.com/office/drawing/2014/main" id="{1F777D10-2172-3113-9B5F-9DA403B60394}"/>
                </a:ext>
              </a:extLst>
            </p:cNvPr>
            <p:cNvSpPr/>
            <p:nvPr/>
          </p:nvSpPr>
          <p:spPr>
            <a:xfrm>
              <a:off x="2023103" y="4294641"/>
              <a:ext cx="166120" cy="166120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7" name="橢圓 36">
              <a:extLst>
                <a:ext uri="{FF2B5EF4-FFF2-40B4-BE49-F238E27FC236}">
                  <a16:creationId xmlns:a16="http://schemas.microsoft.com/office/drawing/2014/main" id="{BA507D47-7885-C28C-86DC-9D767AAC92E0}"/>
                </a:ext>
              </a:extLst>
            </p:cNvPr>
            <p:cNvSpPr/>
            <p:nvPr/>
          </p:nvSpPr>
          <p:spPr>
            <a:xfrm>
              <a:off x="3314584" y="4298908"/>
              <a:ext cx="166120" cy="166120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38" name="群組 37">
              <a:extLst>
                <a:ext uri="{FF2B5EF4-FFF2-40B4-BE49-F238E27FC236}">
                  <a16:creationId xmlns:a16="http://schemas.microsoft.com/office/drawing/2014/main" id="{49DEFF25-EF03-46EE-7749-D9CEA120A236}"/>
                </a:ext>
              </a:extLst>
            </p:cNvPr>
            <p:cNvGrpSpPr/>
            <p:nvPr/>
          </p:nvGrpSpPr>
          <p:grpSpPr>
            <a:xfrm>
              <a:off x="1537553" y="4305356"/>
              <a:ext cx="2060369" cy="155405"/>
              <a:chOff x="1385153" y="4152956"/>
              <a:chExt cx="2060369" cy="155405"/>
            </a:xfrm>
          </p:grpSpPr>
          <p:cxnSp>
            <p:nvCxnSpPr>
              <p:cNvPr id="44" name="直線接點 43">
                <a:extLst>
                  <a:ext uri="{FF2B5EF4-FFF2-40B4-BE49-F238E27FC236}">
                    <a16:creationId xmlns:a16="http://schemas.microsoft.com/office/drawing/2014/main" id="{86AC303A-485A-DF3A-5230-F6FD3485A733}"/>
                  </a:ext>
                </a:extLst>
              </p:cNvPr>
              <p:cNvCxnSpPr/>
              <p:nvPr/>
            </p:nvCxnSpPr>
            <p:spPr>
              <a:xfrm>
                <a:off x="2774962" y="4152956"/>
                <a:ext cx="0" cy="155405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線接點 44">
                <a:extLst>
                  <a:ext uri="{FF2B5EF4-FFF2-40B4-BE49-F238E27FC236}">
                    <a16:creationId xmlns:a16="http://schemas.microsoft.com/office/drawing/2014/main" id="{11372268-5E80-964B-0EEC-15E881C71EDC}"/>
                  </a:ext>
                </a:extLst>
              </p:cNvPr>
              <p:cNvCxnSpPr/>
              <p:nvPr/>
            </p:nvCxnSpPr>
            <p:spPr>
              <a:xfrm>
                <a:off x="2431633" y="4152956"/>
                <a:ext cx="0" cy="155405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線接點 45">
                <a:extLst>
                  <a:ext uri="{FF2B5EF4-FFF2-40B4-BE49-F238E27FC236}">
                    <a16:creationId xmlns:a16="http://schemas.microsoft.com/office/drawing/2014/main" id="{7C5BEB44-E617-FB1E-AF3A-BD8654E45EF9}"/>
                  </a:ext>
                </a:extLst>
              </p:cNvPr>
              <p:cNvCxnSpPr/>
              <p:nvPr/>
            </p:nvCxnSpPr>
            <p:spPr>
              <a:xfrm>
                <a:off x="2096353" y="4152956"/>
                <a:ext cx="0" cy="155405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線接點 46">
                <a:extLst>
                  <a:ext uri="{FF2B5EF4-FFF2-40B4-BE49-F238E27FC236}">
                    <a16:creationId xmlns:a16="http://schemas.microsoft.com/office/drawing/2014/main" id="{0E1CA127-28E1-1BE4-4970-0A3EE04E8CD6}"/>
                  </a:ext>
                </a:extLst>
              </p:cNvPr>
              <p:cNvCxnSpPr/>
              <p:nvPr/>
            </p:nvCxnSpPr>
            <p:spPr>
              <a:xfrm>
                <a:off x="3125482" y="4152956"/>
                <a:ext cx="0" cy="155405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直線接點 47">
                <a:extLst>
                  <a:ext uri="{FF2B5EF4-FFF2-40B4-BE49-F238E27FC236}">
                    <a16:creationId xmlns:a16="http://schemas.microsoft.com/office/drawing/2014/main" id="{4CC30265-7EF1-CB67-8D39-555FE803485D}"/>
                  </a:ext>
                </a:extLst>
              </p:cNvPr>
              <p:cNvCxnSpPr/>
              <p:nvPr/>
            </p:nvCxnSpPr>
            <p:spPr>
              <a:xfrm>
                <a:off x="1725513" y="4152956"/>
                <a:ext cx="0" cy="155405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直線接點 59">
                <a:extLst>
                  <a:ext uri="{FF2B5EF4-FFF2-40B4-BE49-F238E27FC236}">
                    <a16:creationId xmlns:a16="http://schemas.microsoft.com/office/drawing/2014/main" id="{A8582663-5DB9-95B9-432B-D8AA89253663}"/>
                  </a:ext>
                </a:extLst>
              </p:cNvPr>
              <p:cNvCxnSpPr/>
              <p:nvPr/>
            </p:nvCxnSpPr>
            <p:spPr>
              <a:xfrm>
                <a:off x="3445522" y="4152956"/>
                <a:ext cx="0" cy="155405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直線接點 60">
                <a:extLst>
                  <a:ext uri="{FF2B5EF4-FFF2-40B4-BE49-F238E27FC236}">
                    <a16:creationId xmlns:a16="http://schemas.microsoft.com/office/drawing/2014/main" id="{ECBB68B4-CF88-4F41-AFE3-9BF5198DA724}"/>
                  </a:ext>
                </a:extLst>
              </p:cNvPr>
              <p:cNvCxnSpPr/>
              <p:nvPr/>
            </p:nvCxnSpPr>
            <p:spPr>
              <a:xfrm>
                <a:off x="1385153" y="4152956"/>
                <a:ext cx="0" cy="155405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文字方塊 38">
                  <a:extLst>
                    <a:ext uri="{FF2B5EF4-FFF2-40B4-BE49-F238E27FC236}">
                      <a16:creationId xmlns:a16="http://schemas.microsoft.com/office/drawing/2014/main" id="{67DA4F62-8032-DD4D-A3A1-259AEB7435CF}"/>
                    </a:ext>
                  </a:extLst>
                </p:cNvPr>
                <p:cNvSpPr txBox="1"/>
                <p:nvPr/>
              </p:nvSpPr>
              <p:spPr>
                <a:xfrm>
                  <a:off x="1768188" y="4460761"/>
                  <a:ext cx="56932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zh-TW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6" name="文字方塊 45">
                  <a:extLst>
                    <a:ext uri="{FF2B5EF4-FFF2-40B4-BE49-F238E27FC236}">
                      <a16:creationId xmlns:a16="http://schemas.microsoft.com/office/drawing/2014/main" id="{2480585E-5C7B-4C8F-B27E-F4FC4EA839E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68188" y="4460761"/>
                  <a:ext cx="569322" cy="369332"/>
                </a:xfrm>
                <a:prstGeom prst="rect">
                  <a:avLst/>
                </a:prstGeom>
                <a:blipFill>
                  <a:blip r:embed="rId10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文字方塊 39">
                  <a:extLst>
                    <a:ext uri="{FF2B5EF4-FFF2-40B4-BE49-F238E27FC236}">
                      <a16:creationId xmlns:a16="http://schemas.microsoft.com/office/drawing/2014/main" id="{A3613AFA-64C1-9810-3FF5-4E3636AC8E1E}"/>
                    </a:ext>
                  </a:extLst>
                </p:cNvPr>
                <p:cNvSpPr txBox="1"/>
                <p:nvPr/>
              </p:nvSpPr>
              <p:spPr>
                <a:xfrm>
                  <a:off x="3073832" y="4466801"/>
                  <a:ext cx="56932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zh-TW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7" name="文字方塊 46">
                  <a:extLst>
                    <a:ext uri="{FF2B5EF4-FFF2-40B4-BE49-F238E27FC236}">
                      <a16:creationId xmlns:a16="http://schemas.microsoft.com/office/drawing/2014/main" id="{5E010F37-E253-49FC-B160-352ABD7EB17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73832" y="4466801"/>
                  <a:ext cx="569322" cy="369332"/>
                </a:xfrm>
                <a:prstGeom prst="rect">
                  <a:avLst/>
                </a:prstGeom>
                <a:blipFill>
                  <a:blip r:embed="rId11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文字方塊 40">
                  <a:extLst>
                    <a:ext uri="{FF2B5EF4-FFF2-40B4-BE49-F238E27FC236}">
                      <a16:creationId xmlns:a16="http://schemas.microsoft.com/office/drawing/2014/main" id="{4D0B15DA-A7DA-2942-D53D-B4E8588EF116}"/>
                    </a:ext>
                  </a:extLst>
                </p:cNvPr>
                <p:cNvSpPr txBox="1"/>
                <p:nvPr/>
              </p:nvSpPr>
              <p:spPr>
                <a:xfrm>
                  <a:off x="1538355" y="4460761"/>
                  <a:ext cx="56932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TW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8" name="文字方塊 47">
                  <a:extLst>
                    <a:ext uri="{FF2B5EF4-FFF2-40B4-BE49-F238E27FC236}">
                      <a16:creationId xmlns:a16="http://schemas.microsoft.com/office/drawing/2014/main" id="{47DF05C2-69BA-4E7C-8948-902F7ABF77A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38355" y="4460761"/>
                  <a:ext cx="569322" cy="369332"/>
                </a:xfrm>
                <a:prstGeom prst="rect">
                  <a:avLst/>
                </a:prstGeom>
                <a:blipFill>
                  <a:blip r:embed="rId12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文字方塊 41">
                  <a:extLst>
                    <a:ext uri="{FF2B5EF4-FFF2-40B4-BE49-F238E27FC236}">
                      <a16:creationId xmlns:a16="http://schemas.microsoft.com/office/drawing/2014/main" id="{A1D1DA0E-56A9-5CD5-E452-BFCD817451F8}"/>
                    </a:ext>
                  </a:extLst>
                </p:cNvPr>
                <p:cNvSpPr txBox="1"/>
                <p:nvPr/>
              </p:nvSpPr>
              <p:spPr>
                <a:xfrm>
                  <a:off x="2143748" y="4460761"/>
                  <a:ext cx="56932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TW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9" name="文字方塊 48">
                  <a:extLst>
                    <a:ext uri="{FF2B5EF4-FFF2-40B4-BE49-F238E27FC236}">
                      <a16:creationId xmlns:a16="http://schemas.microsoft.com/office/drawing/2014/main" id="{E4700BA6-C742-4192-A9A3-FB5314DAA21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43748" y="4460761"/>
                  <a:ext cx="569322" cy="369332"/>
                </a:xfrm>
                <a:prstGeom prst="rect">
                  <a:avLst/>
                </a:prstGeom>
                <a:blipFill>
                  <a:blip r:embed="rId13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文字方塊 42">
                  <a:extLst>
                    <a:ext uri="{FF2B5EF4-FFF2-40B4-BE49-F238E27FC236}">
                      <a16:creationId xmlns:a16="http://schemas.microsoft.com/office/drawing/2014/main" id="{CF1AE840-3139-5C41-FFF9-026F17C45DAA}"/>
                    </a:ext>
                  </a:extLst>
                </p:cNvPr>
                <p:cNvSpPr txBox="1"/>
                <p:nvPr/>
              </p:nvSpPr>
              <p:spPr>
                <a:xfrm>
                  <a:off x="2781924" y="4462534"/>
                  <a:ext cx="56400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TW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0" name="文字方塊 49">
                  <a:extLst>
                    <a:ext uri="{FF2B5EF4-FFF2-40B4-BE49-F238E27FC236}">
                      <a16:creationId xmlns:a16="http://schemas.microsoft.com/office/drawing/2014/main" id="{F4D05CDF-2575-4695-A3F4-EF01119C026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81924" y="4462534"/>
                  <a:ext cx="564001" cy="369332"/>
                </a:xfrm>
                <a:prstGeom prst="rect">
                  <a:avLst/>
                </a:prstGeom>
                <a:blipFill>
                  <a:blip r:embed="rId14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62" name="直線單箭頭接點 36">
            <a:extLst>
              <a:ext uri="{FF2B5EF4-FFF2-40B4-BE49-F238E27FC236}">
                <a16:creationId xmlns:a16="http://schemas.microsoft.com/office/drawing/2014/main" id="{B26482D7-91A4-3B02-D1EE-377C5DD0547B}"/>
              </a:ext>
            </a:extLst>
          </p:cNvPr>
          <p:cNvCxnSpPr>
            <a:cxnSpLocks/>
          </p:cNvCxnSpPr>
          <p:nvPr/>
        </p:nvCxnSpPr>
        <p:spPr>
          <a:xfrm rot="5400000" flipV="1">
            <a:off x="8812365" y="3878219"/>
            <a:ext cx="0" cy="288000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3" name="文字方塊 62">
                <a:extLst>
                  <a:ext uri="{FF2B5EF4-FFF2-40B4-BE49-F238E27FC236}">
                    <a16:creationId xmlns:a16="http://schemas.microsoft.com/office/drawing/2014/main" id="{6871A4A1-3139-E6A5-FA13-0CD4ED367C72}"/>
                  </a:ext>
                </a:extLst>
              </p:cNvPr>
              <p:cNvSpPr txBox="1"/>
              <p:nvPr/>
            </p:nvSpPr>
            <p:spPr>
              <a:xfrm>
                <a:off x="10359697" y="5145751"/>
                <a:ext cx="3713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>
          <p:sp>
            <p:nvSpPr>
              <p:cNvPr id="63" name="文字方塊 62">
                <a:extLst>
                  <a:ext uri="{FF2B5EF4-FFF2-40B4-BE49-F238E27FC236}">
                    <a16:creationId xmlns:a16="http://schemas.microsoft.com/office/drawing/2014/main" id="{6871A4A1-3139-E6A5-FA13-0CD4ED367C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59697" y="5145751"/>
                <a:ext cx="371384" cy="369332"/>
              </a:xfrm>
              <a:prstGeom prst="rect">
                <a:avLst/>
              </a:prstGeom>
              <a:blipFill>
                <a:blip r:embed="rId15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橢圓 63">
            <a:extLst>
              <a:ext uri="{FF2B5EF4-FFF2-40B4-BE49-F238E27FC236}">
                <a16:creationId xmlns:a16="http://schemas.microsoft.com/office/drawing/2014/main" id="{7FF08136-E8FC-7844-BCA2-D743412A4C42}"/>
              </a:ext>
            </a:extLst>
          </p:cNvPr>
          <p:cNvSpPr/>
          <p:nvPr/>
        </p:nvSpPr>
        <p:spPr>
          <a:xfrm rot="5400000">
            <a:off x="9705976" y="5229439"/>
            <a:ext cx="166120" cy="16612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5" name="橢圓 64">
            <a:extLst>
              <a:ext uri="{FF2B5EF4-FFF2-40B4-BE49-F238E27FC236}">
                <a16:creationId xmlns:a16="http://schemas.microsoft.com/office/drawing/2014/main" id="{449612A7-B872-4EAC-D64F-B0AF5DB2C7D9}"/>
              </a:ext>
            </a:extLst>
          </p:cNvPr>
          <p:cNvSpPr/>
          <p:nvPr/>
        </p:nvSpPr>
        <p:spPr>
          <a:xfrm rot="5400000">
            <a:off x="9259170" y="5235158"/>
            <a:ext cx="166120" cy="16612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5" name="橢圓 74">
            <a:extLst>
              <a:ext uri="{FF2B5EF4-FFF2-40B4-BE49-F238E27FC236}">
                <a16:creationId xmlns:a16="http://schemas.microsoft.com/office/drawing/2014/main" id="{B7ADD3C3-5082-2DB3-6853-80DCA238496F}"/>
              </a:ext>
            </a:extLst>
          </p:cNvPr>
          <p:cNvSpPr/>
          <p:nvPr/>
        </p:nvSpPr>
        <p:spPr>
          <a:xfrm rot="5400000">
            <a:off x="8569818" y="5235159"/>
            <a:ext cx="166120" cy="16612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6" name="橢圓 75">
            <a:extLst>
              <a:ext uri="{FF2B5EF4-FFF2-40B4-BE49-F238E27FC236}">
                <a16:creationId xmlns:a16="http://schemas.microsoft.com/office/drawing/2014/main" id="{91884D9F-9207-2B14-DBF3-B60046101C4C}"/>
              </a:ext>
            </a:extLst>
          </p:cNvPr>
          <p:cNvSpPr/>
          <p:nvPr/>
        </p:nvSpPr>
        <p:spPr>
          <a:xfrm rot="5400000">
            <a:off x="8009305" y="5235159"/>
            <a:ext cx="166120" cy="16612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7" name="橢圓 76">
            <a:extLst>
              <a:ext uri="{FF2B5EF4-FFF2-40B4-BE49-F238E27FC236}">
                <a16:creationId xmlns:a16="http://schemas.microsoft.com/office/drawing/2014/main" id="{08C7E415-7E9C-9B2D-993D-E4FB598FE2FB}"/>
              </a:ext>
            </a:extLst>
          </p:cNvPr>
          <p:cNvSpPr/>
          <p:nvPr/>
        </p:nvSpPr>
        <p:spPr>
          <a:xfrm rot="5400000">
            <a:off x="9035767" y="5235159"/>
            <a:ext cx="166120" cy="16612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8" name="文字方塊 77">
                <a:extLst>
                  <a:ext uri="{FF2B5EF4-FFF2-40B4-BE49-F238E27FC236}">
                    <a16:creationId xmlns:a16="http://schemas.microsoft.com/office/drawing/2014/main" id="{5D7A1903-8A9D-A6DF-F510-545D9A8B4B67}"/>
                  </a:ext>
                </a:extLst>
              </p:cNvPr>
              <p:cNvSpPr txBox="1"/>
              <p:nvPr/>
            </p:nvSpPr>
            <p:spPr>
              <a:xfrm>
                <a:off x="7877853" y="5390106"/>
                <a:ext cx="4626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78" name="文字方塊 77">
                <a:extLst>
                  <a:ext uri="{FF2B5EF4-FFF2-40B4-BE49-F238E27FC236}">
                    <a16:creationId xmlns:a16="http://schemas.microsoft.com/office/drawing/2014/main" id="{5D7A1903-8A9D-A6DF-F510-545D9A8B4B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7853" y="5390106"/>
                <a:ext cx="462626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9" name="文字方塊 78">
                <a:extLst>
                  <a:ext uri="{FF2B5EF4-FFF2-40B4-BE49-F238E27FC236}">
                    <a16:creationId xmlns:a16="http://schemas.microsoft.com/office/drawing/2014/main" id="{19A9D64D-9357-8F74-E56B-A22C4F2051C6}"/>
                  </a:ext>
                </a:extLst>
              </p:cNvPr>
              <p:cNvSpPr txBox="1"/>
              <p:nvPr/>
            </p:nvSpPr>
            <p:spPr>
              <a:xfrm>
                <a:off x="8899521" y="5390927"/>
                <a:ext cx="4626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79" name="文字方塊 78">
                <a:extLst>
                  <a:ext uri="{FF2B5EF4-FFF2-40B4-BE49-F238E27FC236}">
                    <a16:creationId xmlns:a16="http://schemas.microsoft.com/office/drawing/2014/main" id="{19A9D64D-9357-8F74-E56B-A22C4F2051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9521" y="5390927"/>
                <a:ext cx="462626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0" name="文字方塊 79">
                <a:extLst>
                  <a:ext uri="{FF2B5EF4-FFF2-40B4-BE49-F238E27FC236}">
                    <a16:creationId xmlns:a16="http://schemas.microsoft.com/office/drawing/2014/main" id="{F690C981-C3E4-6682-FE53-2B3871D5844C}"/>
                  </a:ext>
                </a:extLst>
              </p:cNvPr>
              <p:cNvSpPr txBox="1"/>
              <p:nvPr/>
            </p:nvSpPr>
            <p:spPr>
              <a:xfrm>
                <a:off x="9127544" y="5390105"/>
                <a:ext cx="4626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80" name="文字方塊 79">
                <a:extLst>
                  <a:ext uri="{FF2B5EF4-FFF2-40B4-BE49-F238E27FC236}">
                    <a16:creationId xmlns:a16="http://schemas.microsoft.com/office/drawing/2014/main" id="{F690C981-C3E4-6682-FE53-2B3871D584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7544" y="5390105"/>
                <a:ext cx="462626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1" name="文字方塊 80">
                <a:extLst>
                  <a:ext uri="{FF2B5EF4-FFF2-40B4-BE49-F238E27FC236}">
                    <a16:creationId xmlns:a16="http://schemas.microsoft.com/office/drawing/2014/main" id="{34C81290-07F6-4C2B-7BEE-F05FA2E028EA}"/>
                  </a:ext>
                </a:extLst>
              </p:cNvPr>
              <p:cNvSpPr txBox="1"/>
              <p:nvPr/>
            </p:nvSpPr>
            <p:spPr>
              <a:xfrm>
                <a:off x="8431237" y="5398214"/>
                <a:ext cx="4626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81" name="文字方塊 80">
                <a:extLst>
                  <a:ext uri="{FF2B5EF4-FFF2-40B4-BE49-F238E27FC236}">
                    <a16:creationId xmlns:a16="http://schemas.microsoft.com/office/drawing/2014/main" id="{34C81290-07F6-4C2B-7BEE-F05FA2E028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1237" y="5398214"/>
                <a:ext cx="462626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2" name="文字方塊 81">
                <a:extLst>
                  <a:ext uri="{FF2B5EF4-FFF2-40B4-BE49-F238E27FC236}">
                    <a16:creationId xmlns:a16="http://schemas.microsoft.com/office/drawing/2014/main" id="{08B177F3-88E0-D603-52EC-2A0B73F91BC5}"/>
                  </a:ext>
                </a:extLst>
              </p:cNvPr>
              <p:cNvSpPr txBox="1"/>
              <p:nvPr/>
            </p:nvSpPr>
            <p:spPr>
              <a:xfrm>
                <a:off x="9589983" y="5393317"/>
                <a:ext cx="4573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82" name="文字方塊 81">
                <a:extLst>
                  <a:ext uri="{FF2B5EF4-FFF2-40B4-BE49-F238E27FC236}">
                    <a16:creationId xmlns:a16="http://schemas.microsoft.com/office/drawing/2014/main" id="{08B177F3-88E0-D603-52EC-2A0B73F91B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89983" y="5393317"/>
                <a:ext cx="457305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3" name="群組 82">
            <a:extLst>
              <a:ext uri="{FF2B5EF4-FFF2-40B4-BE49-F238E27FC236}">
                <a16:creationId xmlns:a16="http://schemas.microsoft.com/office/drawing/2014/main" id="{80E7AE61-3556-9A52-423B-F0DAA41364AF}"/>
              </a:ext>
            </a:extLst>
          </p:cNvPr>
          <p:cNvGrpSpPr/>
          <p:nvPr/>
        </p:nvGrpSpPr>
        <p:grpSpPr>
          <a:xfrm rot="10800000">
            <a:off x="7783456" y="5240516"/>
            <a:ext cx="2060369" cy="155405"/>
            <a:chOff x="1385153" y="4152956"/>
            <a:chExt cx="2060369" cy="155405"/>
          </a:xfrm>
        </p:grpSpPr>
        <p:cxnSp>
          <p:nvCxnSpPr>
            <p:cNvPr id="84" name="直線接點 83">
              <a:extLst>
                <a:ext uri="{FF2B5EF4-FFF2-40B4-BE49-F238E27FC236}">
                  <a16:creationId xmlns:a16="http://schemas.microsoft.com/office/drawing/2014/main" id="{AE31E300-0E4F-9A22-2DC4-F07DE11F8A8E}"/>
                </a:ext>
              </a:extLst>
            </p:cNvPr>
            <p:cNvCxnSpPr/>
            <p:nvPr/>
          </p:nvCxnSpPr>
          <p:spPr>
            <a:xfrm>
              <a:off x="2774962" y="4152956"/>
              <a:ext cx="0" cy="15540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線接點 84">
              <a:extLst>
                <a:ext uri="{FF2B5EF4-FFF2-40B4-BE49-F238E27FC236}">
                  <a16:creationId xmlns:a16="http://schemas.microsoft.com/office/drawing/2014/main" id="{CD280D65-698C-A767-4C93-F3C0A7337880}"/>
                </a:ext>
              </a:extLst>
            </p:cNvPr>
            <p:cNvCxnSpPr/>
            <p:nvPr/>
          </p:nvCxnSpPr>
          <p:spPr>
            <a:xfrm>
              <a:off x="2431633" y="4152956"/>
              <a:ext cx="0" cy="15540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線接點 85">
              <a:extLst>
                <a:ext uri="{FF2B5EF4-FFF2-40B4-BE49-F238E27FC236}">
                  <a16:creationId xmlns:a16="http://schemas.microsoft.com/office/drawing/2014/main" id="{DDDA0539-4E67-4BE2-1F13-4177095E17A7}"/>
                </a:ext>
              </a:extLst>
            </p:cNvPr>
            <p:cNvCxnSpPr/>
            <p:nvPr/>
          </p:nvCxnSpPr>
          <p:spPr>
            <a:xfrm>
              <a:off x="2096353" y="4152956"/>
              <a:ext cx="0" cy="15540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線接點 86">
              <a:extLst>
                <a:ext uri="{FF2B5EF4-FFF2-40B4-BE49-F238E27FC236}">
                  <a16:creationId xmlns:a16="http://schemas.microsoft.com/office/drawing/2014/main" id="{B1D06047-0148-3218-CABF-530B49DA0FD6}"/>
                </a:ext>
              </a:extLst>
            </p:cNvPr>
            <p:cNvCxnSpPr/>
            <p:nvPr/>
          </p:nvCxnSpPr>
          <p:spPr>
            <a:xfrm>
              <a:off x="3125482" y="4152956"/>
              <a:ext cx="0" cy="15540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線接點 87">
              <a:extLst>
                <a:ext uri="{FF2B5EF4-FFF2-40B4-BE49-F238E27FC236}">
                  <a16:creationId xmlns:a16="http://schemas.microsoft.com/office/drawing/2014/main" id="{36C3B16B-72B9-8325-1477-5F9C50335CC7}"/>
                </a:ext>
              </a:extLst>
            </p:cNvPr>
            <p:cNvCxnSpPr/>
            <p:nvPr/>
          </p:nvCxnSpPr>
          <p:spPr>
            <a:xfrm>
              <a:off x="1725513" y="4152956"/>
              <a:ext cx="0" cy="15540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線接點 88">
              <a:extLst>
                <a:ext uri="{FF2B5EF4-FFF2-40B4-BE49-F238E27FC236}">
                  <a16:creationId xmlns:a16="http://schemas.microsoft.com/office/drawing/2014/main" id="{45832CF9-FECC-B9BE-560B-2FAFF082755C}"/>
                </a:ext>
              </a:extLst>
            </p:cNvPr>
            <p:cNvCxnSpPr/>
            <p:nvPr/>
          </p:nvCxnSpPr>
          <p:spPr>
            <a:xfrm>
              <a:off x="3445522" y="4152956"/>
              <a:ext cx="0" cy="15540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線接點 89">
              <a:extLst>
                <a:ext uri="{FF2B5EF4-FFF2-40B4-BE49-F238E27FC236}">
                  <a16:creationId xmlns:a16="http://schemas.microsoft.com/office/drawing/2014/main" id="{C6E4F437-17AE-8F3A-6D81-E5B82758C7B6}"/>
                </a:ext>
              </a:extLst>
            </p:cNvPr>
            <p:cNvCxnSpPr/>
            <p:nvPr/>
          </p:nvCxnSpPr>
          <p:spPr>
            <a:xfrm>
              <a:off x="1385153" y="4152956"/>
              <a:ext cx="0" cy="15540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91" name="文字方塊 90">
                <a:extLst>
                  <a:ext uri="{FF2B5EF4-FFF2-40B4-BE49-F238E27FC236}">
                    <a16:creationId xmlns:a16="http://schemas.microsoft.com/office/drawing/2014/main" id="{8D647B4E-583B-92BD-664D-7BA7B52EE02A}"/>
                  </a:ext>
                </a:extLst>
              </p:cNvPr>
              <p:cNvSpPr txBox="1"/>
              <p:nvPr/>
            </p:nvSpPr>
            <p:spPr>
              <a:xfrm>
                <a:off x="3315902" y="3632851"/>
                <a:ext cx="7108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𝑛𝑒𝑤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>
          <p:sp>
            <p:nvSpPr>
              <p:cNvPr id="91" name="文字方塊 90">
                <a:extLst>
                  <a:ext uri="{FF2B5EF4-FFF2-40B4-BE49-F238E27FC236}">
                    <a16:creationId xmlns:a16="http://schemas.microsoft.com/office/drawing/2014/main" id="{8D647B4E-583B-92BD-664D-7BA7B52EE0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5902" y="3632851"/>
                <a:ext cx="710836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2" name="文字方塊 91">
                <a:extLst>
                  <a:ext uri="{FF2B5EF4-FFF2-40B4-BE49-F238E27FC236}">
                    <a16:creationId xmlns:a16="http://schemas.microsoft.com/office/drawing/2014/main" id="{8A789085-B1EF-9364-0422-CF86AC2C1E0E}"/>
                  </a:ext>
                </a:extLst>
              </p:cNvPr>
              <p:cNvSpPr txBox="1"/>
              <p:nvPr/>
            </p:nvSpPr>
            <p:spPr>
              <a:xfrm>
                <a:off x="895060" y="3668822"/>
                <a:ext cx="6992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𝑛𝑒𝑤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>
          <p:sp>
            <p:nvSpPr>
              <p:cNvPr id="92" name="文字方塊 91">
                <a:extLst>
                  <a:ext uri="{FF2B5EF4-FFF2-40B4-BE49-F238E27FC236}">
                    <a16:creationId xmlns:a16="http://schemas.microsoft.com/office/drawing/2014/main" id="{8A789085-B1EF-9364-0422-CF86AC2C1E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060" y="3668822"/>
                <a:ext cx="699229" cy="369332"/>
              </a:xfrm>
              <a:prstGeom prst="rect">
                <a:avLst/>
              </a:prstGeom>
              <a:blipFill>
                <a:blip r:embed="rId22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3" name="橢圓 92">
            <a:extLst>
              <a:ext uri="{FF2B5EF4-FFF2-40B4-BE49-F238E27FC236}">
                <a16:creationId xmlns:a16="http://schemas.microsoft.com/office/drawing/2014/main" id="{C893245E-F7E0-B41F-A27D-7D54BE3F3227}"/>
              </a:ext>
            </a:extLst>
          </p:cNvPr>
          <p:cNvSpPr/>
          <p:nvPr/>
        </p:nvSpPr>
        <p:spPr>
          <a:xfrm>
            <a:off x="3065662" y="4102834"/>
            <a:ext cx="166120" cy="166120"/>
          </a:xfrm>
          <a:prstGeom prst="ellipse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1" name="橢圓 100">
            <a:extLst>
              <a:ext uri="{FF2B5EF4-FFF2-40B4-BE49-F238E27FC236}">
                <a16:creationId xmlns:a16="http://schemas.microsoft.com/office/drawing/2014/main" id="{898FFDCD-20AC-6A6B-18F0-65D6C822EA83}"/>
              </a:ext>
            </a:extLst>
          </p:cNvPr>
          <p:cNvSpPr/>
          <p:nvPr/>
        </p:nvSpPr>
        <p:spPr>
          <a:xfrm>
            <a:off x="2251510" y="5065813"/>
            <a:ext cx="166120" cy="166120"/>
          </a:xfrm>
          <a:prstGeom prst="ellipse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2" name="橢圓 101">
            <a:extLst>
              <a:ext uri="{FF2B5EF4-FFF2-40B4-BE49-F238E27FC236}">
                <a16:creationId xmlns:a16="http://schemas.microsoft.com/office/drawing/2014/main" id="{8CBAC139-37BF-7480-5276-AE740FBBC0EC}"/>
              </a:ext>
            </a:extLst>
          </p:cNvPr>
          <p:cNvSpPr/>
          <p:nvPr/>
        </p:nvSpPr>
        <p:spPr>
          <a:xfrm>
            <a:off x="1816520" y="5591024"/>
            <a:ext cx="166120" cy="166120"/>
          </a:xfrm>
          <a:prstGeom prst="ellipse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3" name="橢圓 102">
            <a:extLst>
              <a:ext uri="{FF2B5EF4-FFF2-40B4-BE49-F238E27FC236}">
                <a16:creationId xmlns:a16="http://schemas.microsoft.com/office/drawing/2014/main" id="{E4413E77-C23B-647F-44E0-4398CCB3D49D}"/>
              </a:ext>
            </a:extLst>
          </p:cNvPr>
          <p:cNvSpPr/>
          <p:nvPr/>
        </p:nvSpPr>
        <p:spPr>
          <a:xfrm>
            <a:off x="2869055" y="4351371"/>
            <a:ext cx="166120" cy="166120"/>
          </a:xfrm>
          <a:prstGeom prst="ellipse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4" name="文字方塊 103">
                <a:extLst>
                  <a:ext uri="{FF2B5EF4-FFF2-40B4-BE49-F238E27FC236}">
                    <a16:creationId xmlns:a16="http://schemas.microsoft.com/office/drawing/2014/main" id="{BC1D996D-DA0E-EC9E-968F-ADFAE8221DDB}"/>
                  </a:ext>
                </a:extLst>
              </p:cNvPr>
              <p:cNvSpPr txBox="1"/>
              <p:nvPr/>
            </p:nvSpPr>
            <p:spPr>
              <a:xfrm>
                <a:off x="1839283" y="5628899"/>
                <a:ext cx="49077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04" name="文字方塊 103">
                <a:extLst>
                  <a:ext uri="{FF2B5EF4-FFF2-40B4-BE49-F238E27FC236}">
                    <a16:creationId xmlns:a16="http://schemas.microsoft.com/office/drawing/2014/main" id="{BC1D996D-DA0E-EC9E-968F-ADFAE8221D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9283" y="5628899"/>
                <a:ext cx="490775" cy="369332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5" name="文字方塊 104">
                <a:extLst>
                  <a:ext uri="{FF2B5EF4-FFF2-40B4-BE49-F238E27FC236}">
                    <a16:creationId xmlns:a16="http://schemas.microsoft.com/office/drawing/2014/main" id="{0E8CA3D8-B57D-B3C8-557B-86EBAB4E905B}"/>
                  </a:ext>
                </a:extLst>
              </p:cNvPr>
              <p:cNvSpPr txBox="1"/>
              <p:nvPr/>
            </p:nvSpPr>
            <p:spPr>
              <a:xfrm>
                <a:off x="2927449" y="4368014"/>
                <a:ext cx="49077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05" name="文字方塊 104">
                <a:extLst>
                  <a:ext uri="{FF2B5EF4-FFF2-40B4-BE49-F238E27FC236}">
                    <a16:creationId xmlns:a16="http://schemas.microsoft.com/office/drawing/2014/main" id="{0E8CA3D8-B57D-B3C8-557B-86EBAB4E90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7449" y="4368014"/>
                <a:ext cx="490775" cy="369332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6" name="文字方塊 105">
                <a:extLst>
                  <a:ext uri="{FF2B5EF4-FFF2-40B4-BE49-F238E27FC236}">
                    <a16:creationId xmlns:a16="http://schemas.microsoft.com/office/drawing/2014/main" id="{CC4BC249-D81F-78A2-68CA-55D585612AEE}"/>
                  </a:ext>
                </a:extLst>
              </p:cNvPr>
              <p:cNvSpPr txBox="1"/>
              <p:nvPr/>
            </p:nvSpPr>
            <p:spPr>
              <a:xfrm>
                <a:off x="2384903" y="5000413"/>
                <a:ext cx="49077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06" name="文字方塊 105">
                <a:extLst>
                  <a:ext uri="{FF2B5EF4-FFF2-40B4-BE49-F238E27FC236}">
                    <a16:creationId xmlns:a16="http://schemas.microsoft.com/office/drawing/2014/main" id="{CC4BC249-D81F-78A2-68CA-55D585612A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4903" y="5000413"/>
                <a:ext cx="490775" cy="369332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7" name="文字方塊 106">
                <a:extLst>
                  <a:ext uri="{FF2B5EF4-FFF2-40B4-BE49-F238E27FC236}">
                    <a16:creationId xmlns:a16="http://schemas.microsoft.com/office/drawing/2014/main" id="{D3F3938D-481B-2218-FF36-A43B2318E8AC}"/>
                  </a:ext>
                </a:extLst>
              </p:cNvPr>
              <p:cNvSpPr txBox="1"/>
              <p:nvPr/>
            </p:nvSpPr>
            <p:spPr>
              <a:xfrm>
                <a:off x="2259839" y="5129438"/>
                <a:ext cx="49077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07" name="文字方塊 106">
                <a:extLst>
                  <a:ext uri="{FF2B5EF4-FFF2-40B4-BE49-F238E27FC236}">
                    <a16:creationId xmlns:a16="http://schemas.microsoft.com/office/drawing/2014/main" id="{D3F3938D-481B-2218-FF36-A43B2318E8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9839" y="5129438"/>
                <a:ext cx="490775" cy="369332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8" name="文字方塊 107">
                <a:extLst>
                  <a:ext uri="{FF2B5EF4-FFF2-40B4-BE49-F238E27FC236}">
                    <a16:creationId xmlns:a16="http://schemas.microsoft.com/office/drawing/2014/main" id="{9916E14C-8441-3D0E-328E-152B3CBBE734}"/>
                  </a:ext>
                </a:extLst>
              </p:cNvPr>
              <p:cNvSpPr txBox="1"/>
              <p:nvPr/>
            </p:nvSpPr>
            <p:spPr>
              <a:xfrm>
                <a:off x="3166829" y="4084288"/>
                <a:ext cx="4854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08" name="文字方塊 107">
                <a:extLst>
                  <a:ext uri="{FF2B5EF4-FFF2-40B4-BE49-F238E27FC236}">
                    <a16:creationId xmlns:a16="http://schemas.microsoft.com/office/drawing/2014/main" id="{9916E14C-8441-3D0E-328E-152B3CBBE7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6829" y="4084288"/>
                <a:ext cx="485454" cy="369332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9" name="直線單箭頭接點 67">
            <a:extLst>
              <a:ext uri="{FF2B5EF4-FFF2-40B4-BE49-F238E27FC236}">
                <a16:creationId xmlns:a16="http://schemas.microsoft.com/office/drawing/2014/main" id="{A367F926-DF7F-E912-91AE-DBAB05C1CEBA}"/>
              </a:ext>
            </a:extLst>
          </p:cNvPr>
          <p:cNvCxnSpPr>
            <a:cxnSpLocks/>
          </p:cNvCxnSpPr>
          <p:nvPr/>
        </p:nvCxnSpPr>
        <p:spPr>
          <a:xfrm flipH="1" flipV="1">
            <a:off x="1366520" y="4049293"/>
            <a:ext cx="2199640" cy="1841499"/>
          </a:xfrm>
          <a:prstGeom prst="straightConnector1">
            <a:avLst/>
          </a:prstGeom>
          <a:ln w="28575"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線單箭頭接點 68">
            <a:extLst>
              <a:ext uri="{FF2B5EF4-FFF2-40B4-BE49-F238E27FC236}">
                <a16:creationId xmlns:a16="http://schemas.microsoft.com/office/drawing/2014/main" id="{6F885968-1991-A916-63EA-ECEDDE0CCADF}"/>
              </a:ext>
            </a:extLst>
          </p:cNvPr>
          <p:cNvCxnSpPr>
            <a:cxnSpLocks/>
          </p:cNvCxnSpPr>
          <p:nvPr/>
        </p:nvCxnSpPr>
        <p:spPr>
          <a:xfrm flipV="1">
            <a:off x="1516380" y="3914672"/>
            <a:ext cx="1854877" cy="2207896"/>
          </a:xfrm>
          <a:prstGeom prst="straightConnector1">
            <a:avLst/>
          </a:prstGeom>
          <a:ln w="28575">
            <a:solidFill>
              <a:srgbClr val="00B050"/>
            </a:solidFill>
            <a:prstDash val="solid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11" name="橢圓 110">
            <a:extLst>
              <a:ext uri="{FF2B5EF4-FFF2-40B4-BE49-F238E27FC236}">
                <a16:creationId xmlns:a16="http://schemas.microsoft.com/office/drawing/2014/main" id="{3F4B2128-DE01-1727-5FA6-8640B3E371ED}"/>
              </a:ext>
            </a:extLst>
          </p:cNvPr>
          <p:cNvSpPr/>
          <p:nvPr/>
        </p:nvSpPr>
        <p:spPr>
          <a:xfrm>
            <a:off x="2338823" y="4972104"/>
            <a:ext cx="166120" cy="166120"/>
          </a:xfrm>
          <a:prstGeom prst="ellipse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2" name="文字方塊 111">
            <a:extLst>
              <a:ext uri="{FF2B5EF4-FFF2-40B4-BE49-F238E27FC236}">
                <a16:creationId xmlns:a16="http://schemas.microsoft.com/office/drawing/2014/main" id="{82B4EA74-C144-CC74-0EDF-E4BCA0FB1F69}"/>
              </a:ext>
            </a:extLst>
          </p:cNvPr>
          <p:cNvSpPr txBox="1"/>
          <p:nvPr/>
        </p:nvSpPr>
        <p:spPr>
          <a:xfrm>
            <a:off x="5537527" y="6089925"/>
            <a:ext cx="55707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變異數</a:t>
            </a:r>
            <a:r>
              <a:rPr lang="zh-TW" altLang="en-US" sz="3600" dirty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最大</a:t>
            </a:r>
            <a:r>
              <a:rPr lang="zh-TW" altLang="en-US" sz="2400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的維度保留</a:t>
            </a:r>
            <a:r>
              <a:rPr lang="zh-TW" altLang="en-US" sz="3600" dirty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最多</a:t>
            </a:r>
            <a:r>
              <a:rPr lang="zh-TW" altLang="en-US" sz="2400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訊息</a:t>
            </a:r>
          </a:p>
        </p:txBody>
      </p:sp>
      <p:grpSp>
        <p:nvGrpSpPr>
          <p:cNvPr id="134" name="群組 133">
            <a:extLst>
              <a:ext uri="{FF2B5EF4-FFF2-40B4-BE49-F238E27FC236}">
                <a16:creationId xmlns:a16="http://schemas.microsoft.com/office/drawing/2014/main" id="{D2D14B87-8100-642E-2789-3EFD3C3F2EAC}"/>
              </a:ext>
            </a:extLst>
          </p:cNvPr>
          <p:cNvGrpSpPr/>
          <p:nvPr/>
        </p:nvGrpSpPr>
        <p:grpSpPr>
          <a:xfrm rot="7812228">
            <a:off x="1453545" y="4892339"/>
            <a:ext cx="2060369" cy="155405"/>
            <a:chOff x="1385153" y="4152956"/>
            <a:chExt cx="2060369" cy="155405"/>
          </a:xfrm>
        </p:grpSpPr>
        <p:cxnSp>
          <p:nvCxnSpPr>
            <p:cNvPr id="135" name="直線接點 134">
              <a:extLst>
                <a:ext uri="{FF2B5EF4-FFF2-40B4-BE49-F238E27FC236}">
                  <a16:creationId xmlns:a16="http://schemas.microsoft.com/office/drawing/2014/main" id="{D6148794-FCDF-5D0D-BE38-C1DFB55009DF}"/>
                </a:ext>
              </a:extLst>
            </p:cNvPr>
            <p:cNvCxnSpPr/>
            <p:nvPr/>
          </p:nvCxnSpPr>
          <p:spPr>
            <a:xfrm>
              <a:off x="2774962" y="4152956"/>
              <a:ext cx="0" cy="15540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直線接點 135">
              <a:extLst>
                <a:ext uri="{FF2B5EF4-FFF2-40B4-BE49-F238E27FC236}">
                  <a16:creationId xmlns:a16="http://schemas.microsoft.com/office/drawing/2014/main" id="{76B143E6-0870-EA41-0215-893AB7949345}"/>
                </a:ext>
              </a:extLst>
            </p:cNvPr>
            <p:cNvCxnSpPr/>
            <p:nvPr/>
          </p:nvCxnSpPr>
          <p:spPr>
            <a:xfrm>
              <a:off x="2431633" y="4152956"/>
              <a:ext cx="0" cy="15540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直線接點 136">
              <a:extLst>
                <a:ext uri="{FF2B5EF4-FFF2-40B4-BE49-F238E27FC236}">
                  <a16:creationId xmlns:a16="http://schemas.microsoft.com/office/drawing/2014/main" id="{B84AE275-66A7-2927-0ED6-7665079AAAB1}"/>
                </a:ext>
              </a:extLst>
            </p:cNvPr>
            <p:cNvCxnSpPr/>
            <p:nvPr/>
          </p:nvCxnSpPr>
          <p:spPr>
            <a:xfrm>
              <a:off x="2096353" y="4152956"/>
              <a:ext cx="0" cy="15540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直線接點 137">
              <a:extLst>
                <a:ext uri="{FF2B5EF4-FFF2-40B4-BE49-F238E27FC236}">
                  <a16:creationId xmlns:a16="http://schemas.microsoft.com/office/drawing/2014/main" id="{8FF54658-525C-A544-D0B8-30F1C474E573}"/>
                </a:ext>
              </a:extLst>
            </p:cNvPr>
            <p:cNvCxnSpPr/>
            <p:nvPr/>
          </p:nvCxnSpPr>
          <p:spPr>
            <a:xfrm>
              <a:off x="3125482" y="4152956"/>
              <a:ext cx="0" cy="15540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直線接點 138">
              <a:extLst>
                <a:ext uri="{FF2B5EF4-FFF2-40B4-BE49-F238E27FC236}">
                  <a16:creationId xmlns:a16="http://schemas.microsoft.com/office/drawing/2014/main" id="{DEB73CA3-6D04-F714-0D60-9EF22709C185}"/>
                </a:ext>
              </a:extLst>
            </p:cNvPr>
            <p:cNvCxnSpPr/>
            <p:nvPr/>
          </p:nvCxnSpPr>
          <p:spPr>
            <a:xfrm>
              <a:off x="1725513" y="4152956"/>
              <a:ext cx="0" cy="15540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直線接點 139">
              <a:extLst>
                <a:ext uri="{FF2B5EF4-FFF2-40B4-BE49-F238E27FC236}">
                  <a16:creationId xmlns:a16="http://schemas.microsoft.com/office/drawing/2014/main" id="{D1FFBB29-C747-B6F3-54B5-0F5FDF2B8F6C}"/>
                </a:ext>
              </a:extLst>
            </p:cNvPr>
            <p:cNvCxnSpPr/>
            <p:nvPr/>
          </p:nvCxnSpPr>
          <p:spPr>
            <a:xfrm>
              <a:off x="3445522" y="4152956"/>
              <a:ext cx="0" cy="15540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直線接點 140">
              <a:extLst>
                <a:ext uri="{FF2B5EF4-FFF2-40B4-BE49-F238E27FC236}">
                  <a16:creationId xmlns:a16="http://schemas.microsoft.com/office/drawing/2014/main" id="{813A6F05-1346-A509-CF79-466B1FE99CF1}"/>
                </a:ext>
              </a:extLst>
            </p:cNvPr>
            <p:cNvCxnSpPr/>
            <p:nvPr/>
          </p:nvCxnSpPr>
          <p:spPr>
            <a:xfrm>
              <a:off x="1385153" y="4152956"/>
              <a:ext cx="0" cy="15540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357484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EE839A0E-C073-84CA-BD98-5942C7E36F26}"/>
              </a:ext>
            </a:extLst>
          </p:cNvPr>
          <p:cNvSpPr txBox="1">
            <a:spLocks/>
          </p:cNvSpPr>
          <p:nvPr/>
        </p:nvSpPr>
        <p:spPr>
          <a:xfrm>
            <a:off x="1674420" y="359499"/>
            <a:ext cx="8843159" cy="8498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zh-TW" b="1" dirty="0">
                <a:solidFill>
                  <a:schemeClr val="accent1">
                    <a:lumMod val="75000"/>
                  </a:schemeClr>
                </a:solidFill>
                <a:latin typeface="+mn-lt"/>
              </a:rPr>
              <a:t>What is EOF analysis?</a:t>
            </a:r>
            <a:endParaRPr kumimoji="1" lang="zh-TW" altLang="en-US" b="1" dirty="0">
              <a:solidFill>
                <a:schemeClr val="accent1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13" name="投影片編號版面配置區 12">
            <a:extLst>
              <a:ext uri="{FF2B5EF4-FFF2-40B4-BE49-F238E27FC236}">
                <a16:creationId xmlns:a16="http://schemas.microsoft.com/office/drawing/2014/main" id="{D843EB31-4F92-3B69-88B1-ADB5641A01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4D7F2-F5CE-C646-86CE-E67DBC894B4B}" type="slidenum">
              <a:rPr kumimoji="1" lang="zh-TW" altLang="en-US" smtClean="0"/>
              <a:t>21</a:t>
            </a:fld>
            <a:endParaRPr kumimoji="1" lang="zh-TW" alt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BA906A00-CCC0-933B-07FB-07C4B07F6429}"/>
              </a:ext>
            </a:extLst>
          </p:cNvPr>
          <p:cNvSpPr txBox="1"/>
          <p:nvPr/>
        </p:nvSpPr>
        <p:spPr>
          <a:xfrm>
            <a:off x="488271" y="1728941"/>
            <a:ext cx="36744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(1) 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背景：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X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為一距平矩陣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BF682C16-1A12-DE89-5398-E76590B5D5AA}"/>
                  </a:ext>
                </a:extLst>
              </p:cNvPr>
              <p:cNvSpPr txBox="1"/>
              <p:nvPr/>
            </p:nvSpPr>
            <p:spPr>
              <a:xfrm>
                <a:off x="4239619" y="1587043"/>
                <a:ext cx="3615926" cy="7454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240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TW" sz="240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……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……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zh-TW" sz="2400" dirty="0"/>
                  <a:t>,</a:t>
                </a:r>
                <a:endParaRPr lang="zh-TW" altLang="en-US" sz="2400" dirty="0"/>
              </a:p>
            </p:txBody>
          </p:sp>
        </mc:Choice>
        <mc:Fallback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BF682C16-1A12-DE89-5398-E76590B5D5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9619" y="1587043"/>
                <a:ext cx="3615926" cy="745460"/>
              </a:xfrm>
              <a:prstGeom prst="rect">
                <a:avLst/>
              </a:prstGeom>
              <a:blipFill>
                <a:blip r:embed="rId3"/>
                <a:stretch>
                  <a:fillRect l="-350" r="-174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矩形 5">
            <a:extLst>
              <a:ext uri="{FF2B5EF4-FFF2-40B4-BE49-F238E27FC236}">
                <a16:creationId xmlns:a16="http://schemas.microsoft.com/office/drawing/2014/main" id="{E2CC6F2B-E116-1BF8-A6CA-1732EDFEF3F8}"/>
              </a:ext>
            </a:extLst>
          </p:cNvPr>
          <p:cNvSpPr/>
          <p:nvPr/>
        </p:nvSpPr>
        <p:spPr>
          <a:xfrm>
            <a:off x="7091916" y="1587043"/>
            <a:ext cx="413783" cy="745460"/>
          </a:xfrm>
          <a:prstGeom prst="rect">
            <a:avLst/>
          </a:prstGeom>
          <a:solidFill>
            <a:srgbClr val="FFFF00">
              <a:alpha val="10000"/>
            </a:srgbClr>
          </a:solidFill>
          <a:ln w="381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4AE243FA-180E-74F0-5433-BE62A2D254A5}"/>
                  </a:ext>
                </a:extLst>
              </p:cNvPr>
              <p:cNvSpPr txBox="1"/>
              <p:nvPr/>
            </p:nvSpPr>
            <p:spPr>
              <a:xfrm>
                <a:off x="6874406" y="2403298"/>
                <a:ext cx="776495" cy="6512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𝑡h</m:t>
                          </m:r>
                        </m:sup>
                      </m:sSup>
                    </m:oMath>
                  </m:oMathPara>
                </a14:m>
                <a:endParaRPr lang="en-US" altLang="zh-TW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𝑣𝑒𝑐𝑡𝑜𝑟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4AE243FA-180E-74F0-5433-BE62A2D254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4406" y="2403298"/>
                <a:ext cx="776495" cy="651269"/>
              </a:xfrm>
              <a:prstGeom prst="rect">
                <a:avLst/>
              </a:prstGeom>
              <a:blipFill>
                <a:blip r:embed="rId4"/>
                <a:stretch>
                  <a:fillRect r="-645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3C0536FD-DB86-AFBF-5AE1-C5F7FBB0563E}"/>
                  </a:ext>
                </a:extLst>
              </p:cNvPr>
              <p:cNvSpPr txBox="1"/>
              <p:nvPr/>
            </p:nvSpPr>
            <p:spPr>
              <a:xfrm>
                <a:off x="8016597" y="1433988"/>
                <a:ext cx="2180982" cy="10515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則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nary>
                              <m:naryPr>
                                <m:chr m:val="∑"/>
                                <m:ctrlPr>
                                  <a:rPr lang="en-US" altLang="zh-TW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nary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=0</m:t>
                            </m:r>
                          </m:e>
                          <m:e>
                            <m:nary>
                              <m:naryPr>
                                <m:chr m:val="∑"/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nary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=0</m:t>
                            </m:r>
                          </m:e>
                        </m:eqArr>
                      </m:e>
                    </m:d>
                  </m:oMath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3C0536FD-DB86-AFBF-5AE1-C5F7FBB056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6597" y="1433988"/>
                <a:ext cx="2180982" cy="1051570"/>
              </a:xfrm>
              <a:prstGeom prst="rect">
                <a:avLst/>
              </a:prstGeom>
              <a:blipFill>
                <a:blip r:embed="rId5"/>
                <a:stretch>
                  <a:fillRect l="-60694" t="-202381" r="-4046" b="-29047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群組 8">
            <a:extLst>
              <a:ext uri="{FF2B5EF4-FFF2-40B4-BE49-F238E27FC236}">
                <a16:creationId xmlns:a16="http://schemas.microsoft.com/office/drawing/2014/main" id="{BC4E7494-21EE-90CB-3274-4B5C8C366A95}"/>
              </a:ext>
            </a:extLst>
          </p:cNvPr>
          <p:cNvGrpSpPr/>
          <p:nvPr/>
        </p:nvGrpSpPr>
        <p:grpSpPr>
          <a:xfrm>
            <a:off x="7483095" y="3302367"/>
            <a:ext cx="3247986" cy="636465"/>
            <a:chOff x="1144033" y="4199668"/>
            <a:chExt cx="3247986" cy="636465"/>
          </a:xfrm>
        </p:grpSpPr>
        <p:cxnSp>
          <p:nvCxnSpPr>
            <p:cNvPr id="10" name="直線單箭頭接點 16">
              <a:extLst>
                <a:ext uri="{FF2B5EF4-FFF2-40B4-BE49-F238E27FC236}">
                  <a16:creationId xmlns:a16="http://schemas.microsoft.com/office/drawing/2014/main" id="{52539801-114F-3451-2908-F32E5B8074EC}"/>
                </a:ext>
              </a:extLst>
            </p:cNvPr>
            <p:cNvCxnSpPr/>
            <p:nvPr/>
          </p:nvCxnSpPr>
          <p:spPr>
            <a:xfrm>
              <a:off x="1144033" y="4384334"/>
              <a:ext cx="2880000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prstDash val="solid"/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文字方塊 10">
                  <a:extLst>
                    <a:ext uri="{FF2B5EF4-FFF2-40B4-BE49-F238E27FC236}">
                      <a16:creationId xmlns:a16="http://schemas.microsoft.com/office/drawing/2014/main" id="{2E48214B-A359-7971-8C68-AB97C86C8657}"/>
                    </a:ext>
                  </a:extLst>
                </p:cNvPr>
                <p:cNvSpPr txBox="1"/>
                <p:nvPr/>
              </p:nvSpPr>
              <p:spPr>
                <a:xfrm>
                  <a:off x="4024033" y="4199668"/>
                  <a:ext cx="36798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29" name="文字方塊 28">
                  <a:extLst>
                    <a:ext uri="{FF2B5EF4-FFF2-40B4-BE49-F238E27FC236}">
                      <a16:creationId xmlns:a16="http://schemas.microsoft.com/office/drawing/2014/main" id="{7DECD31D-8470-44C7-96BE-509CD1CB19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24033" y="4199668"/>
                  <a:ext cx="367986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" name="橢圓 11">
              <a:extLst>
                <a:ext uri="{FF2B5EF4-FFF2-40B4-BE49-F238E27FC236}">
                  <a16:creationId xmlns:a16="http://schemas.microsoft.com/office/drawing/2014/main" id="{8174F0F9-9C12-0614-BB09-4BAAB151365B}"/>
                </a:ext>
              </a:extLst>
            </p:cNvPr>
            <p:cNvSpPr/>
            <p:nvPr/>
          </p:nvSpPr>
          <p:spPr>
            <a:xfrm>
              <a:off x="3013708" y="4294641"/>
              <a:ext cx="166120" cy="166120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橢圓 13">
              <a:extLst>
                <a:ext uri="{FF2B5EF4-FFF2-40B4-BE49-F238E27FC236}">
                  <a16:creationId xmlns:a16="http://schemas.microsoft.com/office/drawing/2014/main" id="{256FA53F-A038-5488-3C63-19EA1D6CBC7C}"/>
                </a:ext>
              </a:extLst>
            </p:cNvPr>
            <p:cNvSpPr/>
            <p:nvPr/>
          </p:nvSpPr>
          <p:spPr>
            <a:xfrm>
              <a:off x="1794413" y="4294641"/>
              <a:ext cx="166120" cy="166120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" name="橢圓 20">
              <a:extLst>
                <a:ext uri="{FF2B5EF4-FFF2-40B4-BE49-F238E27FC236}">
                  <a16:creationId xmlns:a16="http://schemas.microsoft.com/office/drawing/2014/main" id="{6955BA90-A000-9C22-2D53-74C8246BE2FD}"/>
                </a:ext>
              </a:extLst>
            </p:cNvPr>
            <p:cNvSpPr/>
            <p:nvPr/>
          </p:nvSpPr>
          <p:spPr>
            <a:xfrm>
              <a:off x="2393750" y="4294641"/>
              <a:ext cx="166120" cy="166120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橢圓 21">
              <a:extLst>
                <a:ext uri="{FF2B5EF4-FFF2-40B4-BE49-F238E27FC236}">
                  <a16:creationId xmlns:a16="http://schemas.microsoft.com/office/drawing/2014/main" id="{74732167-1057-0333-0704-3BCDD13ADCAB}"/>
                </a:ext>
              </a:extLst>
            </p:cNvPr>
            <p:cNvSpPr/>
            <p:nvPr/>
          </p:nvSpPr>
          <p:spPr>
            <a:xfrm>
              <a:off x="2023103" y="4294641"/>
              <a:ext cx="166120" cy="166120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橢圓 22">
              <a:extLst>
                <a:ext uri="{FF2B5EF4-FFF2-40B4-BE49-F238E27FC236}">
                  <a16:creationId xmlns:a16="http://schemas.microsoft.com/office/drawing/2014/main" id="{950FE6AC-DEA0-9AA6-F84F-4953273F95FD}"/>
                </a:ext>
              </a:extLst>
            </p:cNvPr>
            <p:cNvSpPr/>
            <p:nvPr/>
          </p:nvSpPr>
          <p:spPr>
            <a:xfrm>
              <a:off x="3314584" y="4298908"/>
              <a:ext cx="166120" cy="166120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24" name="群組 23">
              <a:extLst>
                <a:ext uri="{FF2B5EF4-FFF2-40B4-BE49-F238E27FC236}">
                  <a16:creationId xmlns:a16="http://schemas.microsoft.com/office/drawing/2014/main" id="{E82CDFBE-C58E-946D-E3C2-B15AAE733C72}"/>
                </a:ext>
              </a:extLst>
            </p:cNvPr>
            <p:cNvGrpSpPr/>
            <p:nvPr/>
          </p:nvGrpSpPr>
          <p:grpSpPr>
            <a:xfrm>
              <a:off x="1537553" y="4305356"/>
              <a:ext cx="2060369" cy="155405"/>
              <a:chOff x="1385153" y="4152956"/>
              <a:chExt cx="2060369" cy="155405"/>
            </a:xfrm>
          </p:grpSpPr>
          <p:cxnSp>
            <p:nvCxnSpPr>
              <p:cNvPr id="30" name="直線接點 29">
                <a:extLst>
                  <a:ext uri="{FF2B5EF4-FFF2-40B4-BE49-F238E27FC236}">
                    <a16:creationId xmlns:a16="http://schemas.microsoft.com/office/drawing/2014/main" id="{F09CC684-77E9-9E54-72B9-94B330379352}"/>
                  </a:ext>
                </a:extLst>
              </p:cNvPr>
              <p:cNvCxnSpPr/>
              <p:nvPr/>
            </p:nvCxnSpPr>
            <p:spPr>
              <a:xfrm>
                <a:off x="2774962" y="4152956"/>
                <a:ext cx="0" cy="155405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線接點 30">
                <a:extLst>
                  <a:ext uri="{FF2B5EF4-FFF2-40B4-BE49-F238E27FC236}">
                    <a16:creationId xmlns:a16="http://schemas.microsoft.com/office/drawing/2014/main" id="{346E48D1-6BF0-923D-35E3-22DA05AA506E}"/>
                  </a:ext>
                </a:extLst>
              </p:cNvPr>
              <p:cNvCxnSpPr/>
              <p:nvPr/>
            </p:nvCxnSpPr>
            <p:spPr>
              <a:xfrm>
                <a:off x="2431633" y="4152956"/>
                <a:ext cx="0" cy="155405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線接點 48">
                <a:extLst>
                  <a:ext uri="{FF2B5EF4-FFF2-40B4-BE49-F238E27FC236}">
                    <a16:creationId xmlns:a16="http://schemas.microsoft.com/office/drawing/2014/main" id="{CA3D8A35-A444-1C9C-AF64-742379E9139A}"/>
                  </a:ext>
                </a:extLst>
              </p:cNvPr>
              <p:cNvCxnSpPr/>
              <p:nvPr/>
            </p:nvCxnSpPr>
            <p:spPr>
              <a:xfrm>
                <a:off x="2096353" y="4152956"/>
                <a:ext cx="0" cy="155405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線接點 49">
                <a:extLst>
                  <a:ext uri="{FF2B5EF4-FFF2-40B4-BE49-F238E27FC236}">
                    <a16:creationId xmlns:a16="http://schemas.microsoft.com/office/drawing/2014/main" id="{76E35CA3-D26C-EF78-5BF1-D8DEA40F6DF9}"/>
                  </a:ext>
                </a:extLst>
              </p:cNvPr>
              <p:cNvCxnSpPr/>
              <p:nvPr/>
            </p:nvCxnSpPr>
            <p:spPr>
              <a:xfrm>
                <a:off x="3125482" y="4152956"/>
                <a:ext cx="0" cy="155405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線接點 50">
                <a:extLst>
                  <a:ext uri="{FF2B5EF4-FFF2-40B4-BE49-F238E27FC236}">
                    <a16:creationId xmlns:a16="http://schemas.microsoft.com/office/drawing/2014/main" id="{20937EDD-95B7-BE18-A62D-6384D9C554FF}"/>
                  </a:ext>
                </a:extLst>
              </p:cNvPr>
              <p:cNvCxnSpPr/>
              <p:nvPr/>
            </p:nvCxnSpPr>
            <p:spPr>
              <a:xfrm>
                <a:off x="1725513" y="4152956"/>
                <a:ext cx="0" cy="155405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線接點 51">
                <a:extLst>
                  <a:ext uri="{FF2B5EF4-FFF2-40B4-BE49-F238E27FC236}">
                    <a16:creationId xmlns:a16="http://schemas.microsoft.com/office/drawing/2014/main" id="{D0405612-BC22-6B8F-AF64-5F9963C1F75D}"/>
                  </a:ext>
                </a:extLst>
              </p:cNvPr>
              <p:cNvCxnSpPr/>
              <p:nvPr/>
            </p:nvCxnSpPr>
            <p:spPr>
              <a:xfrm>
                <a:off x="3445522" y="4152956"/>
                <a:ext cx="0" cy="155405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線接點 52">
                <a:extLst>
                  <a:ext uri="{FF2B5EF4-FFF2-40B4-BE49-F238E27FC236}">
                    <a16:creationId xmlns:a16="http://schemas.microsoft.com/office/drawing/2014/main" id="{8529EB24-EFA2-A8BC-E454-D2507463E9FE}"/>
                  </a:ext>
                </a:extLst>
              </p:cNvPr>
              <p:cNvCxnSpPr/>
              <p:nvPr/>
            </p:nvCxnSpPr>
            <p:spPr>
              <a:xfrm>
                <a:off x="1385153" y="4152956"/>
                <a:ext cx="0" cy="155405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文字方塊 24">
                  <a:extLst>
                    <a:ext uri="{FF2B5EF4-FFF2-40B4-BE49-F238E27FC236}">
                      <a16:creationId xmlns:a16="http://schemas.microsoft.com/office/drawing/2014/main" id="{3F267F2D-D63B-750F-FE56-4CA4B3CD5CB8}"/>
                    </a:ext>
                  </a:extLst>
                </p:cNvPr>
                <p:cNvSpPr txBox="1"/>
                <p:nvPr/>
              </p:nvSpPr>
              <p:spPr>
                <a:xfrm>
                  <a:off x="1768188" y="4460761"/>
                  <a:ext cx="56932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zh-TW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6" name="文字方塊 45">
                  <a:extLst>
                    <a:ext uri="{FF2B5EF4-FFF2-40B4-BE49-F238E27FC236}">
                      <a16:creationId xmlns:a16="http://schemas.microsoft.com/office/drawing/2014/main" id="{2480585E-5C7B-4C8F-B27E-F4FC4EA839E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68188" y="4460761"/>
                  <a:ext cx="569322" cy="369332"/>
                </a:xfrm>
                <a:prstGeom prst="rect">
                  <a:avLst/>
                </a:prstGeom>
                <a:blipFill>
                  <a:blip r:embed="rId10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文字方塊 25">
                  <a:extLst>
                    <a:ext uri="{FF2B5EF4-FFF2-40B4-BE49-F238E27FC236}">
                      <a16:creationId xmlns:a16="http://schemas.microsoft.com/office/drawing/2014/main" id="{8ABFBB92-188D-7D36-97AE-8D98477EAF51}"/>
                    </a:ext>
                  </a:extLst>
                </p:cNvPr>
                <p:cNvSpPr txBox="1"/>
                <p:nvPr/>
              </p:nvSpPr>
              <p:spPr>
                <a:xfrm>
                  <a:off x="3073832" y="4466801"/>
                  <a:ext cx="56932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zh-TW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7" name="文字方塊 46">
                  <a:extLst>
                    <a:ext uri="{FF2B5EF4-FFF2-40B4-BE49-F238E27FC236}">
                      <a16:creationId xmlns:a16="http://schemas.microsoft.com/office/drawing/2014/main" id="{5E010F37-E253-49FC-B160-352ABD7EB17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73832" y="4466801"/>
                  <a:ext cx="569322" cy="369332"/>
                </a:xfrm>
                <a:prstGeom prst="rect">
                  <a:avLst/>
                </a:prstGeom>
                <a:blipFill>
                  <a:blip r:embed="rId11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文字方塊 26">
                  <a:extLst>
                    <a:ext uri="{FF2B5EF4-FFF2-40B4-BE49-F238E27FC236}">
                      <a16:creationId xmlns:a16="http://schemas.microsoft.com/office/drawing/2014/main" id="{B2BF109D-E787-627D-B762-3917427F0ADA}"/>
                    </a:ext>
                  </a:extLst>
                </p:cNvPr>
                <p:cNvSpPr txBox="1"/>
                <p:nvPr/>
              </p:nvSpPr>
              <p:spPr>
                <a:xfrm>
                  <a:off x="1538355" y="4460761"/>
                  <a:ext cx="56932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TW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8" name="文字方塊 47">
                  <a:extLst>
                    <a:ext uri="{FF2B5EF4-FFF2-40B4-BE49-F238E27FC236}">
                      <a16:creationId xmlns:a16="http://schemas.microsoft.com/office/drawing/2014/main" id="{47DF05C2-69BA-4E7C-8948-902F7ABF77A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38355" y="4460761"/>
                  <a:ext cx="569322" cy="369332"/>
                </a:xfrm>
                <a:prstGeom prst="rect">
                  <a:avLst/>
                </a:prstGeom>
                <a:blipFill>
                  <a:blip r:embed="rId12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文字方塊 27">
                  <a:extLst>
                    <a:ext uri="{FF2B5EF4-FFF2-40B4-BE49-F238E27FC236}">
                      <a16:creationId xmlns:a16="http://schemas.microsoft.com/office/drawing/2014/main" id="{F88B1D35-87E9-CD75-6F04-D3574AE1ABE0}"/>
                    </a:ext>
                  </a:extLst>
                </p:cNvPr>
                <p:cNvSpPr txBox="1"/>
                <p:nvPr/>
              </p:nvSpPr>
              <p:spPr>
                <a:xfrm>
                  <a:off x="2143748" y="4460761"/>
                  <a:ext cx="56932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TW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9" name="文字方塊 48">
                  <a:extLst>
                    <a:ext uri="{FF2B5EF4-FFF2-40B4-BE49-F238E27FC236}">
                      <a16:creationId xmlns:a16="http://schemas.microsoft.com/office/drawing/2014/main" id="{E4700BA6-C742-4192-A9A3-FB5314DAA21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43748" y="4460761"/>
                  <a:ext cx="569322" cy="369332"/>
                </a:xfrm>
                <a:prstGeom prst="rect">
                  <a:avLst/>
                </a:prstGeom>
                <a:blipFill>
                  <a:blip r:embed="rId13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文字方塊 28">
                  <a:extLst>
                    <a:ext uri="{FF2B5EF4-FFF2-40B4-BE49-F238E27FC236}">
                      <a16:creationId xmlns:a16="http://schemas.microsoft.com/office/drawing/2014/main" id="{3FB7EC2F-2561-4D1D-D9F8-5B9605F8C74A}"/>
                    </a:ext>
                  </a:extLst>
                </p:cNvPr>
                <p:cNvSpPr txBox="1"/>
                <p:nvPr/>
              </p:nvSpPr>
              <p:spPr>
                <a:xfrm>
                  <a:off x="2781924" y="4462534"/>
                  <a:ext cx="56400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TW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0" name="文字方塊 49">
                  <a:extLst>
                    <a:ext uri="{FF2B5EF4-FFF2-40B4-BE49-F238E27FC236}">
                      <a16:creationId xmlns:a16="http://schemas.microsoft.com/office/drawing/2014/main" id="{F4D05CDF-2575-4695-A3F4-EF01119C026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81924" y="4462534"/>
                  <a:ext cx="564001" cy="369332"/>
                </a:xfrm>
                <a:prstGeom prst="rect">
                  <a:avLst/>
                </a:prstGeom>
                <a:blipFill>
                  <a:blip r:embed="rId14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54" name="直線單箭頭接點 36">
            <a:extLst>
              <a:ext uri="{FF2B5EF4-FFF2-40B4-BE49-F238E27FC236}">
                <a16:creationId xmlns:a16="http://schemas.microsoft.com/office/drawing/2014/main" id="{30ECCC38-1DB5-AA68-1697-6602D3B914A2}"/>
              </a:ext>
            </a:extLst>
          </p:cNvPr>
          <p:cNvCxnSpPr>
            <a:cxnSpLocks/>
          </p:cNvCxnSpPr>
          <p:nvPr/>
        </p:nvCxnSpPr>
        <p:spPr>
          <a:xfrm rot="5400000" flipV="1">
            <a:off x="8812365" y="3878205"/>
            <a:ext cx="0" cy="288000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5" name="文字方塊 54">
                <a:extLst>
                  <a:ext uri="{FF2B5EF4-FFF2-40B4-BE49-F238E27FC236}">
                    <a16:creationId xmlns:a16="http://schemas.microsoft.com/office/drawing/2014/main" id="{4336EECC-A058-2D2E-B375-9A040397E10E}"/>
                  </a:ext>
                </a:extLst>
              </p:cNvPr>
              <p:cNvSpPr txBox="1"/>
              <p:nvPr/>
            </p:nvSpPr>
            <p:spPr>
              <a:xfrm>
                <a:off x="10359697" y="5145737"/>
                <a:ext cx="3713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>
          <p:sp>
            <p:nvSpPr>
              <p:cNvPr id="55" name="文字方塊 54">
                <a:extLst>
                  <a:ext uri="{FF2B5EF4-FFF2-40B4-BE49-F238E27FC236}">
                    <a16:creationId xmlns:a16="http://schemas.microsoft.com/office/drawing/2014/main" id="{4336EECC-A058-2D2E-B375-9A040397E1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59697" y="5145737"/>
                <a:ext cx="371384" cy="369332"/>
              </a:xfrm>
              <a:prstGeom prst="rect">
                <a:avLst/>
              </a:prstGeom>
              <a:blipFill>
                <a:blip r:embed="rId15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橢圓 55">
            <a:extLst>
              <a:ext uri="{FF2B5EF4-FFF2-40B4-BE49-F238E27FC236}">
                <a16:creationId xmlns:a16="http://schemas.microsoft.com/office/drawing/2014/main" id="{613B1438-36D8-1827-E891-F3B7AD1AF602}"/>
              </a:ext>
            </a:extLst>
          </p:cNvPr>
          <p:cNvSpPr/>
          <p:nvPr/>
        </p:nvSpPr>
        <p:spPr>
          <a:xfrm rot="5400000">
            <a:off x="9705976" y="5229425"/>
            <a:ext cx="166120" cy="16612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7" name="橢圓 56">
            <a:extLst>
              <a:ext uri="{FF2B5EF4-FFF2-40B4-BE49-F238E27FC236}">
                <a16:creationId xmlns:a16="http://schemas.microsoft.com/office/drawing/2014/main" id="{8EF0F614-7B0B-FC70-8AA2-32C4574E7BB6}"/>
              </a:ext>
            </a:extLst>
          </p:cNvPr>
          <p:cNvSpPr/>
          <p:nvPr/>
        </p:nvSpPr>
        <p:spPr>
          <a:xfrm rot="5400000">
            <a:off x="9259170" y="5235144"/>
            <a:ext cx="166120" cy="16612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8" name="橢圓 57">
            <a:extLst>
              <a:ext uri="{FF2B5EF4-FFF2-40B4-BE49-F238E27FC236}">
                <a16:creationId xmlns:a16="http://schemas.microsoft.com/office/drawing/2014/main" id="{CD43C926-8ED4-7D18-3BD0-B4F76B6E352D}"/>
              </a:ext>
            </a:extLst>
          </p:cNvPr>
          <p:cNvSpPr/>
          <p:nvPr/>
        </p:nvSpPr>
        <p:spPr>
          <a:xfrm rot="5400000">
            <a:off x="8569818" y="5235145"/>
            <a:ext cx="166120" cy="16612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9" name="橢圓 58">
            <a:extLst>
              <a:ext uri="{FF2B5EF4-FFF2-40B4-BE49-F238E27FC236}">
                <a16:creationId xmlns:a16="http://schemas.microsoft.com/office/drawing/2014/main" id="{1D569A70-BFD5-6ED1-BFCB-CA86A7411649}"/>
              </a:ext>
            </a:extLst>
          </p:cNvPr>
          <p:cNvSpPr/>
          <p:nvPr/>
        </p:nvSpPr>
        <p:spPr>
          <a:xfrm rot="5400000">
            <a:off x="8009305" y="5235145"/>
            <a:ext cx="166120" cy="16612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6" name="橢圓 65">
            <a:extLst>
              <a:ext uri="{FF2B5EF4-FFF2-40B4-BE49-F238E27FC236}">
                <a16:creationId xmlns:a16="http://schemas.microsoft.com/office/drawing/2014/main" id="{A9718EC4-654D-3A95-97DB-CAEB67332737}"/>
              </a:ext>
            </a:extLst>
          </p:cNvPr>
          <p:cNvSpPr/>
          <p:nvPr/>
        </p:nvSpPr>
        <p:spPr>
          <a:xfrm rot="5400000">
            <a:off x="9035767" y="5235145"/>
            <a:ext cx="166120" cy="16612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7" name="文字方塊 66">
                <a:extLst>
                  <a:ext uri="{FF2B5EF4-FFF2-40B4-BE49-F238E27FC236}">
                    <a16:creationId xmlns:a16="http://schemas.microsoft.com/office/drawing/2014/main" id="{B0183B62-7E4C-E22F-0286-BACD550359C2}"/>
                  </a:ext>
                </a:extLst>
              </p:cNvPr>
              <p:cNvSpPr txBox="1"/>
              <p:nvPr/>
            </p:nvSpPr>
            <p:spPr>
              <a:xfrm>
                <a:off x="7877853" y="5390092"/>
                <a:ext cx="4626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67" name="文字方塊 66">
                <a:extLst>
                  <a:ext uri="{FF2B5EF4-FFF2-40B4-BE49-F238E27FC236}">
                    <a16:creationId xmlns:a16="http://schemas.microsoft.com/office/drawing/2014/main" id="{B0183B62-7E4C-E22F-0286-BACD550359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7853" y="5390092"/>
                <a:ext cx="462626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8" name="文字方塊 67">
                <a:extLst>
                  <a:ext uri="{FF2B5EF4-FFF2-40B4-BE49-F238E27FC236}">
                    <a16:creationId xmlns:a16="http://schemas.microsoft.com/office/drawing/2014/main" id="{8FF4F0FC-CFAF-9724-9DCB-CF2DCA8F5B32}"/>
                  </a:ext>
                </a:extLst>
              </p:cNvPr>
              <p:cNvSpPr txBox="1"/>
              <p:nvPr/>
            </p:nvSpPr>
            <p:spPr>
              <a:xfrm>
                <a:off x="8899521" y="5390913"/>
                <a:ext cx="4626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68" name="文字方塊 67">
                <a:extLst>
                  <a:ext uri="{FF2B5EF4-FFF2-40B4-BE49-F238E27FC236}">
                    <a16:creationId xmlns:a16="http://schemas.microsoft.com/office/drawing/2014/main" id="{8FF4F0FC-CFAF-9724-9DCB-CF2DCA8F5B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9521" y="5390913"/>
                <a:ext cx="462626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9" name="文字方塊 68">
                <a:extLst>
                  <a:ext uri="{FF2B5EF4-FFF2-40B4-BE49-F238E27FC236}">
                    <a16:creationId xmlns:a16="http://schemas.microsoft.com/office/drawing/2014/main" id="{B892359C-7F5D-B30C-C83D-2DBCBF7C659C}"/>
                  </a:ext>
                </a:extLst>
              </p:cNvPr>
              <p:cNvSpPr txBox="1"/>
              <p:nvPr/>
            </p:nvSpPr>
            <p:spPr>
              <a:xfrm>
                <a:off x="9127544" y="5390091"/>
                <a:ext cx="4626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69" name="文字方塊 68">
                <a:extLst>
                  <a:ext uri="{FF2B5EF4-FFF2-40B4-BE49-F238E27FC236}">
                    <a16:creationId xmlns:a16="http://schemas.microsoft.com/office/drawing/2014/main" id="{B892359C-7F5D-B30C-C83D-2DBCBF7C65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7544" y="5390091"/>
                <a:ext cx="462626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0" name="文字方塊 69">
                <a:extLst>
                  <a:ext uri="{FF2B5EF4-FFF2-40B4-BE49-F238E27FC236}">
                    <a16:creationId xmlns:a16="http://schemas.microsoft.com/office/drawing/2014/main" id="{B99652FD-ED73-BBB2-DC19-BED13D1BA582}"/>
                  </a:ext>
                </a:extLst>
              </p:cNvPr>
              <p:cNvSpPr txBox="1"/>
              <p:nvPr/>
            </p:nvSpPr>
            <p:spPr>
              <a:xfrm>
                <a:off x="8431237" y="5398200"/>
                <a:ext cx="4626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70" name="文字方塊 69">
                <a:extLst>
                  <a:ext uri="{FF2B5EF4-FFF2-40B4-BE49-F238E27FC236}">
                    <a16:creationId xmlns:a16="http://schemas.microsoft.com/office/drawing/2014/main" id="{B99652FD-ED73-BBB2-DC19-BED13D1BA5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1237" y="5398200"/>
                <a:ext cx="462626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1" name="文字方塊 70">
                <a:extLst>
                  <a:ext uri="{FF2B5EF4-FFF2-40B4-BE49-F238E27FC236}">
                    <a16:creationId xmlns:a16="http://schemas.microsoft.com/office/drawing/2014/main" id="{CDD0E7FD-A098-39E8-73A9-374B967F1E4F}"/>
                  </a:ext>
                </a:extLst>
              </p:cNvPr>
              <p:cNvSpPr txBox="1"/>
              <p:nvPr/>
            </p:nvSpPr>
            <p:spPr>
              <a:xfrm>
                <a:off x="9589983" y="5393303"/>
                <a:ext cx="4573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71" name="文字方塊 70">
                <a:extLst>
                  <a:ext uri="{FF2B5EF4-FFF2-40B4-BE49-F238E27FC236}">
                    <a16:creationId xmlns:a16="http://schemas.microsoft.com/office/drawing/2014/main" id="{CDD0E7FD-A098-39E8-73A9-374B967F1E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89983" y="5393303"/>
                <a:ext cx="457305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2" name="群組 71">
            <a:extLst>
              <a:ext uri="{FF2B5EF4-FFF2-40B4-BE49-F238E27FC236}">
                <a16:creationId xmlns:a16="http://schemas.microsoft.com/office/drawing/2014/main" id="{7CEEE6BB-CAF3-DD1B-A35C-DBFEB08D5CCF}"/>
              </a:ext>
            </a:extLst>
          </p:cNvPr>
          <p:cNvGrpSpPr/>
          <p:nvPr/>
        </p:nvGrpSpPr>
        <p:grpSpPr>
          <a:xfrm rot="10800000">
            <a:off x="7783456" y="5240502"/>
            <a:ext cx="2060369" cy="155405"/>
            <a:chOff x="1385153" y="4152956"/>
            <a:chExt cx="2060369" cy="155405"/>
          </a:xfrm>
        </p:grpSpPr>
        <p:cxnSp>
          <p:nvCxnSpPr>
            <p:cNvPr id="73" name="直線接點 72">
              <a:extLst>
                <a:ext uri="{FF2B5EF4-FFF2-40B4-BE49-F238E27FC236}">
                  <a16:creationId xmlns:a16="http://schemas.microsoft.com/office/drawing/2014/main" id="{CABA05CA-E2E9-7A64-E120-E1D3516F612D}"/>
                </a:ext>
              </a:extLst>
            </p:cNvPr>
            <p:cNvCxnSpPr/>
            <p:nvPr/>
          </p:nvCxnSpPr>
          <p:spPr>
            <a:xfrm>
              <a:off x="2774962" y="4152956"/>
              <a:ext cx="0" cy="15540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線接點 73">
              <a:extLst>
                <a:ext uri="{FF2B5EF4-FFF2-40B4-BE49-F238E27FC236}">
                  <a16:creationId xmlns:a16="http://schemas.microsoft.com/office/drawing/2014/main" id="{55F99F13-ABC0-0D75-835B-39DA953DCE92}"/>
                </a:ext>
              </a:extLst>
            </p:cNvPr>
            <p:cNvCxnSpPr/>
            <p:nvPr/>
          </p:nvCxnSpPr>
          <p:spPr>
            <a:xfrm>
              <a:off x="2431633" y="4152956"/>
              <a:ext cx="0" cy="15540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線接點 93">
              <a:extLst>
                <a:ext uri="{FF2B5EF4-FFF2-40B4-BE49-F238E27FC236}">
                  <a16:creationId xmlns:a16="http://schemas.microsoft.com/office/drawing/2014/main" id="{43CECF8A-A01F-8C47-B34D-DAFD78AF7FFA}"/>
                </a:ext>
              </a:extLst>
            </p:cNvPr>
            <p:cNvCxnSpPr/>
            <p:nvPr/>
          </p:nvCxnSpPr>
          <p:spPr>
            <a:xfrm>
              <a:off x="2096353" y="4152956"/>
              <a:ext cx="0" cy="15540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線接點 94">
              <a:extLst>
                <a:ext uri="{FF2B5EF4-FFF2-40B4-BE49-F238E27FC236}">
                  <a16:creationId xmlns:a16="http://schemas.microsoft.com/office/drawing/2014/main" id="{9C99C3C4-0325-1FED-E3B6-330B28239FB3}"/>
                </a:ext>
              </a:extLst>
            </p:cNvPr>
            <p:cNvCxnSpPr/>
            <p:nvPr/>
          </p:nvCxnSpPr>
          <p:spPr>
            <a:xfrm>
              <a:off x="3125482" y="4152956"/>
              <a:ext cx="0" cy="15540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線接點 95">
              <a:extLst>
                <a:ext uri="{FF2B5EF4-FFF2-40B4-BE49-F238E27FC236}">
                  <a16:creationId xmlns:a16="http://schemas.microsoft.com/office/drawing/2014/main" id="{C37845ED-87DB-FB2D-6C18-55A783781574}"/>
                </a:ext>
              </a:extLst>
            </p:cNvPr>
            <p:cNvCxnSpPr/>
            <p:nvPr/>
          </p:nvCxnSpPr>
          <p:spPr>
            <a:xfrm>
              <a:off x="1725513" y="4152956"/>
              <a:ext cx="0" cy="15540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線接點 96">
              <a:extLst>
                <a:ext uri="{FF2B5EF4-FFF2-40B4-BE49-F238E27FC236}">
                  <a16:creationId xmlns:a16="http://schemas.microsoft.com/office/drawing/2014/main" id="{9055EB9D-34E3-E48B-638D-27479A4C9162}"/>
                </a:ext>
              </a:extLst>
            </p:cNvPr>
            <p:cNvCxnSpPr/>
            <p:nvPr/>
          </p:nvCxnSpPr>
          <p:spPr>
            <a:xfrm>
              <a:off x="3445522" y="4152956"/>
              <a:ext cx="0" cy="15540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線接點 97">
              <a:extLst>
                <a:ext uri="{FF2B5EF4-FFF2-40B4-BE49-F238E27FC236}">
                  <a16:creationId xmlns:a16="http://schemas.microsoft.com/office/drawing/2014/main" id="{8A710C48-ECC0-F2DC-4EFC-D2AAB07326C8}"/>
                </a:ext>
              </a:extLst>
            </p:cNvPr>
            <p:cNvCxnSpPr/>
            <p:nvPr/>
          </p:nvCxnSpPr>
          <p:spPr>
            <a:xfrm>
              <a:off x="1385153" y="4152956"/>
              <a:ext cx="0" cy="15540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9" name="文字方塊 98">
            <a:extLst>
              <a:ext uri="{FF2B5EF4-FFF2-40B4-BE49-F238E27FC236}">
                <a16:creationId xmlns:a16="http://schemas.microsoft.com/office/drawing/2014/main" id="{76B55DA5-3EE0-A830-CF70-61E91E066C4D}"/>
              </a:ext>
            </a:extLst>
          </p:cNvPr>
          <p:cNvSpPr txBox="1"/>
          <p:nvPr/>
        </p:nvSpPr>
        <p:spPr>
          <a:xfrm>
            <a:off x="5537527" y="6089911"/>
            <a:ext cx="55707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變異數</a:t>
            </a:r>
            <a:r>
              <a:rPr lang="zh-TW" altLang="en-US" sz="3600" dirty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最大</a:t>
            </a:r>
            <a:r>
              <a:rPr lang="zh-TW" altLang="en-US" sz="2400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的維度保留</a:t>
            </a:r>
            <a:r>
              <a:rPr lang="zh-TW" altLang="en-US" sz="3600" dirty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最多</a:t>
            </a:r>
            <a:r>
              <a:rPr lang="zh-TW" altLang="en-US" sz="2400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訊息</a:t>
            </a:r>
          </a:p>
        </p:txBody>
      </p:sp>
      <p:grpSp>
        <p:nvGrpSpPr>
          <p:cNvPr id="100" name="群組 99">
            <a:extLst>
              <a:ext uri="{FF2B5EF4-FFF2-40B4-BE49-F238E27FC236}">
                <a16:creationId xmlns:a16="http://schemas.microsoft.com/office/drawing/2014/main" id="{1358FD73-7FE4-C244-2695-BC6244C8A15F}"/>
              </a:ext>
            </a:extLst>
          </p:cNvPr>
          <p:cNvGrpSpPr/>
          <p:nvPr/>
        </p:nvGrpSpPr>
        <p:grpSpPr>
          <a:xfrm>
            <a:off x="1516380" y="3632837"/>
            <a:ext cx="2510358" cy="2489717"/>
            <a:chOff x="1516380" y="2880479"/>
            <a:chExt cx="2510358" cy="248971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3" name="文字方塊 112">
                  <a:extLst>
                    <a:ext uri="{FF2B5EF4-FFF2-40B4-BE49-F238E27FC236}">
                      <a16:creationId xmlns:a16="http://schemas.microsoft.com/office/drawing/2014/main" id="{0559EB84-DB63-4291-56B8-995EE5439F8A}"/>
                    </a:ext>
                  </a:extLst>
                </p:cNvPr>
                <p:cNvSpPr txBox="1"/>
                <p:nvPr/>
              </p:nvSpPr>
              <p:spPr>
                <a:xfrm>
                  <a:off x="3315902" y="2880479"/>
                  <a:ext cx="71083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𝑛𝑒𝑤</m:t>
                            </m:r>
                          </m:sub>
                        </m:sSub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70" name="文字方塊 69">
                  <a:extLst>
                    <a:ext uri="{FF2B5EF4-FFF2-40B4-BE49-F238E27FC236}">
                      <a16:creationId xmlns:a16="http://schemas.microsoft.com/office/drawing/2014/main" id="{ACC66236-A870-4388-8BA1-A98634514F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15902" y="2880479"/>
                  <a:ext cx="710836" cy="369332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4" name="橢圓 113">
              <a:extLst>
                <a:ext uri="{FF2B5EF4-FFF2-40B4-BE49-F238E27FC236}">
                  <a16:creationId xmlns:a16="http://schemas.microsoft.com/office/drawing/2014/main" id="{40C1B809-CCC3-A9E6-9ABC-669FE7004C72}"/>
                </a:ext>
              </a:extLst>
            </p:cNvPr>
            <p:cNvSpPr/>
            <p:nvPr/>
          </p:nvSpPr>
          <p:spPr>
            <a:xfrm>
              <a:off x="3065662" y="3350462"/>
              <a:ext cx="166120" cy="166120"/>
            </a:xfrm>
            <a:prstGeom prst="ellipse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5" name="橢圓 114">
              <a:extLst>
                <a:ext uri="{FF2B5EF4-FFF2-40B4-BE49-F238E27FC236}">
                  <a16:creationId xmlns:a16="http://schemas.microsoft.com/office/drawing/2014/main" id="{18CE34DE-C3C1-5AF3-2C9E-EB8E9FC33251}"/>
                </a:ext>
              </a:extLst>
            </p:cNvPr>
            <p:cNvSpPr/>
            <p:nvPr/>
          </p:nvSpPr>
          <p:spPr>
            <a:xfrm>
              <a:off x="2251510" y="4313441"/>
              <a:ext cx="166120" cy="166120"/>
            </a:xfrm>
            <a:prstGeom prst="ellipse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6" name="橢圓 115">
              <a:extLst>
                <a:ext uri="{FF2B5EF4-FFF2-40B4-BE49-F238E27FC236}">
                  <a16:creationId xmlns:a16="http://schemas.microsoft.com/office/drawing/2014/main" id="{755C4A18-4C10-EDED-1B78-83AC32C52D0A}"/>
                </a:ext>
              </a:extLst>
            </p:cNvPr>
            <p:cNvSpPr/>
            <p:nvPr/>
          </p:nvSpPr>
          <p:spPr>
            <a:xfrm>
              <a:off x="1816520" y="4838652"/>
              <a:ext cx="166120" cy="166120"/>
            </a:xfrm>
            <a:prstGeom prst="ellipse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7" name="橢圓 116">
              <a:extLst>
                <a:ext uri="{FF2B5EF4-FFF2-40B4-BE49-F238E27FC236}">
                  <a16:creationId xmlns:a16="http://schemas.microsoft.com/office/drawing/2014/main" id="{FA1C2459-A0C7-C624-A9D8-DD46E335BD77}"/>
                </a:ext>
              </a:extLst>
            </p:cNvPr>
            <p:cNvSpPr/>
            <p:nvPr/>
          </p:nvSpPr>
          <p:spPr>
            <a:xfrm>
              <a:off x="2869055" y="3598999"/>
              <a:ext cx="166120" cy="166120"/>
            </a:xfrm>
            <a:prstGeom prst="ellipse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8" name="文字方塊 117">
                  <a:extLst>
                    <a:ext uri="{FF2B5EF4-FFF2-40B4-BE49-F238E27FC236}">
                      <a16:creationId xmlns:a16="http://schemas.microsoft.com/office/drawing/2014/main" id="{A12EE1E2-7E49-DD03-817E-51DC3E4422AD}"/>
                    </a:ext>
                  </a:extLst>
                </p:cNvPr>
                <p:cNvSpPr txBox="1"/>
                <p:nvPr/>
              </p:nvSpPr>
              <p:spPr>
                <a:xfrm>
                  <a:off x="1839283" y="4876527"/>
                  <a:ext cx="49077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TW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zh-TW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7" name="文字方塊 76">
                  <a:extLst>
                    <a:ext uri="{FF2B5EF4-FFF2-40B4-BE49-F238E27FC236}">
                      <a16:creationId xmlns:a16="http://schemas.microsoft.com/office/drawing/2014/main" id="{E4589E2D-0AE6-422A-BBED-C853A629117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39283" y="4876527"/>
                  <a:ext cx="490775" cy="369332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9" name="文字方塊 118">
                  <a:extLst>
                    <a:ext uri="{FF2B5EF4-FFF2-40B4-BE49-F238E27FC236}">
                      <a16:creationId xmlns:a16="http://schemas.microsoft.com/office/drawing/2014/main" id="{33DCF8EF-C69D-E48A-BB3E-05DF6152075D}"/>
                    </a:ext>
                  </a:extLst>
                </p:cNvPr>
                <p:cNvSpPr txBox="1"/>
                <p:nvPr/>
              </p:nvSpPr>
              <p:spPr>
                <a:xfrm>
                  <a:off x="2927449" y="3615642"/>
                  <a:ext cx="49077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TW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zh-TW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8" name="文字方塊 77">
                  <a:extLst>
                    <a:ext uri="{FF2B5EF4-FFF2-40B4-BE49-F238E27FC236}">
                      <a16:creationId xmlns:a16="http://schemas.microsoft.com/office/drawing/2014/main" id="{A89B27B4-D3C0-43A7-91CD-803ACD8EFE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27449" y="3615642"/>
                  <a:ext cx="490775" cy="369332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0" name="文字方塊 119">
                  <a:extLst>
                    <a:ext uri="{FF2B5EF4-FFF2-40B4-BE49-F238E27FC236}">
                      <a16:creationId xmlns:a16="http://schemas.microsoft.com/office/drawing/2014/main" id="{AF87EBB7-E489-F8E3-F289-4CD7C7634295}"/>
                    </a:ext>
                  </a:extLst>
                </p:cNvPr>
                <p:cNvSpPr txBox="1"/>
                <p:nvPr/>
              </p:nvSpPr>
              <p:spPr>
                <a:xfrm>
                  <a:off x="2384903" y="4248041"/>
                  <a:ext cx="49077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TW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TW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9" name="文字方塊 78">
                  <a:extLst>
                    <a:ext uri="{FF2B5EF4-FFF2-40B4-BE49-F238E27FC236}">
                      <a16:creationId xmlns:a16="http://schemas.microsoft.com/office/drawing/2014/main" id="{B30863B8-FE25-4D8E-A5A6-4C7C4F8F3B7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84903" y="4248041"/>
                  <a:ext cx="490775" cy="369332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1" name="文字方塊 120">
                  <a:extLst>
                    <a:ext uri="{FF2B5EF4-FFF2-40B4-BE49-F238E27FC236}">
                      <a16:creationId xmlns:a16="http://schemas.microsoft.com/office/drawing/2014/main" id="{98835E1A-2B8D-0644-758B-B22A9D289382}"/>
                    </a:ext>
                  </a:extLst>
                </p:cNvPr>
                <p:cNvSpPr txBox="1"/>
                <p:nvPr/>
              </p:nvSpPr>
              <p:spPr>
                <a:xfrm>
                  <a:off x="2259839" y="4377066"/>
                  <a:ext cx="49077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TW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TW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80" name="文字方塊 79">
                  <a:extLst>
                    <a:ext uri="{FF2B5EF4-FFF2-40B4-BE49-F238E27FC236}">
                      <a16:creationId xmlns:a16="http://schemas.microsoft.com/office/drawing/2014/main" id="{0E9A4017-AB92-4407-B5AA-3531AB1177D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59839" y="4377066"/>
                  <a:ext cx="490775" cy="369332"/>
                </a:xfrm>
                <a:prstGeom prst="rect">
                  <a:avLst/>
                </a:prstGeom>
                <a:blipFill>
                  <a:blip r:embed="rId2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2" name="文字方塊 121">
                  <a:extLst>
                    <a:ext uri="{FF2B5EF4-FFF2-40B4-BE49-F238E27FC236}">
                      <a16:creationId xmlns:a16="http://schemas.microsoft.com/office/drawing/2014/main" id="{FC0DCB58-36DA-D556-5D91-AAAAFAC87D00}"/>
                    </a:ext>
                  </a:extLst>
                </p:cNvPr>
                <p:cNvSpPr txBox="1"/>
                <p:nvPr/>
              </p:nvSpPr>
              <p:spPr>
                <a:xfrm>
                  <a:off x="3166829" y="3331916"/>
                  <a:ext cx="48545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TW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TW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82" name="文字方塊 81">
                  <a:extLst>
                    <a:ext uri="{FF2B5EF4-FFF2-40B4-BE49-F238E27FC236}">
                      <a16:creationId xmlns:a16="http://schemas.microsoft.com/office/drawing/2014/main" id="{0827DC30-3387-4299-B679-03EEBD5C587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66829" y="3331916"/>
                  <a:ext cx="485454" cy="369332"/>
                </a:xfrm>
                <a:prstGeom prst="rect">
                  <a:avLst/>
                </a:prstGeom>
                <a:blipFill>
                  <a:blip r:embed="rId2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3" name="直線單箭頭接點 68">
              <a:extLst>
                <a:ext uri="{FF2B5EF4-FFF2-40B4-BE49-F238E27FC236}">
                  <a16:creationId xmlns:a16="http://schemas.microsoft.com/office/drawing/2014/main" id="{8E8948D2-6664-8481-AC2A-FFA1F655E1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16380" y="3162300"/>
              <a:ext cx="1854877" cy="2207896"/>
            </a:xfrm>
            <a:prstGeom prst="straightConnector1">
              <a:avLst/>
            </a:prstGeom>
            <a:ln w="28575">
              <a:solidFill>
                <a:srgbClr val="00B050"/>
              </a:solidFill>
              <a:prstDash val="solid"/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sp>
          <p:nvSpPr>
            <p:cNvPr id="124" name="橢圓 123">
              <a:extLst>
                <a:ext uri="{FF2B5EF4-FFF2-40B4-BE49-F238E27FC236}">
                  <a16:creationId xmlns:a16="http://schemas.microsoft.com/office/drawing/2014/main" id="{BA6C8C9C-1B24-EC2C-4E34-8978FC47CA4A}"/>
                </a:ext>
              </a:extLst>
            </p:cNvPr>
            <p:cNvSpPr/>
            <p:nvPr/>
          </p:nvSpPr>
          <p:spPr>
            <a:xfrm>
              <a:off x="2338823" y="4219732"/>
              <a:ext cx="166120" cy="166120"/>
            </a:xfrm>
            <a:prstGeom prst="ellipse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125" name="群組 124">
              <a:extLst>
                <a:ext uri="{FF2B5EF4-FFF2-40B4-BE49-F238E27FC236}">
                  <a16:creationId xmlns:a16="http://schemas.microsoft.com/office/drawing/2014/main" id="{CF1963F2-3636-F664-B628-7E8888D1AD4C}"/>
                </a:ext>
              </a:extLst>
            </p:cNvPr>
            <p:cNvGrpSpPr/>
            <p:nvPr/>
          </p:nvGrpSpPr>
          <p:grpSpPr>
            <a:xfrm rot="7812228">
              <a:off x="1453545" y="4139967"/>
              <a:ext cx="2060369" cy="155405"/>
              <a:chOff x="1385153" y="4152956"/>
              <a:chExt cx="2060369" cy="155405"/>
            </a:xfrm>
          </p:grpSpPr>
          <p:cxnSp>
            <p:nvCxnSpPr>
              <p:cNvPr id="126" name="直線接點 125">
                <a:extLst>
                  <a:ext uri="{FF2B5EF4-FFF2-40B4-BE49-F238E27FC236}">
                    <a16:creationId xmlns:a16="http://schemas.microsoft.com/office/drawing/2014/main" id="{296F1532-7C6D-8540-F6CE-88479CFC03B9}"/>
                  </a:ext>
                </a:extLst>
              </p:cNvPr>
              <p:cNvCxnSpPr/>
              <p:nvPr/>
            </p:nvCxnSpPr>
            <p:spPr>
              <a:xfrm>
                <a:off x="2774962" y="4152956"/>
                <a:ext cx="0" cy="155405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直線接點 126">
                <a:extLst>
                  <a:ext uri="{FF2B5EF4-FFF2-40B4-BE49-F238E27FC236}">
                    <a16:creationId xmlns:a16="http://schemas.microsoft.com/office/drawing/2014/main" id="{AC7FA1D4-E9D3-A21F-505E-C9353F1CFC28}"/>
                  </a:ext>
                </a:extLst>
              </p:cNvPr>
              <p:cNvCxnSpPr/>
              <p:nvPr/>
            </p:nvCxnSpPr>
            <p:spPr>
              <a:xfrm>
                <a:off x="2431633" y="4152956"/>
                <a:ext cx="0" cy="155405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直線接點 127">
                <a:extLst>
                  <a:ext uri="{FF2B5EF4-FFF2-40B4-BE49-F238E27FC236}">
                    <a16:creationId xmlns:a16="http://schemas.microsoft.com/office/drawing/2014/main" id="{A5DC346A-1539-D3F7-02B1-D8C7F0221058}"/>
                  </a:ext>
                </a:extLst>
              </p:cNvPr>
              <p:cNvCxnSpPr/>
              <p:nvPr/>
            </p:nvCxnSpPr>
            <p:spPr>
              <a:xfrm>
                <a:off x="2096353" y="4152956"/>
                <a:ext cx="0" cy="155405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直線接點 128">
                <a:extLst>
                  <a:ext uri="{FF2B5EF4-FFF2-40B4-BE49-F238E27FC236}">
                    <a16:creationId xmlns:a16="http://schemas.microsoft.com/office/drawing/2014/main" id="{863DF86C-D1EA-4004-344C-BFDA3A3B61E2}"/>
                  </a:ext>
                </a:extLst>
              </p:cNvPr>
              <p:cNvCxnSpPr/>
              <p:nvPr/>
            </p:nvCxnSpPr>
            <p:spPr>
              <a:xfrm>
                <a:off x="3125482" y="4152956"/>
                <a:ext cx="0" cy="155405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直線接點 129">
                <a:extLst>
                  <a:ext uri="{FF2B5EF4-FFF2-40B4-BE49-F238E27FC236}">
                    <a16:creationId xmlns:a16="http://schemas.microsoft.com/office/drawing/2014/main" id="{4D7ADCC7-4639-D3A7-AECB-393411ED37F2}"/>
                  </a:ext>
                </a:extLst>
              </p:cNvPr>
              <p:cNvCxnSpPr/>
              <p:nvPr/>
            </p:nvCxnSpPr>
            <p:spPr>
              <a:xfrm>
                <a:off x="1725513" y="4152956"/>
                <a:ext cx="0" cy="155405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直線接點 130">
                <a:extLst>
                  <a:ext uri="{FF2B5EF4-FFF2-40B4-BE49-F238E27FC236}">
                    <a16:creationId xmlns:a16="http://schemas.microsoft.com/office/drawing/2014/main" id="{4CB80A55-1D94-6745-69D4-4CB6B83FBECE}"/>
                  </a:ext>
                </a:extLst>
              </p:cNvPr>
              <p:cNvCxnSpPr/>
              <p:nvPr/>
            </p:nvCxnSpPr>
            <p:spPr>
              <a:xfrm>
                <a:off x="3445522" y="4152956"/>
                <a:ext cx="0" cy="155405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直線接點 131">
                <a:extLst>
                  <a:ext uri="{FF2B5EF4-FFF2-40B4-BE49-F238E27FC236}">
                    <a16:creationId xmlns:a16="http://schemas.microsoft.com/office/drawing/2014/main" id="{A37240FD-0736-04E2-53BC-BDAE37858075}"/>
                  </a:ext>
                </a:extLst>
              </p:cNvPr>
              <p:cNvCxnSpPr/>
              <p:nvPr/>
            </p:nvCxnSpPr>
            <p:spPr>
              <a:xfrm>
                <a:off x="1385153" y="4152956"/>
                <a:ext cx="0" cy="155405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3203024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EE839A0E-C073-84CA-BD98-5942C7E36F26}"/>
              </a:ext>
            </a:extLst>
          </p:cNvPr>
          <p:cNvSpPr txBox="1">
            <a:spLocks/>
          </p:cNvSpPr>
          <p:nvPr/>
        </p:nvSpPr>
        <p:spPr>
          <a:xfrm>
            <a:off x="1674420" y="359499"/>
            <a:ext cx="8843159" cy="8498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zh-TW" b="1" dirty="0">
                <a:solidFill>
                  <a:schemeClr val="accent1">
                    <a:lumMod val="75000"/>
                  </a:schemeClr>
                </a:solidFill>
                <a:latin typeface="+mn-lt"/>
              </a:rPr>
              <a:t>What is EOF analysis?</a:t>
            </a:r>
            <a:endParaRPr kumimoji="1" lang="zh-TW" altLang="en-US" b="1" dirty="0">
              <a:solidFill>
                <a:schemeClr val="accent1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13" name="投影片編號版面配置區 12">
            <a:extLst>
              <a:ext uri="{FF2B5EF4-FFF2-40B4-BE49-F238E27FC236}">
                <a16:creationId xmlns:a16="http://schemas.microsoft.com/office/drawing/2014/main" id="{D843EB31-4F92-3B69-88B1-ADB5641A01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4D7F2-F5CE-C646-86CE-E67DBC894B4B}" type="slidenum">
              <a:rPr kumimoji="1" lang="zh-TW" altLang="en-US" smtClean="0"/>
              <a:t>22</a:t>
            </a:fld>
            <a:endParaRPr kumimoji="1" lang="zh-TW" altLang="en-US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9C5FB623-5352-5A5C-20F6-F940148D253D}"/>
              </a:ext>
            </a:extLst>
          </p:cNvPr>
          <p:cNvSpPr txBox="1"/>
          <p:nvPr/>
        </p:nvSpPr>
        <p:spPr>
          <a:xfrm>
            <a:off x="488271" y="1728877"/>
            <a:ext cx="36744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(1) 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背景：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X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為一距平矩陣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ED09E312-F9A3-CBFD-9BC7-D74F7F53A8C6}"/>
                  </a:ext>
                </a:extLst>
              </p:cNvPr>
              <p:cNvSpPr txBox="1"/>
              <p:nvPr/>
            </p:nvSpPr>
            <p:spPr>
              <a:xfrm>
                <a:off x="4239619" y="1586979"/>
                <a:ext cx="3615926" cy="7454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240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TW" sz="240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……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……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zh-TW" sz="2400" dirty="0"/>
                  <a:t>,</a:t>
                </a:r>
                <a:endParaRPr lang="zh-TW" altLang="en-US" sz="2400" dirty="0"/>
              </a:p>
            </p:txBody>
          </p:sp>
        </mc:Choice>
        <mc:Fallback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ED09E312-F9A3-CBFD-9BC7-D74F7F53A8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9619" y="1586979"/>
                <a:ext cx="3615926" cy="745460"/>
              </a:xfrm>
              <a:prstGeom prst="rect">
                <a:avLst/>
              </a:prstGeom>
              <a:blipFill>
                <a:blip r:embed="rId3"/>
                <a:stretch>
                  <a:fillRect l="-350" r="-174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矩形 15">
            <a:extLst>
              <a:ext uri="{FF2B5EF4-FFF2-40B4-BE49-F238E27FC236}">
                <a16:creationId xmlns:a16="http://schemas.microsoft.com/office/drawing/2014/main" id="{121C65AF-CA4B-9659-03DC-97ABC3E1E119}"/>
              </a:ext>
            </a:extLst>
          </p:cNvPr>
          <p:cNvSpPr/>
          <p:nvPr/>
        </p:nvSpPr>
        <p:spPr>
          <a:xfrm>
            <a:off x="7091916" y="1586979"/>
            <a:ext cx="413783" cy="745460"/>
          </a:xfrm>
          <a:prstGeom prst="rect">
            <a:avLst/>
          </a:prstGeom>
          <a:solidFill>
            <a:srgbClr val="FFFF00">
              <a:alpha val="10000"/>
            </a:srgbClr>
          </a:solidFill>
          <a:ln w="381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21BC94EF-E184-1920-6D56-62D3AB25D59E}"/>
                  </a:ext>
                </a:extLst>
              </p:cNvPr>
              <p:cNvSpPr txBox="1"/>
              <p:nvPr/>
            </p:nvSpPr>
            <p:spPr>
              <a:xfrm>
                <a:off x="6874406" y="2403234"/>
                <a:ext cx="776495" cy="6512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𝑡h</m:t>
                          </m:r>
                        </m:sup>
                      </m:sSup>
                    </m:oMath>
                  </m:oMathPara>
                </a14:m>
                <a:endParaRPr lang="en-US" altLang="zh-TW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𝑣𝑒𝑐𝑡𝑜𝑟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21BC94EF-E184-1920-6D56-62D3AB25D5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4406" y="2403234"/>
                <a:ext cx="776495" cy="651269"/>
              </a:xfrm>
              <a:prstGeom prst="rect">
                <a:avLst/>
              </a:prstGeom>
              <a:blipFill>
                <a:blip r:embed="rId4"/>
                <a:stretch>
                  <a:fillRect r="-645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671CE39B-BD09-CFB1-5944-7C35E3759091}"/>
                  </a:ext>
                </a:extLst>
              </p:cNvPr>
              <p:cNvSpPr txBox="1"/>
              <p:nvPr/>
            </p:nvSpPr>
            <p:spPr>
              <a:xfrm>
                <a:off x="8016597" y="1433924"/>
                <a:ext cx="2180982" cy="10515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則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nary>
                              <m:naryPr>
                                <m:chr m:val="∑"/>
                                <m:ctrlPr>
                                  <a:rPr lang="en-US" altLang="zh-TW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nary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=0</m:t>
                            </m:r>
                          </m:e>
                          <m:e>
                            <m:nary>
                              <m:naryPr>
                                <m:chr m:val="∑"/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nary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=0</m:t>
                            </m:r>
                          </m:e>
                        </m:eqArr>
                      </m:e>
                    </m:d>
                  </m:oMath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671CE39B-BD09-CFB1-5944-7C35E37590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6597" y="1433924"/>
                <a:ext cx="2180982" cy="1051570"/>
              </a:xfrm>
              <a:prstGeom prst="rect">
                <a:avLst/>
              </a:prstGeom>
              <a:blipFill>
                <a:blip r:embed="rId5"/>
                <a:stretch>
                  <a:fillRect l="-60694" t="-202381" r="-4046" b="-29047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群組 18">
            <a:extLst>
              <a:ext uri="{FF2B5EF4-FFF2-40B4-BE49-F238E27FC236}">
                <a16:creationId xmlns:a16="http://schemas.microsoft.com/office/drawing/2014/main" id="{BF9B280F-142F-6098-7AAA-BE5A17DE1BCF}"/>
              </a:ext>
            </a:extLst>
          </p:cNvPr>
          <p:cNvGrpSpPr/>
          <p:nvPr/>
        </p:nvGrpSpPr>
        <p:grpSpPr>
          <a:xfrm>
            <a:off x="7483095" y="3281529"/>
            <a:ext cx="3247986" cy="636465"/>
            <a:chOff x="1144033" y="4199668"/>
            <a:chExt cx="3247986" cy="636465"/>
          </a:xfrm>
        </p:grpSpPr>
        <p:cxnSp>
          <p:nvCxnSpPr>
            <p:cNvPr id="20" name="直線單箭頭接點 14">
              <a:extLst>
                <a:ext uri="{FF2B5EF4-FFF2-40B4-BE49-F238E27FC236}">
                  <a16:creationId xmlns:a16="http://schemas.microsoft.com/office/drawing/2014/main" id="{854F8855-3FD5-A013-145E-CA8564924BE2}"/>
                </a:ext>
              </a:extLst>
            </p:cNvPr>
            <p:cNvCxnSpPr/>
            <p:nvPr/>
          </p:nvCxnSpPr>
          <p:spPr>
            <a:xfrm>
              <a:off x="1144033" y="4384334"/>
              <a:ext cx="2880000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prstDash val="solid"/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文字方塊 31">
                  <a:extLst>
                    <a:ext uri="{FF2B5EF4-FFF2-40B4-BE49-F238E27FC236}">
                      <a16:creationId xmlns:a16="http://schemas.microsoft.com/office/drawing/2014/main" id="{96734A57-039D-3318-814D-7544829BC408}"/>
                    </a:ext>
                  </a:extLst>
                </p:cNvPr>
                <p:cNvSpPr txBox="1"/>
                <p:nvPr/>
              </p:nvSpPr>
              <p:spPr>
                <a:xfrm>
                  <a:off x="4024033" y="4199668"/>
                  <a:ext cx="36798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29" name="文字方塊 28">
                  <a:extLst>
                    <a:ext uri="{FF2B5EF4-FFF2-40B4-BE49-F238E27FC236}">
                      <a16:creationId xmlns:a16="http://schemas.microsoft.com/office/drawing/2014/main" id="{7DECD31D-8470-44C7-96BE-509CD1CB19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24033" y="4199668"/>
                  <a:ext cx="367986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3" name="橢圓 32">
              <a:extLst>
                <a:ext uri="{FF2B5EF4-FFF2-40B4-BE49-F238E27FC236}">
                  <a16:creationId xmlns:a16="http://schemas.microsoft.com/office/drawing/2014/main" id="{CBB7805D-BA80-C8A5-DC13-525451BA8126}"/>
                </a:ext>
              </a:extLst>
            </p:cNvPr>
            <p:cNvSpPr/>
            <p:nvPr/>
          </p:nvSpPr>
          <p:spPr>
            <a:xfrm>
              <a:off x="3013708" y="4294641"/>
              <a:ext cx="166120" cy="166120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4" name="橢圓 33">
              <a:extLst>
                <a:ext uri="{FF2B5EF4-FFF2-40B4-BE49-F238E27FC236}">
                  <a16:creationId xmlns:a16="http://schemas.microsoft.com/office/drawing/2014/main" id="{5F8668C3-20C0-6838-5256-946B307FBC08}"/>
                </a:ext>
              </a:extLst>
            </p:cNvPr>
            <p:cNvSpPr/>
            <p:nvPr/>
          </p:nvSpPr>
          <p:spPr>
            <a:xfrm>
              <a:off x="1794413" y="4294641"/>
              <a:ext cx="166120" cy="166120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5" name="橢圓 34">
              <a:extLst>
                <a:ext uri="{FF2B5EF4-FFF2-40B4-BE49-F238E27FC236}">
                  <a16:creationId xmlns:a16="http://schemas.microsoft.com/office/drawing/2014/main" id="{5AF4301A-3AD8-D03F-83D9-ABE195AB37B3}"/>
                </a:ext>
              </a:extLst>
            </p:cNvPr>
            <p:cNvSpPr/>
            <p:nvPr/>
          </p:nvSpPr>
          <p:spPr>
            <a:xfrm>
              <a:off x="2393750" y="4294641"/>
              <a:ext cx="166120" cy="166120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6" name="橢圓 35">
              <a:extLst>
                <a:ext uri="{FF2B5EF4-FFF2-40B4-BE49-F238E27FC236}">
                  <a16:creationId xmlns:a16="http://schemas.microsoft.com/office/drawing/2014/main" id="{10C09D50-77C1-B583-6887-00068C181C1C}"/>
                </a:ext>
              </a:extLst>
            </p:cNvPr>
            <p:cNvSpPr/>
            <p:nvPr/>
          </p:nvSpPr>
          <p:spPr>
            <a:xfrm>
              <a:off x="2023103" y="4294641"/>
              <a:ext cx="166120" cy="166120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7" name="橢圓 36">
              <a:extLst>
                <a:ext uri="{FF2B5EF4-FFF2-40B4-BE49-F238E27FC236}">
                  <a16:creationId xmlns:a16="http://schemas.microsoft.com/office/drawing/2014/main" id="{0BAE3BCB-03EC-BF32-B22C-29A8EA9359EB}"/>
                </a:ext>
              </a:extLst>
            </p:cNvPr>
            <p:cNvSpPr/>
            <p:nvPr/>
          </p:nvSpPr>
          <p:spPr>
            <a:xfrm>
              <a:off x="3314584" y="4298908"/>
              <a:ext cx="166120" cy="166120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38" name="群組 37">
              <a:extLst>
                <a:ext uri="{FF2B5EF4-FFF2-40B4-BE49-F238E27FC236}">
                  <a16:creationId xmlns:a16="http://schemas.microsoft.com/office/drawing/2014/main" id="{6B9BA68A-4BB6-B907-7EF6-4FF13F026578}"/>
                </a:ext>
              </a:extLst>
            </p:cNvPr>
            <p:cNvGrpSpPr/>
            <p:nvPr/>
          </p:nvGrpSpPr>
          <p:grpSpPr>
            <a:xfrm>
              <a:off x="1537553" y="4305356"/>
              <a:ext cx="2060369" cy="155405"/>
              <a:chOff x="1385153" y="4152956"/>
              <a:chExt cx="2060369" cy="155405"/>
            </a:xfrm>
          </p:grpSpPr>
          <p:cxnSp>
            <p:nvCxnSpPr>
              <p:cNvPr id="44" name="直線接點 43">
                <a:extLst>
                  <a:ext uri="{FF2B5EF4-FFF2-40B4-BE49-F238E27FC236}">
                    <a16:creationId xmlns:a16="http://schemas.microsoft.com/office/drawing/2014/main" id="{A208EAEB-31E6-4CF1-9926-7A2F990B5974}"/>
                  </a:ext>
                </a:extLst>
              </p:cNvPr>
              <p:cNvCxnSpPr/>
              <p:nvPr/>
            </p:nvCxnSpPr>
            <p:spPr>
              <a:xfrm>
                <a:off x="2774962" y="4152956"/>
                <a:ext cx="0" cy="155405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線接點 44">
                <a:extLst>
                  <a:ext uri="{FF2B5EF4-FFF2-40B4-BE49-F238E27FC236}">
                    <a16:creationId xmlns:a16="http://schemas.microsoft.com/office/drawing/2014/main" id="{AE7060F9-F746-208E-896D-46EC5404E9BB}"/>
                  </a:ext>
                </a:extLst>
              </p:cNvPr>
              <p:cNvCxnSpPr/>
              <p:nvPr/>
            </p:nvCxnSpPr>
            <p:spPr>
              <a:xfrm>
                <a:off x="2431633" y="4152956"/>
                <a:ext cx="0" cy="155405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線接點 45">
                <a:extLst>
                  <a:ext uri="{FF2B5EF4-FFF2-40B4-BE49-F238E27FC236}">
                    <a16:creationId xmlns:a16="http://schemas.microsoft.com/office/drawing/2014/main" id="{FB2B69B2-0844-EA49-5FFC-96845F20BEDF}"/>
                  </a:ext>
                </a:extLst>
              </p:cNvPr>
              <p:cNvCxnSpPr/>
              <p:nvPr/>
            </p:nvCxnSpPr>
            <p:spPr>
              <a:xfrm>
                <a:off x="2096353" y="4152956"/>
                <a:ext cx="0" cy="155405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線接點 46">
                <a:extLst>
                  <a:ext uri="{FF2B5EF4-FFF2-40B4-BE49-F238E27FC236}">
                    <a16:creationId xmlns:a16="http://schemas.microsoft.com/office/drawing/2014/main" id="{A748F1F8-6A55-2952-F32E-D2EA77E4F89E}"/>
                  </a:ext>
                </a:extLst>
              </p:cNvPr>
              <p:cNvCxnSpPr/>
              <p:nvPr/>
            </p:nvCxnSpPr>
            <p:spPr>
              <a:xfrm>
                <a:off x="3125482" y="4152956"/>
                <a:ext cx="0" cy="155405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直線接點 47">
                <a:extLst>
                  <a:ext uri="{FF2B5EF4-FFF2-40B4-BE49-F238E27FC236}">
                    <a16:creationId xmlns:a16="http://schemas.microsoft.com/office/drawing/2014/main" id="{25309A0C-4780-781D-A0A0-4375CD0AD68F}"/>
                  </a:ext>
                </a:extLst>
              </p:cNvPr>
              <p:cNvCxnSpPr/>
              <p:nvPr/>
            </p:nvCxnSpPr>
            <p:spPr>
              <a:xfrm>
                <a:off x="1725513" y="4152956"/>
                <a:ext cx="0" cy="155405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直線接點 59">
                <a:extLst>
                  <a:ext uri="{FF2B5EF4-FFF2-40B4-BE49-F238E27FC236}">
                    <a16:creationId xmlns:a16="http://schemas.microsoft.com/office/drawing/2014/main" id="{53ED56C4-0A4A-D557-DBF5-10E84D7EAF5F}"/>
                  </a:ext>
                </a:extLst>
              </p:cNvPr>
              <p:cNvCxnSpPr/>
              <p:nvPr/>
            </p:nvCxnSpPr>
            <p:spPr>
              <a:xfrm>
                <a:off x="3445522" y="4152956"/>
                <a:ext cx="0" cy="155405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直線接點 60">
                <a:extLst>
                  <a:ext uri="{FF2B5EF4-FFF2-40B4-BE49-F238E27FC236}">
                    <a16:creationId xmlns:a16="http://schemas.microsoft.com/office/drawing/2014/main" id="{0F180349-DA2C-3E8D-3440-7ABC4383F27D}"/>
                  </a:ext>
                </a:extLst>
              </p:cNvPr>
              <p:cNvCxnSpPr/>
              <p:nvPr/>
            </p:nvCxnSpPr>
            <p:spPr>
              <a:xfrm>
                <a:off x="1385153" y="4152956"/>
                <a:ext cx="0" cy="155405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文字方塊 38">
                  <a:extLst>
                    <a:ext uri="{FF2B5EF4-FFF2-40B4-BE49-F238E27FC236}">
                      <a16:creationId xmlns:a16="http://schemas.microsoft.com/office/drawing/2014/main" id="{62256D3E-7C76-27EE-D9A9-3141E5D34C56}"/>
                    </a:ext>
                  </a:extLst>
                </p:cNvPr>
                <p:cNvSpPr txBox="1"/>
                <p:nvPr/>
              </p:nvSpPr>
              <p:spPr>
                <a:xfrm>
                  <a:off x="1768188" y="4460761"/>
                  <a:ext cx="56932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zh-TW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6" name="文字方塊 45">
                  <a:extLst>
                    <a:ext uri="{FF2B5EF4-FFF2-40B4-BE49-F238E27FC236}">
                      <a16:creationId xmlns:a16="http://schemas.microsoft.com/office/drawing/2014/main" id="{2480585E-5C7B-4C8F-B27E-F4FC4EA839E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68188" y="4460761"/>
                  <a:ext cx="569322" cy="369332"/>
                </a:xfrm>
                <a:prstGeom prst="rect">
                  <a:avLst/>
                </a:prstGeom>
                <a:blipFill>
                  <a:blip r:embed="rId10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文字方塊 39">
                  <a:extLst>
                    <a:ext uri="{FF2B5EF4-FFF2-40B4-BE49-F238E27FC236}">
                      <a16:creationId xmlns:a16="http://schemas.microsoft.com/office/drawing/2014/main" id="{5E5EA343-6DD0-8D82-4887-47145AE99D19}"/>
                    </a:ext>
                  </a:extLst>
                </p:cNvPr>
                <p:cNvSpPr txBox="1"/>
                <p:nvPr/>
              </p:nvSpPr>
              <p:spPr>
                <a:xfrm>
                  <a:off x="3073832" y="4466801"/>
                  <a:ext cx="56932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zh-TW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7" name="文字方塊 46">
                  <a:extLst>
                    <a:ext uri="{FF2B5EF4-FFF2-40B4-BE49-F238E27FC236}">
                      <a16:creationId xmlns:a16="http://schemas.microsoft.com/office/drawing/2014/main" id="{5E010F37-E253-49FC-B160-352ABD7EB17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73832" y="4466801"/>
                  <a:ext cx="569322" cy="369332"/>
                </a:xfrm>
                <a:prstGeom prst="rect">
                  <a:avLst/>
                </a:prstGeom>
                <a:blipFill>
                  <a:blip r:embed="rId11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文字方塊 40">
                  <a:extLst>
                    <a:ext uri="{FF2B5EF4-FFF2-40B4-BE49-F238E27FC236}">
                      <a16:creationId xmlns:a16="http://schemas.microsoft.com/office/drawing/2014/main" id="{4163D357-8547-A9C1-7D17-4E7C2199225C}"/>
                    </a:ext>
                  </a:extLst>
                </p:cNvPr>
                <p:cNvSpPr txBox="1"/>
                <p:nvPr/>
              </p:nvSpPr>
              <p:spPr>
                <a:xfrm>
                  <a:off x="1538355" y="4460761"/>
                  <a:ext cx="56932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TW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8" name="文字方塊 47">
                  <a:extLst>
                    <a:ext uri="{FF2B5EF4-FFF2-40B4-BE49-F238E27FC236}">
                      <a16:creationId xmlns:a16="http://schemas.microsoft.com/office/drawing/2014/main" id="{47DF05C2-69BA-4E7C-8948-902F7ABF77A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38355" y="4460761"/>
                  <a:ext cx="569322" cy="369332"/>
                </a:xfrm>
                <a:prstGeom prst="rect">
                  <a:avLst/>
                </a:prstGeom>
                <a:blipFill>
                  <a:blip r:embed="rId12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文字方塊 41">
                  <a:extLst>
                    <a:ext uri="{FF2B5EF4-FFF2-40B4-BE49-F238E27FC236}">
                      <a16:creationId xmlns:a16="http://schemas.microsoft.com/office/drawing/2014/main" id="{184BB3D7-D250-A5D1-A743-1C488CF48F98}"/>
                    </a:ext>
                  </a:extLst>
                </p:cNvPr>
                <p:cNvSpPr txBox="1"/>
                <p:nvPr/>
              </p:nvSpPr>
              <p:spPr>
                <a:xfrm>
                  <a:off x="2143748" y="4460761"/>
                  <a:ext cx="56932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TW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9" name="文字方塊 48">
                  <a:extLst>
                    <a:ext uri="{FF2B5EF4-FFF2-40B4-BE49-F238E27FC236}">
                      <a16:creationId xmlns:a16="http://schemas.microsoft.com/office/drawing/2014/main" id="{E4700BA6-C742-4192-A9A3-FB5314DAA21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43748" y="4460761"/>
                  <a:ext cx="569322" cy="369332"/>
                </a:xfrm>
                <a:prstGeom prst="rect">
                  <a:avLst/>
                </a:prstGeom>
                <a:blipFill>
                  <a:blip r:embed="rId13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文字方塊 42">
                  <a:extLst>
                    <a:ext uri="{FF2B5EF4-FFF2-40B4-BE49-F238E27FC236}">
                      <a16:creationId xmlns:a16="http://schemas.microsoft.com/office/drawing/2014/main" id="{2F7174C5-A9DC-1CB8-E425-468CDEDBC819}"/>
                    </a:ext>
                  </a:extLst>
                </p:cNvPr>
                <p:cNvSpPr txBox="1"/>
                <p:nvPr/>
              </p:nvSpPr>
              <p:spPr>
                <a:xfrm>
                  <a:off x="2781924" y="4462534"/>
                  <a:ext cx="56400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TW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0" name="文字方塊 49">
                  <a:extLst>
                    <a:ext uri="{FF2B5EF4-FFF2-40B4-BE49-F238E27FC236}">
                      <a16:creationId xmlns:a16="http://schemas.microsoft.com/office/drawing/2014/main" id="{F4D05CDF-2575-4695-A3F4-EF01119C026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81924" y="4462534"/>
                  <a:ext cx="564001" cy="369332"/>
                </a:xfrm>
                <a:prstGeom prst="rect">
                  <a:avLst/>
                </a:prstGeom>
                <a:blipFill>
                  <a:blip r:embed="rId14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62" name="直線單箭頭接點 34">
            <a:extLst>
              <a:ext uri="{FF2B5EF4-FFF2-40B4-BE49-F238E27FC236}">
                <a16:creationId xmlns:a16="http://schemas.microsoft.com/office/drawing/2014/main" id="{C3F9D443-7764-AD88-39D2-583C9FDCA0E6}"/>
              </a:ext>
            </a:extLst>
          </p:cNvPr>
          <p:cNvCxnSpPr>
            <a:cxnSpLocks/>
          </p:cNvCxnSpPr>
          <p:nvPr/>
        </p:nvCxnSpPr>
        <p:spPr>
          <a:xfrm rot="5400000" flipV="1">
            <a:off x="8812365" y="3857367"/>
            <a:ext cx="0" cy="288000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3" name="文字方塊 62">
                <a:extLst>
                  <a:ext uri="{FF2B5EF4-FFF2-40B4-BE49-F238E27FC236}">
                    <a16:creationId xmlns:a16="http://schemas.microsoft.com/office/drawing/2014/main" id="{711B0516-77FF-18E5-4728-A77D957FF3DE}"/>
                  </a:ext>
                </a:extLst>
              </p:cNvPr>
              <p:cNvSpPr txBox="1"/>
              <p:nvPr/>
            </p:nvSpPr>
            <p:spPr>
              <a:xfrm>
                <a:off x="10359697" y="5124899"/>
                <a:ext cx="3713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>
          <p:sp>
            <p:nvSpPr>
              <p:cNvPr id="63" name="文字方塊 62">
                <a:extLst>
                  <a:ext uri="{FF2B5EF4-FFF2-40B4-BE49-F238E27FC236}">
                    <a16:creationId xmlns:a16="http://schemas.microsoft.com/office/drawing/2014/main" id="{711B0516-77FF-18E5-4728-A77D957FF3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59697" y="5124899"/>
                <a:ext cx="371384" cy="369332"/>
              </a:xfrm>
              <a:prstGeom prst="rect">
                <a:avLst/>
              </a:prstGeom>
              <a:blipFill>
                <a:blip r:embed="rId15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橢圓 63">
            <a:extLst>
              <a:ext uri="{FF2B5EF4-FFF2-40B4-BE49-F238E27FC236}">
                <a16:creationId xmlns:a16="http://schemas.microsoft.com/office/drawing/2014/main" id="{8273B100-1A17-919A-BF47-CB26119DAE6C}"/>
              </a:ext>
            </a:extLst>
          </p:cNvPr>
          <p:cNvSpPr/>
          <p:nvPr/>
        </p:nvSpPr>
        <p:spPr>
          <a:xfrm rot="5400000">
            <a:off x="9705976" y="5208587"/>
            <a:ext cx="166120" cy="16612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5" name="橢圓 64">
            <a:extLst>
              <a:ext uri="{FF2B5EF4-FFF2-40B4-BE49-F238E27FC236}">
                <a16:creationId xmlns:a16="http://schemas.microsoft.com/office/drawing/2014/main" id="{32E613A0-DA50-2A7C-AA37-BAFEE7F256C3}"/>
              </a:ext>
            </a:extLst>
          </p:cNvPr>
          <p:cNvSpPr/>
          <p:nvPr/>
        </p:nvSpPr>
        <p:spPr>
          <a:xfrm rot="5400000">
            <a:off x="9259170" y="5214306"/>
            <a:ext cx="166120" cy="16612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5" name="橢圓 74">
            <a:extLst>
              <a:ext uri="{FF2B5EF4-FFF2-40B4-BE49-F238E27FC236}">
                <a16:creationId xmlns:a16="http://schemas.microsoft.com/office/drawing/2014/main" id="{34BE0BDD-E2E0-EBB9-5B88-97244EDF559A}"/>
              </a:ext>
            </a:extLst>
          </p:cNvPr>
          <p:cNvSpPr/>
          <p:nvPr/>
        </p:nvSpPr>
        <p:spPr>
          <a:xfrm rot="5400000">
            <a:off x="8569818" y="5214307"/>
            <a:ext cx="166120" cy="16612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6" name="橢圓 75">
            <a:extLst>
              <a:ext uri="{FF2B5EF4-FFF2-40B4-BE49-F238E27FC236}">
                <a16:creationId xmlns:a16="http://schemas.microsoft.com/office/drawing/2014/main" id="{2CDB6A27-FC6F-8415-7B05-0BE574AB69EA}"/>
              </a:ext>
            </a:extLst>
          </p:cNvPr>
          <p:cNvSpPr/>
          <p:nvPr/>
        </p:nvSpPr>
        <p:spPr>
          <a:xfrm rot="5400000">
            <a:off x="8009305" y="5214307"/>
            <a:ext cx="166120" cy="16612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7" name="橢圓 76">
            <a:extLst>
              <a:ext uri="{FF2B5EF4-FFF2-40B4-BE49-F238E27FC236}">
                <a16:creationId xmlns:a16="http://schemas.microsoft.com/office/drawing/2014/main" id="{F6E92FCC-5E5E-55FC-89BD-EAFC38669DA2}"/>
              </a:ext>
            </a:extLst>
          </p:cNvPr>
          <p:cNvSpPr/>
          <p:nvPr/>
        </p:nvSpPr>
        <p:spPr>
          <a:xfrm rot="5400000">
            <a:off x="9035767" y="5214307"/>
            <a:ext cx="166120" cy="16612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8" name="文字方塊 77">
                <a:extLst>
                  <a:ext uri="{FF2B5EF4-FFF2-40B4-BE49-F238E27FC236}">
                    <a16:creationId xmlns:a16="http://schemas.microsoft.com/office/drawing/2014/main" id="{B8F111B7-9B4D-8AF4-5B90-795FD3458B16}"/>
                  </a:ext>
                </a:extLst>
              </p:cNvPr>
              <p:cNvSpPr txBox="1"/>
              <p:nvPr/>
            </p:nvSpPr>
            <p:spPr>
              <a:xfrm>
                <a:off x="7877853" y="5369254"/>
                <a:ext cx="4626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78" name="文字方塊 77">
                <a:extLst>
                  <a:ext uri="{FF2B5EF4-FFF2-40B4-BE49-F238E27FC236}">
                    <a16:creationId xmlns:a16="http://schemas.microsoft.com/office/drawing/2014/main" id="{B8F111B7-9B4D-8AF4-5B90-795FD3458B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7853" y="5369254"/>
                <a:ext cx="462626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9" name="文字方塊 78">
                <a:extLst>
                  <a:ext uri="{FF2B5EF4-FFF2-40B4-BE49-F238E27FC236}">
                    <a16:creationId xmlns:a16="http://schemas.microsoft.com/office/drawing/2014/main" id="{A1F0AF03-2890-753C-EA88-C1FF0E4035FE}"/>
                  </a:ext>
                </a:extLst>
              </p:cNvPr>
              <p:cNvSpPr txBox="1"/>
              <p:nvPr/>
            </p:nvSpPr>
            <p:spPr>
              <a:xfrm>
                <a:off x="8899521" y="5370075"/>
                <a:ext cx="4626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79" name="文字方塊 78">
                <a:extLst>
                  <a:ext uri="{FF2B5EF4-FFF2-40B4-BE49-F238E27FC236}">
                    <a16:creationId xmlns:a16="http://schemas.microsoft.com/office/drawing/2014/main" id="{A1F0AF03-2890-753C-EA88-C1FF0E4035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9521" y="5370075"/>
                <a:ext cx="462626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0" name="文字方塊 79">
                <a:extLst>
                  <a:ext uri="{FF2B5EF4-FFF2-40B4-BE49-F238E27FC236}">
                    <a16:creationId xmlns:a16="http://schemas.microsoft.com/office/drawing/2014/main" id="{F052C26B-532C-B65E-7CE2-F35EB05404CB}"/>
                  </a:ext>
                </a:extLst>
              </p:cNvPr>
              <p:cNvSpPr txBox="1"/>
              <p:nvPr/>
            </p:nvSpPr>
            <p:spPr>
              <a:xfrm>
                <a:off x="9127544" y="5369253"/>
                <a:ext cx="4626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80" name="文字方塊 79">
                <a:extLst>
                  <a:ext uri="{FF2B5EF4-FFF2-40B4-BE49-F238E27FC236}">
                    <a16:creationId xmlns:a16="http://schemas.microsoft.com/office/drawing/2014/main" id="{F052C26B-532C-B65E-7CE2-F35EB05404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7544" y="5369253"/>
                <a:ext cx="462626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1" name="文字方塊 80">
                <a:extLst>
                  <a:ext uri="{FF2B5EF4-FFF2-40B4-BE49-F238E27FC236}">
                    <a16:creationId xmlns:a16="http://schemas.microsoft.com/office/drawing/2014/main" id="{0E3A0C5A-DEF2-FEB2-CA03-182247CE9640}"/>
                  </a:ext>
                </a:extLst>
              </p:cNvPr>
              <p:cNvSpPr txBox="1"/>
              <p:nvPr/>
            </p:nvSpPr>
            <p:spPr>
              <a:xfrm>
                <a:off x="8431237" y="5377362"/>
                <a:ext cx="4626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81" name="文字方塊 80">
                <a:extLst>
                  <a:ext uri="{FF2B5EF4-FFF2-40B4-BE49-F238E27FC236}">
                    <a16:creationId xmlns:a16="http://schemas.microsoft.com/office/drawing/2014/main" id="{0E3A0C5A-DEF2-FEB2-CA03-182247CE96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1237" y="5377362"/>
                <a:ext cx="462626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2" name="文字方塊 81">
                <a:extLst>
                  <a:ext uri="{FF2B5EF4-FFF2-40B4-BE49-F238E27FC236}">
                    <a16:creationId xmlns:a16="http://schemas.microsoft.com/office/drawing/2014/main" id="{FF480941-2D1D-C583-6CB9-DC07BEE71ECD}"/>
                  </a:ext>
                </a:extLst>
              </p:cNvPr>
              <p:cNvSpPr txBox="1"/>
              <p:nvPr/>
            </p:nvSpPr>
            <p:spPr>
              <a:xfrm>
                <a:off x="9589983" y="5372465"/>
                <a:ext cx="4573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82" name="文字方塊 81">
                <a:extLst>
                  <a:ext uri="{FF2B5EF4-FFF2-40B4-BE49-F238E27FC236}">
                    <a16:creationId xmlns:a16="http://schemas.microsoft.com/office/drawing/2014/main" id="{FF480941-2D1D-C583-6CB9-DC07BEE71E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89983" y="5372465"/>
                <a:ext cx="457305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3" name="群組 82">
            <a:extLst>
              <a:ext uri="{FF2B5EF4-FFF2-40B4-BE49-F238E27FC236}">
                <a16:creationId xmlns:a16="http://schemas.microsoft.com/office/drawing/2014/main" id="{14B80711-CA3A-C6DA-5E10-E4FB86EC4E3E}"/>
              </a:ext>
            </a:extLst>
          </p:cNvPr>
          <p:cNvGrpSpPr/>
          <p:nvPr/>
        </p:nvGrpSpPr>
        <p:grpSpPr>
          <a:xfrm rot="10800000">
            <a:off x="7783456" y="5219664"/>
            <a:ext cx="2060369" cy="155405"/>
            <a:chOff x="1385153" y="4152956"/>
            <a:chExt cx="2060369" cy="155405"/>
          </a:xfrm>
        </p:grpSpPr>
        <p:cxnSp>
          <p:nvCxnSpPr>
            <p:cNvPr id="84" name="直線接點 83">
              <a:extLst>
                <a:ext uri="{FF2B5EF4-FFF2-40B4-BE49-F238E27FC236}">
                  <a16:creationId xmlns:a16="http://schemas.microsoft.com/office/drawing/2014/main" id="{8E989BB4-E0E7-2E92-0C9B-627B5B7D8AFD}"/>
                </a:ext>
              </a:extLst>
            </p:cNvPr>
            <p:cNvCxnSpPr/>
            <p:nvPr/>
          </p:nvCxnSpPr>
          <p:spPr>
            <a:xfrm>
              <a:off x="2774962" y="4152956"/>
              <a:ext cx="0" cy="15540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線接點 84">
              <a:extLst>
                <a:ext uri="{FF2B5EF4-FFF2-40B4-BE49-F238E27FC236}">
                  <a16:creationId xmlns:a16="http://schemas.microsoft.com/office/drawing/2014/main" id="{DC1BF4D2-2481-7CB7-E9D7-34688923ABB9}"/>
                </a:ext>
              </a:extLst>
            </p:cNvPr>
            <p:cNvCxnSpPr/>
            <p:nvPr/>
          </p:nvCxnSpPr>
          <p:spPr>
            <a:xfrm>
              <a:off x="2431633" y="4152956"/>
              <a:ext cx="0" cy="15540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線接點 85">
              <a:extLst>
                <a:ext uri="{FF2B5EF4-FFF2-40B4-BE49-F238E27FC236}">
                  <a16:creationId xmlns:a16="http://schemas.microsoft.com/office/drawing/2014/main" id="{0B9DC3F8-0159-7BB9-E7F0-D430BAA7B2E0}"/>
                </a:ext>
              </a:extLst>
            </p:cNvPr>
            <p:cNvCxnSpPr/>
            <p:nvPr/>
          </p:nvCxnSpPr>
          <p:spPr>
            <a:xfrm>
              <a:off x="2096353" y="4152956"/>
              <a:ext cx="0" cy="15540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線接點 86">
              <a:extLst>
                <a:ext uri="{FF2B5EF4-FFF2-40B4-BE49-F238E27FC236}">
                  <a16:creationId xmlns:a16="http://schemas.microsoft.com/office/drawing/2014/main" id="{C4CD4F71-1D61-FE73-297A-24888AB3CE92}"/>
                </a:ext>
              </a:extLst>
            </p:cNvPr>
            <p:cNvCxnSpPr/>
            <p:nvPr/>
          </p:nvCxnSpPr>
          <p:spPr>
            <a:xfrm>
              <a:off x="3125482" y="4152956"/>
              <a:ext cx="0" cy="15540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線接點 87">
              <a:extLst>
                <a:ext uri="{FF2B5EF4-FFF2-40B4-BE49-F238E27FC236}">
                  <a16:creationId xmlns:a16="http://schemas.microsoft.com/office/drawing/2014/main" id="{C0F4E0E9-ADAE-32F0-C0E8-2FC8EFF56C98}"/>
                </a:ext>
              </a:extLst>
            </p:cNvPr>
            <p:cNvCxnSpPr/>
            <p:nvPr/>
          </p:nvCxnSpPr>
          <p:spPr>
            <a:xfrm>
              <a:off x="1725513" y="4152956"/>
              <a:ext cx="0" cy="15540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線接點 88">
              <a:extLst>
                <a:ext uri="{FF2B5EF4-FFF2-40B4-BE49-F238E27FC236}">
                  <a16:creationId xmlns:a16="http://schemas.microsoft.com/office/drawing/2014/main" id="{4949C701-1F27-BA29-A0A3-3E7FA82F6A39}"/>
                </a:ext>
              </a:extLst>
            </p:cNvPr>
            <p:cNvCxnSpPr/>
            <p:nvPr/>
          </p:nvCxnSpPr>
          <p:spPr>
            <a:xfrm>
              <a:off x="3445522" y="4152956"/>
              <a:ext cx="0" cy="15540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線接點 89">
              <a:extLst>
                <a:ext uri="{FF2B5EF4-FFF2-40B4-BE49-F238E27FC236}">
                  <a16:creationId xmlns:a16="http://schemas.microsoft.com/office/drawing/2014/main" id="{D52415A4-1120-834B-1EFD-2F13EBA0EA06}"/>
                </a:ext>
              </a:extLst>
            </p:cNvPr>
            <p:cNvCxnSpPr/>
            <p:nvPr/>
          </p:nvCxnSpPr>
          <p:spPr>
            <a:xfrm>
              <a:off x="1385153" y="4152956"/>
              <a:ext cx="0" cy="15540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1" name="文字方塊 90">
            <a:extLst>
              <a:ext uri="{FF2B5EF4-FFF2-40B4-BE49-F238E27FC236}">
                <a16:creationId xmlns:a16="http://schemas.microsoft.com/office/drawing/2014/main" id="{2E18973D-095D-F89D-ED45-B161E6CBD2D4}"/>
              </a:ext>
            </a:extLst>
          </p:cNvPr>
          <p:cNvSpPr txBox="1"/>
          <p:nvPr/>
        </p:nvSpPr>
        <p:spPr>
          <a:xfrm>
            <a:off x="5537527" y="6069073"/>
            <a:ext cx="55707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變異數</a:t>
            </a:r>
            <a:r>
              <a:rPr lang="zh-TW" altLang="en-US" sz="3600" dirty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最大</a:t>
            </a:r>
            <a:r>
              <a:rPr lang="zh-TW" altLang="en-US" sz="2400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的維度保留</a:t>
            </a:r>
            <a:r>
              <a:rPr lang="zh-TW" altLang="en-US" sz="3600" dirty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最多</a:t>
            </a:r>
            <a:r>
              <a:rPr lang="zh-TW" altLang="en-US" sz="2400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訊息</a:t>
            </a:r>
          </a:p>
        </p:txBody>
      </p:sp>
      <p:grpSp>
        <p:nvGrpSpPr>
          <p:cNvPr id="92" name="群組 91">
            <a:extLst>
              <a:ext uri="{FF2B5EF4-FFF2-40B4-BE49-F238E27FC236}">
                <a16:creationId xmlns:a16="http://schemas.microsoft.com/office/drawing/2014/main" id="{4DD2E877-3184-2CE2-5966-4F20297539AD}"/>
              </a:ext>
            </a:extLst>
          </p:cNvPr>
          <p:cNvGrpSpPr/>
          <p:nvPr/>
        </p:nvGrpSpPr>
        <p:grpSpPr>
          <a:xfrm rot="3038797">
            <a:off x="7875684" y="3288933"/>
            <a:ext cx="2510358" cy="2489717"/>
            <a:chOff x="1516380" y="2880479"/>
            <a:chExt cx="2510358" cy="248971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3" name="文字方塊 92">
                  <a:extLst>
                    <a:ext uri="{FF2B5EF4-FFF2-40B4-BE49-F238E27FC236}">
                      <a16:creationId xmlns:a16="http://schemas.microsoft.com/office/drawing/2014/main" id="{26AA3701-E8A7-5104-B108-1E07BD77C2FB}"/>
                    </a:ext>
                  </a:extLst>
                </p:cNvPr>
                <p:cNvSpPr txBox="1"/>
                <p:nvPr/>
              </p:nvSpPr>
              <p:spPr>
                <a:xfrm>
                  <a:off x="3315902" y="2880479"/>
                  <a:ext cx="71083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𝑛𝑒𝑤</m:t>
                            </m:r>
                          </m:sub>
                        </m:sSub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70" name="文字方塊 69">
                  <a:extLst>
                    <a:ext uri="{FF2B5EF4-FFF2-40B4-BE49-F238E27FC236}">
                      <a16:creationId xmlns:a16="http://schemas.microsoft.com/office/drawing/2014/main" id="{ACC66236-A870-4388-8BA1-A98634514F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15902" y="2880479"/>
                  <a:ext cx="710836" cy="369332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1" name="橢圓 100">
              <a:extLst>
                <a:ext uri="{FF2B5EF4-FFF2-40B4-BE49-F238E27FC236}">
                  <a16:creationId xmlns:a16="http://schemas.microsoft.com/office/drawing/2014/main" id="{65B3F810-C6C9-DB03-9F4E-1348C8B2E382}"/>
                </a:ext>
              </a:extLst>
            </p:cNvPr>
            <p:cNvSpPr/>
            <p:nvPr/>
          </p:nvSpPr>
          <p:spPr>
            <a:xfrm>
              <a:off x="3065662" y="3350462"/>
              <a:ext cx="166120" cy="166120"/>
            </a:xfrm>
            <a:prstGeom prst="ellipse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2" name="橢圓 101">
              <a:extLst>
                <a:ext uri="{FF2B5EF4-FFF2-40B4-BE49-F238E27FC236}">
                  <a16:creationId xmlns:a16="http://schemas.microsoft.com/office/drawing/2014/main" id="{9AC205F0-65BB-9C6C-303F-06934C9E27C2}"/>
                </a:ext>
              </a:extLst>
            </p:cNvPr>
            <p:cNvSpPr/>
            <p:nvPr/>
          </p:nvSpPr>
          <p:spPr>
            <a:xfrm>
              <a:off x="2251510" y="4313441"/>
              <a:ext cx="166120" cy="166120"/>
            </a:xfrm>
            <a:prstGeom prst="ellipse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3" name="橢圓 102">
              <a:extLst>
                <a:ext uri="{FF2B5EF4-FFF2-40B4-BE49-F238E27FC236}">
                  <a16:creationId xmlns:a16="http://schemas.microsoft.com/office/drawing/2014/main" id="{B0F5F432-35A7-B41E-50A0-FD260D338E2E}"/>
                </a:ext>
              </a:extLst>
            </p:cNvPr>
            <p:cNvSpPr/>
            <p:nvPr/>
          </p:nvSpPr>
          <p:spPr>
            <a:xfrm>
              <a:off x="1816520" y="4838652"/>
              <a:ext cx="166120" cy="166120"/>
            </a:xfrm>
            <a:prstGeom prst="ellipse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4" name="橢圓 103">
              <a:extLst>
                <a:ext uri="{FF2B5EF4-FFF2-40B4-BE49-F238E27FC236}">
                  <a16:creationId xmlns:a16="http://schemas.microsoft.com/office/drawing/2014/main" id="{E7370218-0B3B-46B9-622A-1E56B878C927}"/>
                </a:ext>
              </a:extLst>
            </p:cNvPr>
            <p:cNvSpPr/>
            <p:nvPr/>
          </p:nvSpPr>
          <p:spPr>
            <a:xfrm>
              <a:off x="2869055" y="3598999"/>
              <a:ext cx="166120" cy="166120"/>
            </a:xfrm>
            <a:prstGeom prst="ellipse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5" name="文字方塊 104">
                  <a:extLst>
                    <a:ext uri="{FF2B5EF4-FFF2-40B4-BE49-F238E27FC236}">
                      <a16:creationId xmlns:a16="http://schemas.microsoft.com/office/drawing/2014/main" id="{EF0F6211-6D83-0592-5005-FB3CA22E1FA0}"/>
                    </a:ext>
                  </a:extLst>
                </p:cNvPr>
                <p:cNvSpPr txBox="1"/>
                <p:nvPr/>
              </p:nvSpPr>
              <p:spPr>
                <a:xfrm>
                  <a:off x="1839283" y="4876527"/>
                  <a:ext cx="49077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TW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zh-TW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7" name="文字方塊 76">
                  <a:extLst>
                    <a:ext uri="{FF2B5EF4-FFF2-40B4-BE49-F238E27FC236}">
                      <a16:creationId xmlns:a16="http://schemas.microsoft.com/office/drawing/2014/main" id="{E4589E2D-0AE6-422A-BBED-C853A629117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39283" y="4876527"/>
                  <a:ext cx="490775" cy="369332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6" name="文字方塊 105">
                  <a:extLst>
                    <a:ext uri="{FF2B5EF4-FFF2-40B4-BE49-F238E27FC236}">
                      <a16:creationId xmlns:a16="http://schemas.microsoft.com/office/drawing/2014/main" id="{49763EAB-9790-671E-B964-CC6BF59197F2}"/>
                    </a:ext>
                  </a:extLst>
                </p:cNvPr>
                <p:cNvSpPr txBox="1"/>
                <p:nvPr/>
              </p:nvSpPr>
              <p:spPr>
                <a:xfrm>
                  <a:off x="2927449" y="3615642"/>
                  <a:ext cx="49077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TW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zh-TW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8" name="文字方塊 77">
                  <a:extLst>
                    <a:ext uri="{FF2B5EF4-FFF2-40B4-BE49-F238E27FC236}">
                      <a16:creationId xmlns:a16="http://schemas.microsoft.com/office/drawing/2014/main" id="{A89B27B4-D3C0-43A7-91CD-803ACD8EFE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27449" y="3615642"/>
                  <a:ext cx="490775" cy="369332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" name="文字方塊 106">
                  <a:extLst>
                    <a:ext uri="{FF2B5EF4-FFF2-40B4-BE49-F238E27FC236}">
                      <a16:creationId xmlns:a16="http://schemas.microsoft.com/office/drawing/2014/main" id="{EEC350B6-C1A7-CE04-7406-E34E7D984CB4}"/>
                    </a:ext>
                  </a:extLst>
                </p:cNvPr>
                <p:cNvSpPr txBox="1"/>
                <p:nvPr/>
              </p:nvSpPr>
              <p:spPr>
                <a:xfrm>
                  <a:off x="2384903" y="4248041"/>
                  <a:ext cx="49077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TW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TW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9" name="文字方塊 78">
                  <a:extLst>
                    <a:ext uri="{FF2B5EF4-FFF2-40B4-BE49-F238E27FC236}">
                      <a16:creationId xmlns:a16="http://schemas.microsoft.com/office/drawing/2014/main" id="{B30863B8-FE25-4D8E-A5A6-4C7C4F8F3B7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84903" y="4248041"/>
                  <a:ext cx="490775" cy="369332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8" name="文字方塊 107">
                  <a:extLst>
                    <a:ext uri="{FF2B5EF4-FFF2-40B4-BE49-F238E27FC236}">
                      <a16:creationId xmlns:a16="http://schemas.microsoft.com/office/drawing/2014/main" id="{AD1129E2-6FF4-8C44-91E8-D23F186DBF5C}"/>
                    </a:ext>
                  </a:extLst>
                </p:cNvPr>
                <p:cNvSpPr txBox="1"/>
                <p:nvPr/>
              </p:nvSpPr>
              <p:spPr>
                <a:xfrm>
                  <a:off x="2259839" y="4377066"/>
                  <a:ext cx="49077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TW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TW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80" name="文字方塊 79">
                  <a:extLst>
                    <a:ext uri="{FF2B5EF4-FFF2-40B4-BE49-F238E27FC236}">
                      <a16:creationId xmlns:a16="http://schemas.microsoft.com/office/drawing/2014/main" id="{0E9A4017-AB92-4407-B5AA-3531AB1177D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59839" y="4377066"/>
                  <a:ext cx="490775" cy="369332"/>
                </a:xfrm>
                <a:prstGeom prst="rect">
                  <a:avLst/>
                </a:prstGeom>
                <a:blipFill>
                  <a:blip r:embed="rId2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9" name="文字方塊 108">
                  <a:extLst>
                    <a:ext uri="{FF2B5EF4-FFF2-40B4-BE49-F238E27FC236}">
                      <a16:creationId xmlns:a16="http://schemas.microsoft.com/office/drawing/2014/main" id="{5E0E87B0-E030-9F58-4A98-FD2BADBB3EE3}"/>
                    </a:ext>
                  </a:extLst>
                </p:cNvPr>
                <p:cNvSpPr txBox="1"/>
                <p:nvPr/>
              </p:nvSpPr>
              <p:spPr>
                <a:xfrm>
                  <a:off x="3166829" y="3331916"/>
                  <a:ext cx="48545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TW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TW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82" name="文字方塊 81">
                  <a:extLst>
                    <a:ext uri="{FF2B5EF4-FFF2-40B4-BE49-F238E27FC236}">
                      <a16:creationId xmlns:a16="http://schemas.microsoft.com/office/drawing/2014/main" id="{0827DC30-3387-4299-B679-03EEBD5C587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66829" y="3331916"/>
                  <a:ext cx="485454" cy="369332"/>
                </a:xfrm>
                <a:prstGeom prst="rect">
                  <a:avLst/>
                </a:prstGeom>
                <a:blipFill>
                  <a:blip r:embed="rId2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0" name="直線單箭頭接點 66">
              <a:extLst>
                <a:ext uri="{FF2B5EF4-FFF2-40B4-BE49-F238E27FC236}">
                  <a16:creationId xmlns:a16="http://schemas.microsoft.com/office/drawing/2014/main" id="{E0B4C015-F623-2BE7-C489-9975E054BAA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16380" y="3162300"/>
              <a:ext cx="1854877" cy="2207896"/>
            </a:xfrm>
            <a:prstGeom prst="straightConnector1">
              <a:avLst/>
            </a:prstGeom>
            <a:ln w="28575">
              <a:solidFill>
                <a:srgbClr val="00B050"/>
              </a:solidFill>
              <a:prstDash val="solid"/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sp>
          <p:nvSpPr>
            <p:cNvPr id="111" name="橢圓 110">
              <a:extLst>
                <a:ext uri="{FF2B5EF4-FFF2-40B4-BE49-F238E27FC236}">
                  <a16:creationId xmlns:a16="http://schemas.microsoft.com/office/drawing/2014/main" id="{77875D45-0A13-6FD5-B7E8-81DD884C00EF}"/>
                </a:ext>
              </a:extLst>
            </p:cNvPr>
            <p:cNvSpPr/>
            <p:nvPr/>
          </p:nvSpPr>
          <p:spPr>
            <a:xfrm>
              <a:off x="2338823" y="4219732"/>
              <a:ext cx="166120" cy="166120"/>
            </a:xfrm>
            <a:prstGeom prst="ellipse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112" name="群組 111">
              <a:extLst>
                <a:ext uri="{FF2B5EF4-FFF2-40B4-BE49-F238E27FC236}">
                  <a16:creationId xmlns:a16="http://schemas.microsoft.com/office/drawing/2014/main" id="{F451DB79-13A3-63C4-50D9-DE8FD45052EF}"/>
                </a:ext>
              </a:extLst>
            </p:cNvPr>
            <p:cNvGrpSpPr/>
            <p:nvPr/>
          </p:nvGrpSpPr>
          <p:grpSpPr>
            <a:xfrm rot="7812228">
              <a:off x="1453545" y="4139967"/>
              <a:ext cx="2060369" cy="155405"/>
              <a:chOff x="1385153" y="4152956"/>
              <a:chExt cx="2060369" cy="155405"/>
            </a:xfrm>
          </p:grpSpPr>
          <p:cxnSp>
            <p:nvCxnSpPr>
              <p:cNvPr id="133" name="直線接點 132">
                <a:extLst>
                  <a:ext uri="{FF2B5EF4-FFF2-40B4-BE49-F238E27FC236}">
                    <a16:creationId xmlns:a16="http://schemas.microsoft.com/office/drawing/2014/main" id="{28FC7FBC-8860-0921-C889-B63D5BFA7CFD}"/>
                  </a:ext>
                </a:extLst>
              </p:cNvPr>
              <p:cNvCxnSpPr/>
              <p:nvPr/>
            </p:nvCxnSpPr>
            <p:spPr>
              <a:xfrm>
                <a:off x="2774962" y="4152956"/>
                <a:ext cx="0" cy="155405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直線接點 133">
                <a:extLst>
                  <a:ext uri="{FF2B5EF4-FFF2-40B4-BE49-F238E27FC236}">
                    <a16:creationId xmlns:a16="http://schemas.microsoft.com/office/drawing/2014/main" id="{EE6A7473-5A37-52B8-4062-225369912452}"/>
                  </a:ext>
                </a:extLst>
              </p:cNvPr>
              <p:cNvCxnSpPr/>
              <p:nvPr/>
            </p:nvCxnSpPr>
            <p:spPr>
              <a:xfrm>
                <a:off x="2431633" y="4152956"/>
                <a:ext cx="0" cy="155405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直線接點 134">
                <a:extLst>
                  <a:ext uri="{FF2B5EF4-FFF2-40B4-BE49-F238E27FC236}">
                    <a16:creationId xmlns:a16="http://schemas.microsoft.com/office/drawing/2014/main" id="{7F360627-D1C8-9E91-B1F4-65CA512EB485}"/>
                  </a:ext>
                </a:extLst>
              </p:cNvPr>
              <p:cNvCxnSpPr/>
              <p:nvPr/>
            </p:nvCxnSpPr>
            <p:spPr>
              <a:xfrm>
                <a:off x="2096353" y="4152956"/>
                <a:ext cx="0" cy="155405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直線接點 135">
                <a:extLst>
                  <a:ext uri="{FF2B5EF4-FFF2-40B4-BE49-F238E27FC236}">
                    <a16:creationId xmlns:a16="http://schemas.microsoft.com/office/drawing/2014/main" id="{3370FD3E-3442-3F08-CF2E-E92E81D04049}"/>
                  </a:ext>
                </a:extLst>
              </p:cNvPr>
              <p:cNvCxnSpPr/>
              <p:nvPr/>
            </p:nvCxnSpPr>
            <p:spPr>
              <a:xfrm>
                <a:off x="3125482" y="4152956"/>
                <a:ext cx="0" cy="155405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直線接點 136">
                <a:extLst>
                  <a:ext uri="{FF2B5EF4-FFF2-40B4-BE49-F238E27FC236}">
                    <a16:creationId xmlns:a16="http://schemas.microsoft.com/office/drawing/2014/main" id="{A0386D9A-2C39-EF5C-3C6F-B15C180ED8E5}"/>
                  </a:ext>
                </a:extLst>
              </p:cNvPr>
              <p:cNvCxnSpPr/>
              <p:nvPr/>
            </p:nvCxnSpPr>
            <p:spPr>
              <a:xfrm>
                <a:off x="1725513" y="4152956"/>
                <a:ext cx="0" cy="155405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直線接點 137">
                <a:extLst>
                  <a:ext uri="{FF2B5EF4-FFF2-40B4-BE49-F238E27FC236}">
                    <a16:creationId xmlns:a16="http://schemas.microsoft.com/office/drawing/2014/main" id="{36D4CC51-6DCA-C026-F441-E046AABB1C05}"/>
                  </a:ext>
                </a:extLst>
              </p:cNvPr>
              <p:cNvCxnSpPr/>
              <p:nvPr/>
            </p:nvCxnSpPr>
            <p:spPr>
              <a:xfrm>
                <a:off x="3445522" y="4152956"/>
                <a:ext cx="0" cy="155405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直線接點 138">
                <a:extLst>
                  <a:ext uri="{FF2B5EF4-FFF2-40B4-BE49-F238E27FC236}">
                    <a16:creationId xmlns:a16="http://schemas.microsoft.com/office/drawing/2014/main" id="{8F477E55-488A-4BC9-CAB8-E67AD28AA7DE}"/>
                  </a:ext>
                </a:extLst>
              </p:cNvPr>
              <p:cNvCxnSpPr/>
              <p:nvPr/>
            </p:nvCxnSpPr>
            <p:spPr>
              <a:xfrm>
                <a:off x="1385153" y="4152956"/>
                <a:ext cx="0" cy="155405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6207959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EE839A0E-C073-84CA-BD98-5942C7E36F26}"/>
              </a:ext>
            </a:extLst>
          </p:cNvPr>
          <p:cNvSpPr txBox="1">
            <a:spLocks/>
          </p:cNvSpPr>
          <p:nvPr/>
        </p:nvSpPr>
        <p:spPr>
          <a:xfrm>
            <a:off x="1674420" y="359499"/>
            <a:ext cx="8843159" cy="8498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zh-TW" b="1" dirty="0">
                <a:solidFill>
                  <a:schemeClr val="accent1">
                    <a:lumMod val="75000"/>
                  </a:schemeClr>
                </a:solidFill>
                <a:latin typeface="+mn-lt"/>
              </a:rPr>
              <a:t>What is EOF analysis?</a:t>
            </a:r>
            <a:endParaRPr kumimoji="1" lang="zh-TW" altLang="en-US" b="1" dirty="0">
              <a:solidFill>
                <a:schemeClr val="accent1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13" name="投影片編號版面配置區 12">
            <a:extLst>
              <a:ext uri="{FF2B5EF4-FFF2-40B4-BE49-F238E27FC236}">
                <a16:creationId xmlns:a16="http://schemas.microsoft.com/office/drawing/2014/main" id="{D843EB31-4F92-3B69-88B1-ADB5641A01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4D7F2-F5CE-C646-86CE-E67DBC894B4B}" type="slidenum">
              <a:rPr kumimoji="1" lang="zh-TW" altLang="en-US" smtClean="0"/>
              <a:t>23</a:t>
            </a:fld>
            <a:endParaRPr kumimoji="1" lang="zh-TW" alt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0D2C5DB6-4BEB-F0A7-5096-71180F4DA3F0}"/>
              </a:ext>
            </a:extLst>
          </p:cNvPr>
          <p:cNvSpPr txBox="1"/>
          <p:nvPr/>
        </p:nvSpPr>
        <p:spPr>
          <a:xfrm>
            <a:off x="488271" y="1728877"/>
            <a:ext cx="36744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(1) 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背景：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X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為一距平矩陣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0E6070FD-88E1-97BA-C136-D96396205AFC}"/>
                  </a:ext>
                </a:extLst>
              </p:cNvPr>
              <p:cNvSpPr txBox="1"/>
              <p:nvPr/>
            </p:nvSpPr>
            <p:spPr>
              <a:xfrm>
                <a:off x="4239619" y="1586979"/>
                <a:ext cx="3615926" cy="7454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240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TW" sz="240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……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……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zh-TW" sz="2400" dirty="0"/>
                  <a:t>,</a:t>
                </a:r>
                <a:endParaRPr lang="zh-TW" altLang="en-US" sz="2400" dirty="0"/>
              </a:p>
            </p:txBody>
          </p:sp>
        </mc:Choice>
        <mc:Fallback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0E6070FD-88E1-97BA-C136-D96396205A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9619" y="1586979"/>
                <a:ext cx="3615926" cy="745460"/>
              </a:xfrm>
              <a:prstGeom prst="rect">
                <a:avLst/>
              </a:prstGeom>
              <a:blipFill>
                <a:blip r:embed="rId3"/>
                <a:stretch>
                  <a:fillRect l="-350" r="-174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矩形 5">
            <a:extLst>
              <a:ext uri="{FF2B5EF4-FFF2-40B4-BE49-F238E27FC236}">
                <a16:creationId xmlns:a16="http://schemas.microsoft.com/office/drawing/2014/main" id="{5EE3C9DF-EDC3-2A95-BFD3-3CBFA94FA1A0}"/>
              </a:ext>
            </a:extLst>
          </p:cNvPr>
          <p:cNvSpPr/>
          <p:nvPr/>
        </p:nvSpPr>
        <p:spPr>
          <a:xfrm>
            <a:off x="7091916" y="1586979"/>
            <a:ext cx="413783" cy="745460"/>
          </a:xfrm>
          <a:prstGeom prst="rect">
            <a:avLst/>
          </a:prstGeom>
          <a:solidFill>
            <a:srgbClr val="FFFF00">
              <a:alpha val="10000"/>
            </a:srgbClr>
          </a:solidFill>
          <a:ln w="381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3780A3E6-82B5-934A-E1BB-0A44D7376FC8}"/>
                  </a:ext>
                </a:extLst>
              </p:cNvPr>
              <p:cNvSpPr txBox="1"/>
              <p:nvPr/>
            </p:nvSpPr>
            <p:spPr>
              <a:xfrm>
                <a:off x="6874406" y="2403234"/>
                <a:ext cx="776495" cy="6512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𝑡h</m:t>
                          </m:r>
                        </m:sup>
                      </m:sSup>
                    </m:oMath>
                  </m:oMathPara>
                </a14:m>
                <a:endParaRPr lang="en-US" altLang="zh-TW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𝑣𝑒𝑐𝑡𝑜𝑟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3780A3E6-82B5-934A-E1BB-0A44D7376F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4406" y="2403234"/>
                <a:ext cx="776495" cy="651269"/>
              </a:xfrm>
              <a:prstGeom prst="rect">
                <a:avLst/>
              </a:prstGeom>
              <a:blipFill>
                <a:blip r:embed="rId4"/>
                <a:stretch>
                  <a:fillRect r="-645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群組 7">
            <a:extLst>
              <a:ext uri="{FF2B5EF4-FFF2-40B4-BE49-F238E27FC236}">
                <a16:creationId xmlns:a16="http://schemas.microsoft.com/office/drawing/2014/main" id="{542A4613-AA63-6D62-F3CA-544A0FD7147E}"/>
              </a:ext>
            </a:extLst>
          </p:cNvPr>
          <p:cNvGrpSpPr/>
          <p:nvPr/>
        </p:nvGrpSpPr>
        <p:grpSpPr>
          <a:xfrm>
            <a:off x="7483095" y="3281529"/>
            <a:ext cx="3247986" cy="636465"/>
            <a:chOff x="1144033" y="4199668"/>
            <a:chExt cx="3247986" cy="636465"/>
          </a:xfrm>
        </p:grpSpPr>
        <p:cxnSp>
          <p:nvCxnSpPr>
            <p:cNvPr id="9" name="直線單箭頭接點 16">
              <a:extLst>
                <a:ext uri="{FF2B5EF4-FFF2-40B4-BE49-F238E27FC236}">
                  <a16:creationId xmlns:a16="http://schemas.microsoft.com/office/drawing/2014/main" id="{71F28B09-CFF2-D962-B12E-8ACE33D992A9}"/>
                </a:ext>
              </a:extLst>
            </p:cNvPr>
            <p:cNvCxnSpPr/>
            <p:nvPr/>
          </p:nvCxnSpPr>
          <p:spPr>
            <a:xfrm>
              <a:off x="1144033" y="4384334"/>
              <a:ext cx="2880000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prstDash val="solid"/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文字方塊 9">
                  <a:extLst>
                    <a:ext uri="{FF2B5EF4-FFF2-40B4-BE49-F238E27FC236}">
                      <a16:creationId xmlns:a16="http://schemas.microsoft.com/office/drawing/2014/main" id="{9A07B349-1AE1-96B4-DAB2-0567F30FD318}"/>
                    </a:ext>
                  </a:extLst>
                </p:cNvPr>
                <p:cNvSpPr txBox="1"/>
                <p:nvPr/>
              </p:nvSpPr>
              <p:spPr>
                <a:xfrm>
                  <a:off x="4024033" y="4199668"/>
                  <a:ext cx="36798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29" name="文字方塊 28">
                  <a:extLst>
                    <a:ext uri="{FF2B5EF4-FFF2-40B4-BE49-F238E27FC236}">
                      <a16:creationId xmlns:a16="http://schemas.microsoft.com/office/drawing/2014/main" id="{7DECD31D-8470-44C7-96BE-509CD1CB19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24033" y="4199668"/>
                  <a:ext cx="367986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" name="橢圓 10">
              <a:extLst>
                <a:ext uri="{FF2B5EF4-FFF2-40B4-BE49-F238E27FC236}">
                  <a16:creationId xmlns:a16="http://schemas.microsoft.com/office/drawing/2014/main" id="{733BF7B0-1184-4609-B37D-4AFBB78D3BF0}"/>
                </a:ext>
              </a:extLst>
            </p:cNvPr>
            <p:cNvSpPr/>
            <p:nvPr/>
          </p:nvSpPr>
          <p:spPr>
            <a:xfrm>
              <a:off x="3013708" y="4294641"/>
              <a:ext cx="166120" cy="166120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橢圓 11">
              <a:extLst>
                <a:ext uri="{FF2B5EF4-FFF2-40B4-BE49-F238E27FC236}">
                  <a16:creationId xmlns:a16="http://schemas.microsoft.com/office/drawing/2014/main" id="{F03E4014-6A4B-ABCE-CFB0-BB4929378AC9}"/>
                </a:ext>
              </a:extLst>
            </p:cNvPr>
            <p:cNvSpPr/>
            <p:nvPr/>
          </p:nvSpPr>
          <p:spPr>
            <a:xfrm>
              <a:off x="1794413" y="4294641"/>
              <a:ext cx="166120" cy="166120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橢圓 13">
              <a:extLst>
                <a:ext uri="{FF2B5EF4-FFF2-40B4-BE49-F238E27FC236}">
                  <a16:creationId xmlns:a16="http://schemas.microsoft.com/office/drawing/2014/main" id="{E7C93B84-EA8B-889D-38BD-5EAFB186D402}"/>
                </a:ext>
              </a:extLst>
            </p:cNvPr>
            <p:cNvSpPr/>
            <p:nvPr/>
          </p:nvSpPr>
          <p:spPr>
            <a:xfrm>
              <a:off x="2393750" y="4294641"/>
              <a:ext cx="166120" cy="166120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" name="橢圓 20">
              <a:extLst>
                <a:ext uri="{FF2B5EF4-FFF2-40B4-BE49-F238E27FC236}">
                  <a16:creationId xmlns:a16="http://schemas.microsoft.com/office/drawing/2014/main" id="{D9CF6EF6-0A39-5875-6CF4-9E3B22BB32B7}"/>
                </a:ext>
              </a:extLst>
            </p:cNvPr>
            <p:cNvSpPr/>
            <p:nvPr/>
          </p:nvSpPr>
          <p:spPr>
            <a:xfrm>
              <a:off x="2023103" y="4294641"/>
              <a:ext cx="166120" cy="166120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橢圓 21">
              <a:extLst>
                <a:ext uri="{FF2B5EF4-FFF2-40B4-BE49-F238E27FC236}">
                  <a16:creationId xmlns:a16="http://schemas.microsoft.com/office/drawing/2014/main" id="{7E9D7C4D-F5EC-8331-9401-DBE2620A26D6}"/>
                </a:ext>
              </a:extLst>
            </p:cNvPr>
            <p:cNvSpPr/>
            <p:nvPr/>
          </p:nvSpPr>
          <p:spPr>
            <a:xfrm>
              <a:off x="3314584" y="4298908"/>
              <a:ext cx="166120" cy="166120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文字方塊 22">
                  <a:extLst>
                    <a:ext uri="{FF2B5EF4-FFF2-40B4-BE49-F238E27FC236}">
                      <a16:creationId xmlns:a16="http://schemas.microsoft.com/office/drawing/2014/main" id="{8B841518-F1C1-83C0-7BA9-2B13B5A89179}"/>
                    </a:ext>
                  </a:extLst>
                </p:cNvPr>
                <p:cNvSpPr txBox="1"/>
                <p:nvPr/>
              </p:nvSpPr>
              <p:spPr>
                <a:xfrm>
                  <a:off x="1768188" y="4460761"/>
                  <a:ext cx="56932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zh-TW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6" name="文字方塊 45">
                  <a:extLst>
                    <a:ext uri="{FF2B5EF4-FFF2-40B4-BE49-F238E27FC236}">
                      <a16:creationId xmlns:a16="http://schemas.microsoft.com/office/drawing/2014/main" id="{2480585E-5C7B-4C8F-B27E-F4FC4EA839E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68188" y="4460761"/>
                  <a:ext cx="569322" cy="369332"/>
                </a:xfrm>
                <a:prstGeom prst="rect">
                  <a:avLst/>
                </a:prstGeom>
                <a:blipFill>
                  <a:blip r:embed="rId10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文字方塊 23">
                  <a:extLst>
                    <a:ext uri="{FF2B5EF4-FFF2-40B4-BE49-F238E27FC236}">
                      <a16:creationId xmlns:a16="http://schemas.microsoft.com/office/drawing/2014/main" id="{5AFCFCF0-C871-74AD-3809-CAF59FF774C3}"/>
                    </a:ext>
                  </a:extLst>
                </p:cNvPr>
                <p:cNvSpPr txBox="1"/>
                <p:nvPr/>
              </p:nvSpPr>
              <p:spPr>
                <a:xfrm>
                  <a:off x="3073832" y="4466801"/>
                  <a:ext cx="56932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zh-TW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7" name="文字方塊 46">
                  <a:extLst>
                    <a:ext uri="{FF2B5EF4-FFF2-40B4-BE49-F238E27FC236}">
                      <a16:creationId xmlns:a16="http://schemas.microsoft.com/office/drawing/2014/main" id="{5E010F37-E253-49FC-B160-352ABD7EB17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73832" y="4466801"/>
                  <a:ext cx="569322" cy="369332"/>
                </a:xfrm>
                <a:prstGeom prst="rect">
                  <a:avLst/>
                </a:prstGeom>
                <a:blipFill>
                  <a:blip r:embed="rId11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文字方塊 24">
                  <a:extLst>
                    <a:ext uri="{FF2B5EF4-FFF2-40B4-BE49-F238E27FC236}">
                      <a16:creationId xmlns:a16="http://schemas.microsoft.com/office/drawing/2014/main" id="{4C33D7B1-8A2C-F1F3-25CD-14BB6D6C4C20}"/>
                    </a:ext>
                  </a:extLst>
                </p:cNvPr>
                <p:cNvSpPr txBox="1"/>
                <p:nvPr/>
              </p:nvSpPr>
              <p:spPr>
                <a:xfrm>
                  <a:off x="1538355" y="4460761"/>
                  <a:ext cx="56932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TW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8" name="文字方塊 47">
                  <a:extLst>
                    <a:ext uri="{FF2B5EF4-FFF2-40B4-BE49-F238E27FC236}">
                      <a16:creationId xmlns:a16="http://schemas.microsoft.com/office/drawing/2014/main" id="{47DF05C2-69BA-4E7C-8948-902F7ABF77A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38355" y="4460761"/>
                  <a:ext cx="569322" cy="369332"/>
                </a:xfrm>
                <a:prstGeom prst="rect">
                  <a:avLst/>
                </a:prstGeom>
                <a:blipFill>
                  <a:blip r:embed="rId12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文字方塊 25">
                  <a:extLst>
                    <a:ext uri="{FF2B5EF4-FFF2-40B4-BE49-F238E27FC236}">
                      <a16:creationId xmlns:a16="http://schemas.microsoft.com/office/drawing/2014/main" id="{930A56F5-0D30-243F-67FE-9A68DF267376}"/>
                    </a:ext>
                  </a:extLst>
                </p:cNvPr>
                <p:cNvSpPr txBox="1"/>
                <p:nvPr/>
              </p:nvSpPr>
              <p:spPr>
                <a:xfrm>
                  <a:off x="2143748" y="4460761"/>
                  <a:ext cx="56932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TW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9" name="文字方塊 48">
                  <a:extLst>
                    <a:ext uri="{FF2B5EF4-FFF2-40B4-BE49-F238E27FC236}">
                      <a16:creationId xmlns:a16="http://schemas.microsoft.com/office/drawing/2014/main" id="{E4700BA6-C742-4192-A9A3-FB5314DAA21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43748" y="4460761"/>
                  <a:ext cx="569322" cy="369332"/>
                </a:xfrm>
                <a:prstGeom prst="rect">
                  <a:avLst/>
                </a:prstGeom>
                <a:blipFill>
                  <a:blip r:embed="rId13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文字方塊 26">
                  <a:extLst>
                    <a:ext uri="{FF2B5EF4-FFF2-40B4-BE49-F238E27FC236}">
                      <a16:creationId xmlns:a16="http://schemas.microsoft.com/office/drawing/2014/main" id="{4C71CB4A-2E21-C605-A525-0A70987E5832}"/>
                    </a:ext>
                  </a:extLst>
                </p:cNvPr>
                <p:cNvSpPr txBox="1"/>
                <p:nvPr/>
              </p:nvSpPr>
              <p:spPr>
                <a:xfrm>
                  <a:off x="2781924" y="4462534"/>
                  <a:ext cx="56400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TW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0" name="文字方塊 49">
                  <a:extLst>
                    <a:ext uri="{FF2B5EF4-FFF2-40B4-BE49-F238E27FC236}">
                      <a16:creationId xmlns:a16="http://schemas.microsoft.com/office/drawing/2014/main" id="{F4D05CDF-2575-4695-A3F4-EF01119C026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81924" y="4462534"/>
                  <a:ext cx="564001" cy="369332"/>
                </a:xfrm>
                <a:prstGeom prst="rect">
                  <a:avLst/>
                </a:prstGeom>
                <a:blipFill>
                  <a:blip r:embed="rId14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8" name="直線單箭頭接點 28">
            <a:extLst>
              <a:ext uri="{FF2B5EF4-FFF2-40B4-BE49-F238E27FC236}">
                <a16:creationId xmlns:a16="http://schemas.microsoft.com/office/drawing/2014/main" id="{5EC59128-12EE-BE6D-204F-13C946CCB160}"/>
              </a:ext>
            </a:extLst>
          </p:cNvPr>
          <p:cNvCxnSpPr>
            <a:cxnSpLocks/>
          </p:cNvCxnSpPr>
          <p:nvPr/>
        </p:nvCxnSpPr>
        <p:spPr>
          <a:xfrm rot="5400000" flipV="1">
            <a:off x="8812365" y="3857367"/>
            <a:ext cx="0" cy="288000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9" name="文字方塊 28">
                <a:extLst>
                  <a:ext uri="{FF2B5EF4-FFF2-40B4-BE49-F238E27FC236}">
                    <a16:creationId xmlns:a16="http://schemas.microsoft.com/office/drawing/2014/main" id="{2E5A8695-2850-6376-2839-9BD1574AA53D}"/>
                  </a:ext>
                </a:extLst>
              </p:cNvPr>
              <p:cNvSpPr txBox="1"/>
              <p:nvPr/>
            </p:nvSpPr>
            <p:spPr>
              <a:xfrm>
                <a:off x="10359697" y="5124899"/>
                <a:ext cx="3713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>
          <p:sp>
            <p:nvSpPr>
              <p:cNvPr id="29" name="文字方塊 28">
                <a:extLst>
                  <a:ext uri="{FF2B5EF4-FFF2-40B4-BE49-F238E27FC236}">
                    <a16:creationId xmlns:a16="http://schemas.microsoft.com/office/drawing/2014/main" id="{2E5A8695-2850-6376-2839-9BD1574AA5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59697" y="5124899"/>
                <a:ext cx="371384" cy="369332"/>
              </a:xfrm>
              <a:prstGeom prst="rect">
                <a:avLst/>
              </a:prstGeom>
              <a:blipFill>
                <a:blip r:embed="rId15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橢圓 29">
            <a:extLst>
              <a:ext uri="{FF2B5EF4-FFF2-40B4-BE49-F238E27FC236}">
                <a16:creationId xmlns:a16="http://schemas.microsoft.com/office/drawing/2014/main" id="{8962880E-CDB0-9681-0CFC-ADCA5440D922}"/>
              </a:ext>
            </a:extLst>
          </p:cNvPr>
          <p:cNvSpPr/>
          <p:nvPr/>
        </p:nvSpPr>
        <p:spPr>
          <a:xfrm rot="5400000">
            <a:off x="9705976" y="5208587"/>
            <a:ext cx="166120" cy="16612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橢圓 30">
            <a:extLst>
              <a:ext uri="{FF2B5EF4-FFF2-40B4-BE49-F238E27FC236}">
                <a16:creationId xmlns:a16="http://schemas.microsoft.com/office/drawing/2014/main" id="{25D3C8B2-4047-9E57-1ACE-0BDD993739CD}"/>
              </a:ext>
            </a:extLst>
          </p:cNvPr>
          <p:cNvSpPr/>
          <p:nvPr/>
        </p:nvSpPr>
        <p:spPr>
          <a:xfrm rot="5400000">
            <a:off x="9259170" y="5214306"/>
            <a:ext cx="166120" cy="16612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9" name="橢圓 48">
            <a:extLst>
              <a:ext uri="{FF2B5EF4-FFF2-40B4-BE49-F238E27FC236}">
                <a16:creationId xmlns:a16="http://schemas.microsoft.com/office/drawing/2014/main" id="{F44E8D0B-6BAB-6259-3D08-6C5EF675E341}"/>
              </a:ext>
            </a:extLst>
          </p:cNvPr>
          <p:cNvSpPr/>
          <p:nvPr/>
        </p:nvSpPr>
        <p:spPr>
          <a:xfrm rot="5400000">
            <a:off x="8569818" y="5214307"/>
            <a:ext cx="166120" cy="16612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0" name="橢圓 49">
            <a:extLst>
              <a:ext uri="{FF2B5EF4-FFF2-40B4-BE49-F238E27FC236}">
                <a16:creationId xmlns:a16="http://schemas.microsoft.com/office/drawing/2014/main" id="{4AEA380C-0B9C-5663-604D-512FA70408EB}"/>
              </a:ext>
            </a:extLst>
          </p:cNvPr>
          <p:cNvSpPr/>
          <p:nvPr/>
        </p:nvSpPr>
        <p:spPr>
          <a:xfrm rot="5400000">
            <a:off x="8009305" y="5214307"/>
            <a:ext cx="166120" cy="16612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1" name="橢圓 50">
            <a:extLst>
              <a:ext uri="{FF2B5EF4-FFF2-40B4-BE49-F238E27FC236}">
                <a16:creationId xmlns:a16="http://schemas.microsoft.com/office/drawing/2014/main" id="{5F6061E2-6962-9F8F-D59E-9B60CB5F9A69}"/>
              </a:ext>
            </a:extLst>
          </p:cNvPr>
          <p:cNvSpPr/>
          <p:nvPr/>
        </p:nvSpPr>
        <p:spPr>
          <a:xfrm rot="5400000">
            <a:off x="9035767" y="5214307"/>
            <a:ext cx="166120" cy="16612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2" name="文字方塊 51">
                <a:extLst>
                  <a:ext uri="{FF2B5EF4-FFF2-40B4-BE49-F238E27FC236}">
                    <a16:creationId xmlns:a16="http://schemas.microsoft.com/office/drawing/2014/main" id="{8DD245F0-DA23-73DD-9967-FD6782076960}"/>
                  </a:ext>
                </a:extLst>
              </p:cNvPr>
              <p:cNvSpPr txBox="1"/>
              <p:nvPr/>
            </p:nvSpPr>
            <p:spPr>
              <a:xfrm>
                <a:off x="7877853" y="5369254"/>
                <a:ext cx="4626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52" name="文字方塊 51">
                <a:extLst>
                  <a:ext uri="{FF2B5EF4-FFF2-40B4-BE49-F238E27FC236}">
                    <a16:creationId xmlns:a16="http://schemas.microsoft.com/office/drawing/2014/main" id="{8DD245F0-DA23-73DD-9967-FD67820769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7853" y="5369254"/>
                <a:ext cx="462626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3" name="文字方塊 52">
                <a:extLst>
                  <a:ext uri="{FF2B5EF4-FFF2-40B4-BE49-F238E27FC236}">
                    <a16:creationId xmlns:a16="http://schemas.microsoft.com/office/drawing/2014/main" id="{850096C1-E93B-9EB4-3D91-CF3AE1F26FE1}"/>
                  </a:ext>
                </a:extLst>
              </p:cNvPr>
              <p:cNvSpPr txBox="1"/>
              <p:nvPr/>
            </p:nvSpPr>
            <p:spPr>
              <a:xfrm>
                <a:off x="8899521" y="5370075"/>
                <a:ext cx="4626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53" name="文字方塊 52">
                <a:extLst>
                  <a:ext uri="{FF2B5EF4-FFF2-40B4-BE49-F238E27FC236}">
                    <a16:creationId xmlns:a16="http://schemas.microsoft.com/office/drawing/2014/main" id="{850096C1-E93B-9EB4-3D91-CF3AE1F26F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9521" y="5370075"/>
                <a:ext cx="462626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4" name="文字方塊 53">
                <a:extLst>
                  <a:ext uri="{FF2B5EF4-FFF2-40B4-BE49-F238E27FC236}">
                    <a16:creationId xmlns:a16="http://schemas.microsoft.com/office/drawing/2014/main" id="{B67A075C-DAE5-EEBC-EB24-2B68BF1A5349}"/>
                  </a:ext>
                </a:extLst>
              </p:cNvPr>
              <p:cNvSpPr txBox="1"/>
              <p:nvPr/>
            </p:nvSpPr>
            <p:spPr>
              <a:xfrm>
                <a:off x="9127544" y="5369253"/>
                <a:ext cx="4626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54" name="文字方塊 53">
                <a:extLst>
                  <a:ext uri="{FF2B5EF4-FFF2-40B4-BE49-F238E27FC236}">
                    <a16:creationId xmlns:a16="http://schemas.microsoft.com/office/drawing/2014/main" id="{B67A075C-DAE5-EEBC-EB24-2B68BF1A53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7544" y="5369253"/>
                <a:ext cx="462626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5" name="文字方塊 54">
                <a:extLst>
                  <a:ext uri="{FF2B5EF4-FFF2-40B4-BE49-F238E27FC236}">
                    <a16:creationId xmlns:a16="http://schemas.microsoft.com/office/drawing/2014/main" id="{FA253ED5-135E-9C35-59A2-768FAAE61FF7}"/>
                  </a:ext>
                </a:extLst>
              </p:cNvPr>
              <p:cNvSpPr txBox="1"/>
              <p:nvPr/>
            </p:nvSpPr>
            <p:spPr>
              <a:xfrm>
                <a:off x="8431237" y="5377362"/>
                <a:ext cx="4626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55" name="文字方塊 54">
                <a:extLst>
                  <a:ext uri="{FF2B5EF4-FFF2-40B4-BE49-F238E27FC236}">
                    <a16:creationId xmlns:a16="http://schemas.microsoft.com/office/drawing/2014/main" id="{FA253ED5-135E-9C35-59A2-768FAAE61F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1237" y="5377362"/>
                <a:ext cx="462626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6" name="文字方塊 55">
                <a:extLst>
                  <a:ext uri="{FF2B5EF4-FFF2-40B4-BE49-F238E27FC236}">
                    <a16:creationId xmlns:a16="http://schemas.microsoft.com/office/drawing/2014/main" id="{5756E78F-F107-D1DC-037E-5FF589078DD8}"/>
                  </a:ext>
                </a:extLst>
              </p:cNvPr>
              <p:cNvSpPr txBox="1"/>
              <p:nvPr/>
            </p:nvSpPr>
            <p:spPr>
              <a:xfrm>
                <a:off x="9589983" y="5372465"/>
                <a:ext cx="4573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56" name="文字方塊 55">
                <a:extLst>
                  <a:ext uri="{FF2B5EF4-FFF2-40B4-BE49-F238E27FC236}">
                    <a16:creationId xmlns:a16="http://schemas.microsoft.com/office/drawing/2014/main" id="{5756E78F-F107-D1DC-037E-5FF589078D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89983" y="5372465"/>
                <a:ext cx="457305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文字方塊 56">
            <a:extLst>
              <a:ext uri="{FF2B5EF4-FFF2-40B4-BE49-F238E27FC236}">
                <a16:creationId xmlns:a16="http://schemas.microsoft.com/office/drawing/2014/main" id="{13AFECEA-EC52-A7DC-EAC4-4CE91F7C6D1D}"/>
              </a:ext>
            </a:extLst>
          </p:cNvPr>
          <p:cNvSpPr txBox="1"/>
          <p:nvPr/>
        </p:nvSpPr>
        <p:spPr>
          <a:xfrm>
            <a:off x="5537527" y="6069073"/>
            <a:ext cx="55707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變異數</a:t>
            </a:r>
            <a:r>
              <a:rPr lang="zh-TW" altLang="en-US" sz="3600" dirty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最大</a:t>
            </a:r>
            <a:r>
              <a:rPr lang="zh-TW" altLang="en-US" sz="2400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的維度保留</a:t>
            </a:r>
            <a:r>
              <a:rPr lang="zh-TW" altLang="en-US" sz="3600" dirty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最多</a:t>
            </a:r>
            <a:r>
              <a:rPr lang="zh-TW" altLang="en-US" sz="2400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訊息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8" name="文字方塊 57">
                <a:extLst>
                  <a:ext uri="{FF2B5EF4-FFF2-40B4-BE49-F238E27FC236}">
                    <a16:creationId xmlns:a16="http://schemas.microsoft.com/office/drawing/2014/main" id="{B37F2A28-6C4F-D15E-31F9-91646A488E6A}"/>
                  </a:ext>
                </a:extLst>
              </p:cNvPr>
              <p:cNvSpPr txBox="1"/>
              <p:nvPr/>
            </p:nvSpPr>
            <p:spPr>
              <a:xfrm rot="3038797">
                <a:off x="10165778" y="4372596"/>
                <a:ext cx="7108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𝑛𝑒𝑤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>
          <p:sp>
            <p:nvSpPr>
              <p:cNvPr id="58" name="文字方塊 57">
                <a:extLst>
                  <a:ext uri="{FF2B5EF4-FFF2-40B4-BE49-F238E27FC236}">
                    <a16:creationId xmlns:a16="http://schemas.microsoft.com/office/drawing/2014/main" id="{B37F2A28-6C4F-D15E-31F9-91646A488E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3038797">
                <a:off x="10165778" y="4372596"/>
                <a:ext cx="710836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橢圓 58">
            <a:extLst>
              <a:ext uri="{FF2B5EF4-FFF2-40B4-BE49-F238E27FC236}">
                <a16:creationId xmlns:a16="http://schemas.microsoft.com/office/drawing/2014/main" id="{3A9C855F-B2D5-A56D-9776-04209B32CB9A}"/>
              </a:ext>
            </a:extLst>
          </p:cNvPr>
          <p:cNvSpPr/>
          <p:nvPr/>
        </p:nvSpPr>
        <p:spPr>
          <a:xfrm rot="3038797">
            <a:off x="9821909" y="4303691"/>
            <a:ext cx="166120" cy="166120"/>
          </a:xfrm>
          <a:prstGeom prst="ellipse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6" name="橢圓 65">
            <a:extLst>
              <a:ext uri="{FF2B5EF4-FFF2-40B4-BE49-F238E27FC236}">
                <a16:creationId xmlns:a16="http://schemas.microsoft.com/office/drawing/2014/main" id="{048D2E00-03EF-C8E1-5634-FA5628A7F2AD}"/>
              </a:ext>
            </a:extLst>
          </p:cNvPr>
          <p:cNvSpPr/>
          <p:nvPr/>
        </p:nvSpPr>
        <p:spPr>
          <a:xfrm rot="3038797">
            <a:off x="8561030" y="4284775"/>
            <a:ext cx="166120" cy="166120"/>
          </a:xfrm>
          <a:prstGeom prst="ellipse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7" name="橢圓 66">
            <a:extLst>
              <a:ext uri="{FF2B5EF4-FFF2-40B4-BE49-F238E27FC236}">
                <a16:creationId xmlns:a16="http://schemas.microsoft.com/office/drawing/2014/main" id="{B1F66586-F7DA-A1F4-A293-B47A3E365B21}"/>
              </a:ext>
            </a:extLst>
          </p:cNvPr>
          <p:cNvSpPr/>
          <p:nvPr/>
        </p:nvSpPr>
        <p:spPr>
          <a:xfrm rot="3038797">
            <a:off x="7879083" y="4281456"/>
            <a:ext cx="166120" cy="166120"/>
          </a:xfrm>
          <a:prstGeom prst="ellipse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8" name="橢圓 67">
            <a:extLst>
              <a:ext uri="{FF2B5EF4-FFF2-40B4-BE49-F238E27FC236}">
                <a16:creationId xmlns:a16="http://schemas.microsoft.com/office/drawing/2014/main" id="{8E25F353-7431-E05E-B6AC-09558F63EB38}"/>
              </a:ext>
            </a:extLst>
          </p:cNvPr>
          <p:cNvSpPr/>
          <p:nvPr/>
        </p:nvSpPr>
        <p:spPr>
          <a:xfrm rot="3038797">
            <a:off x="9505059" y="4309263"/>
            <a:ext cx="166120" cy="166120"/>
          </a:xfrm>
          <a:prstGeom prst="ellipse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9" name="文字方塊 68">
                <a:extLst>
                  <a:ext uri="{FF2B5EF4-FFF2-40B4-BE49-F238E27FC236}">
                    <a16:creationId xmlns:a16="http://schemas.microsoft.com/office/drawing/2014/main" id="{044BC108-0BB5-D9B4-FAF3-96CAE16957B0}"/>
                  </a:ext>
                </a:extLst>
              </p:cNvPr>
              <p:cNvSpPr txBox="1"/>
              <p:nvPr/>
            </p:nvSpPr>
            <p:spPr>
              <a:xfrm rot="3038797">
                <a:off x="7726268" y="4411417"/>
                <a:ext cx="49077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69" name="文字方塊 68">
                <a:extLst>
                  <a:ext uri="{FF2B5EF4-FFF2-40B4-BE49-F238E27FC236}">
                    <a16:creationId xmlns:a16="http://schemas.microsoft.com/office/drawing/2014/main" id="{044BC108-0BB5-D9B4-FAF3-96CAE16957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3038797">
                <a:off x="7726268" y="4411417"/>
                <a:ext cx="490775" cy="36933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0" name="文字方塊 69">
                <a:extLst>
                  <a:ext uri="{FF2B5EF4-FFF2-40B4-BE49-F238E27FC236}">
                    <a16:creationId xmlns:a16="http://schemas.microsoft.com/office/drawing/2014/main" id="{A77D9F14-24DF-2457-6D30-7DFA72DA8C46}"/>
                  </a:ext>
                </a:extLst>
              </p:cNvPr>
              <p:cNvSpPr txBox="1"/>
              <p:nvPr/>
            </p:nvSpPr>
            <p:spPr>
              <a:xfrm rot="3038797">
                <a:off x="9391255" y="4453311"/>
                <a:ext cx="49077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70" name="文字方塊 69">
                <a:extLst>
                  <a:ext uri="{FF2B5EF4-FFF2-40B4-BE49-F238E27FC236}">
                    <a16:creationId xmlns:a16="http://schemas.microsoft.com/office/drawing/2014/main" id="{A77D9F14-24DF-2457-6D30-7DFA72DA8C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3038797">
                <a:off x="9391255" y="4453311"/>
                <a:ext cx="490775" cy="369332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1" name="文字方塊 70">
                <a:extLst>
                  <a:ext uri="{FF2B5EF4-FFF2-40B4-BE49-F238E27FC236}">
                    <a16:creationId xmlns:a16="http://schemas.microsoft.com/office/drawing/2014/main" id="{48D90A54-8117-6459-B91C-6864E351539C}"/>
                  </a:ext>
                </a:extLst>
              </p:cNvPr>
              <p:cNvSpPr txBox="1"/>
              <p:nvPr/>
            </p:nvSpPr>
            <p:spPr>
              <a:xfrm rot="3038797">
                <a:off x="8558224" y="4434793"/>
                <a:ext cx="49077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71" name="文字方塊 70">
                <a:extLst>
                  <a:ext uri="{FF2B5EF4-FFF2-40B4-BE49-F238E27FC236}">
                    <a16:creationId xmlns:a16="http://schemas.microsoft.com/office/drawing/2014/main" id="{48D90A54-8117-6459-B91C-6864E35153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3038797">
                <a:off x="8558224" y="4434793"/>
                <a:ext cx="490775" cy="369332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2" name="文字方塊 71">
                <a:extLst>
                  <a:ext uri="{FF2B5EF4-FFF2-40B4-BE49-F238E27FC236}">
                    <a16:creationId xmlns:a16="http://schemas.microsoft.com/office/drawing/2014/main" id="{931F4B65-BF01-6B36-6A89-71F5171CD4D5}"/>
                  </a:ext>
                </a:extLst>
              </p:cNvPr>
              <p:cNvSpPr txBox="1"/>
              <p:nvPr/>
            </p:nvSpPr>
            <p:spPr>
              <a:xfrm rot="3038797">
                <a:off x="8379152" y="4419902"/>
                <a:ext cx="49077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72" name="文字方塊 71">
                <a:extLst>
                  <a:ext uri="{FF2B5EF4-FFF2-40B4-BE49-F238E27FC236}">
                    <a16:creationId xmlns:a16="http://schemas.microsoft.com/office/drawing/2014/main" id="{931F4B65-BF01-6B36-6A89-71F5171CD4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3038797">
                <a:off x="8379152" y="4419902"/>
                <a:ext cx="490775" cy="369332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3" name="文字方塊 72">
                <a:extLst>
                  <a:ext uri="{FF2B5EF4-FFF2-40B4-BE49-F238E27FC236}">
                    <a16:creationId xmlns:a16="http://schemas.microsoft.com/office/drawing/2014/main" id="{AF185567-0DBC-FCD4-383B-363A528ED94C}"/>
                  </a:ext>
                </a:extLst>
              </p:cNvPr>
              <p:cNvSpPr txBox="1"/>
              <p:nvPr/>
            </p:nvSpPr>
            <p:spPr>
              <a:xfrm rot="3038797">
                <a:off x="9763411" y="4456444"/>
                <a:ext cx="4854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73" name="文字方塊 72">
                <a:extLst>
                  <a:ext uri="{FF2B5EF4-FFF2-40B4-BE49-F238E27FC236}">
                    <a16:creationId xmlns:a16="http://schemas.microsoft.com/office/drawing/2014/main" id="{AF185567-0DBC-FCD4-383B-363A528ED9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3038797">
                <a:off x="9763411" y="4456444"/>
                <a:ext cx="485454" cy="369332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4" name="直線單箭頭接點 51">
            <a:extLst>
              <a:ext uri="{FF2B5EF4-FFF2-40B4-BE49-F238E27FC236}">
                <a16:creationId xmlns:a16="http://schemas.microsoft.com/office/drawing/2014/main" id="{FF2BBC3F-DD97-1828-B46A-911FFCAF6E26}"/>
              </a:ext>
            </a:extLst>
          </p:cNvPr>
          <p:cNvCxnSpPr>
            <a:cxnSpLocks/>
          </p:cNvCxnSpPr>
          <p:nvPr/>
        </p:nvCxnSpPr>
        <p:spPr>
          <a:xfrm rot="3038797" flipV="1">
            <a:off x="7886645" y="3265770"/>
            <a:ext cx="1854877" cy="2207896"/>
          </a:xfrm>
          <a:prstGeom prst="straightConnector1">
            <a:avLst/>
          </a:prstGeom>
          <a:ln w="28575">
            <a:solidFill>
              <a:srgbClr val="00B050"/>
            </a:solidFill>
            <a:prstDash val="solid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94" name="橢圓 93">
            <a:extLst>
              <a:ext uri="{FF2B5EF4-FFF2-40B4-BE49-F238E27FC236}">
                <a16:creationId xmlns:a16="http://schemas.microsoft.com/office/drawing/2014/main" id="{0C476EED-6B40-EC7C-8EFC-06E6EE1E518C}"/>
              </a:ext>
            </a:extLst>
          </p:cNvPr>
          <p:cNvSpPr/>
          <p:nvPr/>
        </p:nvSpPr>
        <p:spPr>
          <a:xfrm rot="3038797">
            <a:off x="8688856" y="4292869"/>
            <a:ext cx="166120" cy="166120"/>
          </a:xfrm>
          <a:prstGeom prst="ellipse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5" name="文字方塊 94">
                <a:extLst>
                  <a:ext uri="{FF2B5EF4-FFF2-40B4-BE49-F238E27FC236}">
                    <a16:creationId xmlns:a16="http://schemas.microsoft.com/office/drawing/2014/main" id="{4F5E2F8B-E7AE-6B42-8314-3FBC86CA16DF}"/>
                  </a:ext>
                </a:extLst>
              </p:cNvPr>
              <p:cNvSpPr txBox="1"/>
              <p:nvPr/>
            </p:nvSpPr>
            <p:spPr>
              <a:xfrm>
                <a:off x="8016597" y="1433924"/>
                <a:ext cx="2180982" cy="10515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則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nary>
                              <m:naryPr>
                                <m:chr m:val="∑"/>
                                <m:ctrlPr>
                                  <a:rPr lang="en-US" altLang="zh-TW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nary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=0</m:t>
                            </m:r>
                          </m:e>
                          <m:e>
                            <m:nary>
                              <m:naryPr>
                                <m:chr m:val="∑"/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nary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=0</m:t>
                            </m:r>
                          </m:e>
                        </m:eqArr>
                      </m:e>
                    </m:d>
                  </m:oMath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95" name="文字方塊 94">
                <a:extLst>
                  <a:ext uri="{FF2B5EF4-FFF2-40B4-BE49-F238E27FC236}">
                    <a16:creationId xmlns:a16="http://schemas.microsoft.com/office/drawing/2014/main" id="{4F5E2F8B-E7AE-6B42-8314-3FBC86CA16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6597" y="1433924"/>
                <a:ext cx="2180982" cy="1051570"/>
              </a:xfrm>
              <a:prstGeom prst="rect">
                <a:avLst/>
              </a:prstGeom>
              <a:blipFill>
                <a:blip r:embed="rId27"/>
                <a:stretch>
                  <a:fillRect l="-60694" t="-202381" r="-4046" b="-29047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198554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EE839A0E-C073-84CA-BD98-5942C7E36F26}"/>
              </a:ext>
            </a:extLst>
          </p:cNvPr>
          <p:cNvSpPr txBox="1">
            <a:spLocks/>
          </p:cNvSpPr>
          <p:nvPr/>
        </p:nvSpPr>
        <p:spPr>
          <a:xfrm>
            <a:off x="1674420" y="359499"/>
            <a:ext cx="8843159" cy="8498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zh-TW" b="1" dirty="0">
                <a:solidFill>
                  <a:schemeClr val="accent1">
                    <a:lumMod val="75000"/>
                  </a:schemeClr>
                </a:solidFill>
                <a:latin typeface="+mn-lt"/>
              </a:rPr>
              <a:t>What is EOF analysis?</a:t>
            </a:r>
            <a:endParaRPr kumimoji="1" lang="zh-TW" altLang="en-US" b="1" dirty="0">
              <a:solidFill>
                <a:schemeClr val="accent1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13" name="投影片編號版面配置區 12">
            <a:extLst>
              <a:ext uri="{FF2B5EF4-FFF2-40B4-BE49-F238E27FC236}">
                <a16:creationId xmlns:a16="http://schemas.microsoft.com/office/drawing/2014/main" id="{D843EB31-4F92-3B69-88B1-ADB5641A01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4D7F2-F5CE-C646-86CE-E67DBC894B4B}" type="slidenum">
              <a:rPr kumimoji="1" lang="zh-TW" altLang="en-US" smtClean="0"/>
              <a:t>24</a:t>
            </a:fld>
            <a:endParaRPr kumimoji="1" lang="zh-TW" altLang="en-US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AC011CB1-4C23-4A40-4A9E-06BF304D4E1A}"/>
              </a:ext>
            </a:extLst>
          </p:cNvPr>
          <p:cNvSpPr txBox="1"/>
          <p:nvPr/>
        </p:nvSpPr>
        <p:spPr>
          <a:xfrm>
            <a:off x="488271" y="1734973"/>
            <a:ext cx="36744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(1) 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背景：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X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為一距平矩陣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AD881AA3-53C3-B583-16A2-2E0077BFB14B}"/>
                  </a:ext>
                </a:extLst>
              </p:cNvPr>
              <p:cNvSpPr txBox="1"/>
              <p:nvPr/>
            </p:nvSpPr>
            <p:spPr>
              <a:xfrm>
                <a:off x="4239619" y="1593075"/>
                <a:ext cx="3615926" cy="7454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240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TW" sz="240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……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……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zh-TW" sz="2400" dirty="0"/>
                  <a:t>,</a:t>
                </a:r>
                <a:endParaRPr lang="zh-TW" altLang="en-US" sz="2400" dirty="0"/>
              </a:p>
            </p:txBody>
          </p:sp>
        </mc:Choice>
        <mc:Fallback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AD881AA3-53C3-B583-16A2-2E0077BFB1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9619" y="1593075"/>
                <a:ext cx="3615926" cy="745460"/>
              </a:xfrm>
              <a:prstGeom prst="rect">
                <a:avLst/>
              </a:prstGeom>
              <a:blipFill>
                <a:blip r:embed="rId3"/>
                <a:stretch>
                  <a:fillRect l="-350" r="-174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矩形 15">
            <a:extLst>
              <a:ext uri="{FF2B5EF4-FFF2-40B4-BE49-F238E27FC236}">
                <a16:creationId xmlns:a16="http://schemas.microsoft.com/office/drawing/2014/main" id="{3683F6F3-2AF5-0A7C-403C-D16C7CA4050B}"/>
              </a:ext>
            </a:extLst>
          </p:cNvPr>
          <p:cNvSpPr/>
          <p:nvPr/>
        </p:nvSpPr>
        <p:spPr>
          <a:xfrm>
            <a:off x="7091916" y="1593075"/>
            <a:ext cx="413783" cy="745460"/>
          </a:xfrm>
          <a:prstGeom prst="rect">
            <a:avLst/>
          </a:prstGeom>
          <a:solidFill>
            <a:srgbClr val="FFFF00">
              <a:alpha val="10000"/>
            </a:srgbClr>
          </a:solidFill>
          <a:ln w="381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7E9E005F-167B-0E56-66CB-2C7174AD5BB3}"/>
                  </a:ext>
                </a:extLst>
              </p:cNvPr>
              <p:cNvSpPr txBox="1"/>
              <p:nvPr/>
            </p:nvSpPr>
            <p:spPr>
              <a:xfrm>
                <a:off x="6874406" y="2409330"/>
                <a:ext cx="776495" cy="6512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𝑡h</m:t>
                          </m:r>
                        </m:sup>
                      </m:sSup>
                    </m:oMath>
                  </m:oMathPara>
                </a14:m>
                <a:endParaRPr lang="en-US" altLang="zh-TW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𝑣𝑒𝑐𝑡𝑜𝑟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7E9E005F-167B-0E56-66CB-2C7174AD5B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4406" y="2409330"/>
                <a:ext cx="776495" cy="651269"/>
              </a:xfrm>
              <a:prstGeom prst="rect">
                <a:avLst/>
              </a:prstGeom>
              <a:blipFill>
                <a:blip r:embed="rId4"/>
                <a:stretch>
                  <a:fillRect r="-645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C19D4345-2565-8503-CECD-09FC6903A222}"/>
                  </a:ext>
                </a:extLst>
              </p:cNvPr>
              <p:cNvSpPr txBox="1"/>
              <p:nvPr/>
            </p:nvSpPr>
            <p:spPr>
              <a:xfrm>
                <a:off x="8016597" y="1440020"/>
                <a:ext cx="2180982" cy="10515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則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nary>
                              <m:naryPr>
                                <m:chr m:val="∑"/>
                                <m:ctrlPr>
                                  <a:rPr lang="en-US" altLang="zh-TW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nary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=0</m:t>
                            </m:r>
                          </m:e>
                          <m:e>
                            <m:nary>
                              <m:naryPr>
                                <m:chr m:val="∑"/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nary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=0</m:t>
                            </m:r>
                          </m:e>
                        </m:eqArr>
                      </m:e>
                    </m:d>
                  </m:oMath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C19D4345-2565-8503-CECD-09FC6903A2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6597" y="1440020"/>
                <a:ext cx="2180982" cy="1051570"/>
              </a:xfrm>
              <a:prstGeom prst="rect">
                <a:avLst/>
              </a:prstGeom>
              <a:blipFill>
                <a:blip r:embed="rId5"/>
                <a:stretch>
                  <a:fillRect l="-60694" t="-203571" r="-4046" b="-29047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直線單箭頭接點 23">
            <a:extLst>
              <a:ext uri="{FF2B5EF4-FFF2-40B4-BE49-F238E27FC236}">
                <a16:creationId xmlns:a16="http://schemas.microsoft.com/office/drawing/2014/main" id="{163D4DE1-C262-1B69-446D-0187AAAC3773}"/>
              </a:ext>
            </a:extLst>
          </p:cNvPr>
          <p:cNvCxnSpPr>
            <a:cxnSpLocks/>
          </p:cNvCxnSpPr>
          <p:nvPr/>
        </p:nvCxnSpPr>
        <p:spPr>
          <a:xfrm rot="5400000" flipV="1">
            <a:off x="8812365" y="3857367"/>
            <a:ext cx="0" cy="288000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橢圓 19">
            <a:extLst>
              <a:ext uri="{FF2B5EF4-FFF2-40B4-BE49-F238E27FC236}">
                <a16:creationId xmlns:a16="http://schemas.microsoft.com/office/drawing/2014/main" id="{CA9D040D-9148-BD03-20BD-7F77E58B815D}"/>
              </a:ext>
            </a:extLst>
          </p:cNvPr>
          <p:cNvSpPr/>
          <p:nvPr/>
        </p:nvSpPr>
        <p:spPr>
          <a:xfrm rot="5400000">
            <a:off x="9705976" y="5208587"/>
            <a:ext cx="166120" cy="16612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橢圓 31">
            <a:extLst>
              <a:ext uri="{FF2B5EF4-FFF2-40B4-BE49-F238E27FC236}">
                <a16:creationId xmlns:a16="http://schemas.microsoft.com/office/drawing/2014/main" id="{EAE38A0E-1479-4AB8-9FDE-096AB0465CEF}"/>
              </a:ext>
            </a:extLst>
          </p:cNvPr>
          <p:cNvSpPr/>
          <p:nvPr/>
        </p:nvSpPr>
        <p:spPr>
          <a:xfrm rot="5400000">
            <a:off x="9259170" y="5214306"/>
            <a:ext cx="166120" cy="16612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橢圓 32">
            <a:extLst>
              <a:ext uri="{FF2B5EF4-FFF2-40B4-BE49-F238E27FC236}">
                <a16:creationId xmlns:a16="http://schemas.microsoft.com/office/drawing/2014/main" id="{5A92EDFF-02BE-58EE-D65E-64B6BD0E64F2}"/>
              </a:ext>
            </a:extLst>
          </p:cNvPr>
          <p:cNvSpPr/>
          <p:nvPr/>
        </p:nvSpPr>
        <p:spPr>
          <a:xfrm rot="5400000">
            <a:off x="8569818" y="5214307"/>
            <a:ext cx="166120" cy="16612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橢圓 33">
            <a:extLst>
              <a:ext uri="{FF2B5EF4-FFF2-40B4-BE49-F238E27FC236}">
                <a16:creationId xmlns:a16="http://schemas.microsoft.com/office/drawing/2014/main" id="{B45FF885-0922-63F1-B515-1149C0BB3A77}"/>
              </a:ext>
            </a:extLst>
          </p:cNvPr>
          <p:cNvSpPr/>
          <p:nvPr/>
        </p:nvSpPr>
        <p:spPr>
          <a:xfrm rot="5400000">
            <a:off x="8009305" y="5214307"/>
            <a:ext cx="166120" cy="16612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橢圓 34">
            <a:extLst>
              <a:ext uri="{FF2B5EF4-FFF2-40B4-BE49-F238E27FC236}">
                <a16:creationId xmlns:a16="http://schemas.microsoft.com/office/drawing/2014/main" id="{3D1D1A24-A0AD-CC35-1686-950225F03024}"/>
              </a:ext>
            </a:extLst>
          </p:cNvPr>
          <p:cNvSpPr/>
          <p:nvPr/>
        </p:nvSpPr>
        <p:spPr>
          <a:xfrm rot="5400000">
            <a:off x="9035767" y="5214307"/>
            <a:ext cx="166120" cy="16612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6" name="文字方塊 35">
                <a:extLst>
                  <a:ext uri="{FF2B5EF4-FFF2-40B4-BE49-F238E27FC236}">
                    <a16:creationId xmlns:a16="http://schemas.microsoft.com/office/drawing/2014/main" id="{FBA07B3C-54C2-F524-4EB0-83E8E90FCE94}"/>
                  </a:ext>
                </a:extLst>
              </p:cNvPr>
              <p:cNvSpPr txBox="1"/>
              <p:nvPr/>
            </p:nvSpPr>
            <p:spPr>
              <a:xfrm>
                <a:off x="7877853" y="5369254"/>
                <a:ext cx="4626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6" name="文字方塊 35">
                <a:extLst>
                  <a:ext uri="{FF2B5EF4-FFF2-40B4-BE49-F238E27FC236}">
                    <a16:creationId xmlns:a16="http://schemas.microsoft.com/office/drawing/2014/main" id="{FBA07B3C-54C2-F524-4EB0-83E8E90FCE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7853" y="5369254"/>
                <a:ext cx="462626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7" name="文字方塊 36">
                <a:extLst>
                  <a:ext uri="{FF2B5EF4-FFF2-40B4-BE49-F238E27FC236}">
                    <a16:creationId xmlns:a16="http://schemas.microsoft.com/office/drawing/2014/main" id="{054F4443-0AFA-79E7-C26F-13185998EB81}"/>
                  </a:ext>
                </a:extLst>
              </p:cNvPr>
              <p:cNvSpPr txBox="1"/>
              <p:nvPr/>
            </p:nvSpPr>
            <p:spPr>
              <a:xfrm>
                <a:off x="8899521" y="5370075"/>
                <a:ext cx="4626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7" name="文字方塊 36">
                <a:extLst>
                  <a:ext uri="{FF2B5EF4-FFF2-40B4-BE49-F238E27FC236}">
                    <a16:creationId xmlns:a16="http://schemas.microsoft.com/office/drawing/2014/main" id="{054F4443-0AFA-79E7-C26F-13185998EB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9521" y="5370075"/>
                <a:ext cx="462626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8" name="文字方塊 37">
                <a:extLst>
                  <a:ext uri="{FF2B5EF4-FFF2-40B4-BE49-F238E27FC236}">
                    <a16:creationId xmlns:a16="http://schemas.microsoft.com/office/drawing/2014/main" id="{6A81F2FD-7C02-1A1A-44E7-89D3AA3868A4}"/>
                  </a:ext>
                </a:extLst>
              </p:cNvPr>
              <p:cNvSpPr txBox="1"/>
              <p:nvPr/>
            </p:nvSpPr>
            <p:spPr>
              <a:xfrm>
                <a:off x="9127544" y="5369253"/>
                <a:ext cx="4626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8" name="文字方塊 37">
                <a:extLst>
                  <a:ext uri="{FF2B5EF4-FFF2-40B4-BE49-F238E27FC236}">
                    <a16:creationId xmlns:a16="http://schemas.microsoft.com/office/drawing/2014/main" id="{6A81F2FD-7C02-1A1A-44E7-89D3AA3868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7544" y="5369253"/>
                <a:ext cx="462626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9" name="文字方塊 38">
                <a:extLst>
                  <a:ext uri="{FF2B5EF4-FFF2-40B4-BE49-F238E27FC236}">
                    <a16:creationId xmlns:a16="http://schemas.microsoft.com/office/drawing/2014/main" id="{487FC115-A245-5725-DF3D-2501D56F8BC6}"/>
                  </a:ext>
                </a:extLst>
              </p:cNvPr>
              <p:cNvSpPr txBox="1"/>
              <p:nvPr/>
            </p:nvSpPr>
            <p:spPr>
              <a:xfrm>
                <a:off x="8431237" y="5377362"/>
                <a:ext cx="4626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9" name="文字方塊 38">
                <a:extLst>
                  <a:ext uri="{FF2B5EF4-FFF2-40B4-BE49-F238E27FC236}">
                    <a16:creationId xmlns:a16="http://schemas.microsoft.com/office/drawing/2014/main" id="{487FC115-A245-5725-DF3D-2501D56F8B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1237" y="5377362"/>
                <a:ext cx="462626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0" name="文字方塊 39">
                <a:extLst>
                  <a:ext uri="{FF2B5EF4-FFF2-40B4-BE49-F238E27FC236}">
                    <a16:creationId xmlns:a16="http://schemas.microsoft.com/office/drawing/2014/main" id="{CBCC7DF9-9F36-5A50-928F-0DB7589664F8}"/>
                  </a:ext>
                </a:extLst>
              </p:cNvPr>
              <p:cNvSpPr txBox="1"/>
              <p:nvPr/>
            </p:nvSpPr>
            <p:spPr>
              <a:xfrm>
                <a:off x="9589983" y="5372465"/>
                <a:ext cx="4573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40" name="文字方塊 39">
                <a:extLst>
                  <a:ext uri="{FF2B5EF4-FFF2-40B4-BE49-F238E27FC236}">
                    <a16:creationId xmlns:a16="http://schemas.microsoft.com/office/drawing/2014/main" id="{CBCC7DF9-9F36-5A50-928F-0DB7589664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89983" y="5372465"/>
                <a:ext cx="457305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文字方塊 40">
            <a:extLst>
              <a:ext uri="{FF2B5EF4-FFF2-40B4-BE49-F238E27FC236}">
                <a16:creationId xmlns:a16="http://schemas.microsoft.com/office/drawing/2014/main" id="{3E39D6D2-4D4D-64B3-667B-DC965F3211D0}"/>
              </a:ext>
            </a:extLst>
          </p:cNvPr>
          <p:cNvSpPr txBox="1"/>
          <p:nvPr/>
        </p:nvSpPr>
        <p:spPr>
          <a:xfrm>
            <a:off x="5537527" y="6069073"/>
            <a:ext cx="55707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變異數</a:t>
            </a:r>
            <a:r>
              <a:rPr lang="zh-TW" altLang="en-US" sz="3600" dirty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最大</a:t>
            </a:r>
            <a:r>
              <a:rPr lang="zh-TW" altLang="en-US" sz="2400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的維度保留</a:t>
            </a:r>
            <a:r>
              <a:rPr lang="zh-TW" altLang="en-US" sz="3600" dirty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最多</a:t>
            </a:r>
            <a:r>
              <a:rPr lang="zh-TW" altLang="en-US" sz="2400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訊息</a:t>
            </a:r>
          </a:p>
        </p:txBody>
      </p:sp>
      <p:sp>
        <p:nvSpPr>
          <p:cNvPr id="42" name="橢圓 41">
            <a:extLst>
              <a:ext uri="{FF2B5EF4-FFF2-40B4-BE49-F238E27FC236}">
                <a16:creationId xmlns:a16="http://schemas.microsoft.com/office/drawing/2014/main" id="{105456EB-6343-5F38-31D5-B2084113C82E}"/>
              </a:ext>
            </a:extLst>
          </p:cNvPr>
          <p:cNvSpPr/>
          <p:nvPr/>
        </p:nvSpPr>
        <p:spPr>
          <a:xfrm rot="3038797">
            <a:off x="9821909" y="4303691"/>
            <a:ext cx="166120" cy="166120"/>
          </a:xfrm>
          <a:prstGeom prst="ellipse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" name="橢圓 42">
            <a:extLst>
              <a:ext uri="{FF2B5EF4-FFF2-40B4-BE49-F238E27FC236}">
                <a16:creationId xmlns:a16="http://schemas.microsoft.com/office/drawing/2014/main" id="{2F7CBA60-736D-768F-3A0D-F6E5A398B106}"/>
              </a:ext>
            </a:extLst>
          </p:cNvPr>
          <p:cNvSpPr/>
          <p:nvPr/>
        </p:nvSpPr>
        <p:spPr>
          <a:xfrm rot="3038797">
            <a:off x="8561030" y="4284775"/>
            <a:ext cx="166120" cy="166120"/>
          </a:xfrm>
          <a:prstGeom prst="ellipse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4" name="橢圓 43">
            <a:extLst>
              <a:ext uri="{FF2B5EF4-FFF2-40B4-BE49-F238E27FC236}">
                <a16:creationId xmlns:a16="http://schemas.microsoft.com/office/drawing/2014/main" id="{72E1B520-3CEA-4DB5-7284-C0BFBEDA87C8}"/>
              </a:ext>
            </a:extLst>
          </p:cNvPr>
          <p:cNvSpPr/>
          <p:nvPr/>
        </p:nvSpPr>
        <p:spPr>
          <a:xfrm rot="3038797">
            <a:off x="7879083" y="4281456"/>
            <a:ext cx="166120" cy="166120"/>
          </a:xfrm>
          <a:prstGeom prst="ellipse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5" name="橢圓 44">
            <a:extLst>
              <a:ext uri="{FF2B5EF4-FFF2-40B4-BE49-F238E27FC236}">
                <a16:creationId xmlns:a16="http://schemas.microsoft.com/office/drawing/2014/main" id="{CB7C066C-2258-5825-85D0-F96858B91495}"/>
              </a:ext>
            </a:extLst>
          </p:cNvPr>
          <p:cNvSpPr/>
          <p:nvPr/>
        </p:nvSpPr>
        <p:spPr>
          <a:xfrm rot="3038797">
            <a:off x="9505059" y="4309263"/>
            <a:ext cx="166120" cy="166120"/>
          </a:xfrm>
          <a:prstGeom prst="ellipse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46" name="直線單箭頭接點 40">
            <a:extLst>
              <a:ext uri="{FF2B5EF4-FFF2-40B4-BE49-F238E27FC236}">
                <a16:creationId xmlns:a16="http://schemas.microsoft.com/office/drawing/2014/main" id="{075721F7-BFE6-43F9-28A4-492C3EAB5BEC}"/>
              </a:ext>
            </a:extLst>
          </p:cNvPr>
          <p:cNvCxnSpPr>
            <a:cxnSpLocks/>
          </p:cNvCxnSpPr>
          <p:nvPr/>
        </p:nvCxnSpPr>
        <p:spPr>
          <a:xfrm rot="3038797" flipV="1">
            <a:off x="7886645" y="3265770"/>
            <a:ext cx="1854877" cy="2207896"/>
          </a:xfrm>
          <a:prstGeom prst="straightConnector1">
            <a:avLst/>
          </a:prstGeom>
          <a:ln w="28575">
            <a:solidFill>
              <a:srgbClr val="00B050"/>
            </a:solidFill>
            <a:prstDash val="solid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47" name="橢圓 46">
            <a:extLst>
              <a:ext uri="{FF2B5EF4-FFF2-40B4-BE49-F238E27FC236}">
                <a16:creationId xmlns:a16="http://schemas.microsoft.com/office/drawing/2014/main" id="{E16A39CA-BEB3-91A2-51E1-DC95442A6FBD}"/>
              </a:ext>
            </a:extLst>
          </p:cNvPr>
          <p:cNvSpPr/>
          <p:nvPr/>
        </p:nvSpPr>
        <p:spPr>
          <a:xfrm rot="3038797">
            <a:off x="8688856" y="4292869"/>
            <a:ext cx="166120" cy="166120"/>
          </a:xfrm>
          <a:prstGeom prst="ellipse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8" name="文字方塊 47">
                <a:extLst>
                  <a:ext uri="{FF2B5EF4-FFF2-40B4-BE49-F238E27FC236}">
                    <a16:creationId xmlns:a16="http://schemas.microsoft.com/office/drawing/2014/main" id="{887B0F07-110F-BAFB-984B-D7CBC49DEE72}"/>
                  </a:ext>
                </a:extLst>
              </p:cNvPr>
              <p:cNvSpPr txBox="1"/>
              <p:nvPr/>
            </p:nvSpPr>
            <p:spPr>
              <a:xfrm>
                <a:off x="10234858" y="4197114"/>
                <a:ext cx="7108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𝑛𝑒𝑤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>
          <p:sp>
            <p:nvSpPr>
              <p:cNvPr id="48" name="文字方塊 47">
                <a:extLst>
                  <a:ext uri="{FF2B5EF4-FFF2-40B4-BE49-F238E27FC236}">
                    <a16:creationId xmlns:a16="http://schemas.microsoft.com/office/drawing/2014/main" id="{887B0F07-110F-BAFB-984B-D7CBC49DEE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34858" y="4197114"/>
                <a:ext cx="710836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0" name="文字方塊 59">
                <a:extLst>
                  <a:ext uri="{FF2B5EF4-FFF2-40B4-BE49-F238E27FC236}">
                    <a16:creationId xmlns:a16="http://schemas.microsoft.com/office/drawing/2014/main" id="{E0B92FE2-3D15-CF34-FE01-75C2F58A48FB}"/>
                  </a:ext>
                </a:extLst>
              </p:cNvPr>
              <p:cNvSpPr txBox="1"/>
              <p:nvPr/>
            </p:nvSpPr>
            <p:spPr>
              <a:xfrm>
                <a:off x="7726268" y="4429404"/>
                <a:ext cx="49077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60" name="文字方塊 59">
                <a:extLst>
                  <a:ext uri="{FF2B5EF4-FFF2-40B4-BE49-F238E27FC236}">
                    <a16:creationId xmlns:a16="http://schemas.microsoft.com/office/drawing/2014/main" id="{E0B92FE2-3D15-CF34-FE01-75C2F58A48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6268" y="4429404"/>
                <a:ext cx="490775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1" name="文字方塊 60">
                <a:extLst>
                  <a:ext uri="{FF2B5EF4-FFF2-40B4-BE49-F238E27FC236}">
                    <a16:creationId xmlns:a16="http://schemas.microsoft.com/office/drawing/2014/main" id="{6CF3203A-47D0-C2A0-CA00-F4C259336CB1}"/>
                  </a:ext>
                </a:extLst>
              </p:cNvPr>
              <p:cNvSpPr txBox="1"/>
              <p:nvPr/>
            </p:nvSpPr>
            <p:spPr>
              <a:xfrm>
                <a:off x="9391255" y="4435295"/>
                <a:ext cx="49077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61" name="文字方塊 60">
                <a:extLst>
                  <a:ext uri="{FF2B5EF4-FFF2-40B4-BE49-F238E27FC236}">
                    <a16:creationId xmlns:a16="http://schemas.microsoft.com/office/drawing/2014/main" id="{6CF3203A-47D0-C2A0-CA00-F4C259336C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91255" y="4435295"/>
                <a:ext cx="490775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2" name="文字方塊 61">
                <a:extLst>
                  <a:ext uri="{FF2B5EF4-FFF2-40B4-BE49-F238E27FC236}">
                    <a16:creationId xmlns:a16="http://schemas.microsoft.com/office/drawing/2014/main" id="{714BAB2B-3EB4-72C3-C6DC-78D4404FC6FB}"/>
                  </a:ext>
                </a:extLst>
              </p:cNvPr>
              <p:cNvSpPr txBox="1"/>
              <p:nvPr/>
            </p:nvSpPr>
            <p:spPr>
              <a:xfrm>
                <a:off x="8558224" y="4434793"/>
                <a:ext cx="49077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62" name="文字方塊 61">
                <a:extLst>
                  <a:ext uri="{FF2B5EF4-FFF2-40B4-BE49-F238E27FC236}">
                    <a16:creationId xmlns:a16="http://schemas.microsoft.com/office/drawing/2014/main" id="{714BAB2B-3EB4-72C3-C6DC-78D4404FC6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8224" y="4434793"/>
                <a:ext cx="490775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3" name="文字方塊 62">
                <a:extLst>
                  <a:ext uri="{FF2B5EF4-FFF2-40B4-BE49-F238E27FC236}">
                    <a16:creationId xmlns:a16="http://schemas.microsoft.com/office/drawing/2014/main" id="{E81F828B-1032-4EAA-6A79-E27D4F6FD1A9}"/>
                  </a:ext>
                </a:extLst>
              </p:cNvPr>
              <p:cNvSpPr txBox="1"/>
              <p:nvPr/>
            </p:nvSpPr>
            <p:spPr>
              <a:xfrm>
                <a:off x="8379152" y="4419902"/>
                <a:ext cx="49077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63" name="文字方塊 62">
                <a:extLst>
                  <a:ext uri="{FF2B5EF4-FFF2-40B4-BE49-F238E27FC236}">
                    <a16:creationId xmlns:a16="http://schemas.microsoft.com/office/drawing/2014/main" id="{E81F828B-1032-4EAA-6A79-E27D4F6FD1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9152" y="4419902"/>
                <a:ext cx="490775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4" name="文字方塊 63">
                <a:extLst>
                  <a:ext uri="{FF2B5EF4-FFF2-40B4-BE49-F238E27FC236}">
                    <a16:creationId xmlns:a16="http://schemas.microsoft.com/office/drawing/2014/main" id="{B83F80EA-D368-360B-642D-C9816C318494}"/>
                  </a:ext>
                </a:extLst>
              </p:cNvPr>
              <p:cNvSpPr txBox="1"/>
              <p:nvPr/>
            </p:nvSpPr>
            <p:spPr>
              <a:xfrm>
                <a:off x="9763411" y="4431235"/>
                <a:ext cx="4854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64" name="文字方塊 63">
                <a:extLst>
                  <a:ext uri="{FF2B5EF4-FFF2-40B4-BE49-F238E27FC236}">
                    <a16:creationId xmlns:a16="http://schemas.microsoft.com/office/drawing/2014/main" id="{B83F80EA-D368-360B-642D-C9816C3184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63411" y="4431235"/>
                <a:ext cx="485454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文字方塊 64">
            <a:extLst>
              <a:ext uri="{FF2B5EF4-FFF2-40B4-BE49-F238E27FC236}">
                <a16:creationId xmlns:a16="http://schemas.microsoft.com/office/drawing/2014/main" id="{2EFA0455-7F46-C6E0-0FDE-327FB236471B}"/>
              </a:ext>
            </a:extLst>
          </p:cNvPr>
          <p:cNvSpPr txBox="1"/>
          <p:nvPr/>
        </p:nvSpPr>
        <p:spPr>
          <a:xfrm>
            <a:off x="1501507" y="3096346"/>
            <a:ext cx="2877711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7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目的：</a:t>
            </a:r>
          </a:p>
        </p:txBody>
      </p:sp>
      <p:pic>
        <p:nvPicPr>
          <p:cNvPr id="75" name="圖片 74">
            <a:extLst>
              <a:ext uri="{FF2B5EF4-FFF2-40B4-BE49-F238E27FC236}">
                <a16:creationId xmlns:a16="http://schemas.microsoft.com/office/drawing/2014/main" id="{5DA5567E-B6CA-9326-971F-2E55E5C46720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940" y="3321081"/>
            <a:ext cx="720080" cy="720080"/>
          </a:xfrm>
          <a:prstGeom prst="rect">
            <a:avLst/>
          </a:prstGeom>
        </p:spPr>
      </p:pic>
      <p:cxnSp>
        <p:nvCxnSpPr>
          <p:cNvPr id="76" name="直線接點 75">
            <a:extLst>
              <a:ext uri="{FF2B5EF4-FFF2-40B4-BE49-F238E27FC236}">
                <a16:creationId xmlns:a16="http://schemas.microsoft.com/office/drawing/2014/main" id="{09F09775-DC1A-9D50-5303-706F07786401}"/>
              </a:ext>
            </a:extLst>
          </p:cNvPr>
          <p:cNvCxnSpPr/>
          <p:nvPr/>
        </p:nvCxnSpPr>
        <p:spPr>
          <a:xfrm>
            <a:off x="936940" y="4206371"/>
            <a:ext cx="3065395" cy="0"/>
          </a:xfrm>
          <a:prstGeom prst="line">
            <a:avLst/>
          </a:prstGeom>
          <a:ln w="38100">
            <a:solidFill>
              <a:srgbClr val="54C0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群組 76">
            <a:extLst>
              <a:ext uri="{FF2B5EF4-FFF2-40B4-BE49-F238E27FC236}">
                <a16:creationId xmlns:a16="http://schemas.microsoft.com/office/drawing/2014/main" id="{795367CE-A998-5DB2-5185-8F482CDA4713}"/>
              </a:ext>
            </a:extLst>
          </p:cNvPr>
          <p:cNvGrpSpPr/>
          <p:nvPr/>
        </p:nvGrpSpPr>
        <p:grpSpPr>
          <a:xfrm>
            <a:off x="7483095" y="3281529"/>
            <a:ext cx="3247986" cy="636465"/>
            <a:chOff x="1144033" y="4199668"/>
            <a:chExt cx="3247986" cy="636465"/>
          </a:xfrm>
        </p:grpSpPr>
        <p:cxnSp>
          <p:nvCxnSpPr>
            <p:cNvPr id="78" name="直線單箭頭接點 52">
              <a:extLst>
                <a:ext uri="{FF2B5EF4-FFF2-40B4-BE49-F238E27FC236}">
                  <a16:creationId xmlns:a16="http://schemas.microsoft.com/office/drawing/2014/main" id="{5376EF42-FBA0-D686-8730-99A1ABB46FD9}"/>
                </a:ext>
              </a:extLst>
            </p:cNvPr>
            <p:cNvCxnSpPr/>
            <p:nvPr/>
          </p:nvCxnSpPr>
          <p:spPr>
            <a:xfrm>
              <a:off x="1144033" y="4384334"/>
              <a:ext cx="2880000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prstDash val="solid"/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文字方塊 78">
                  <a:extLst>
                    <a:ext uri="{FF2B5EF4-FFF2-40B4-BE49-F238E27FC236}">
                      <a16:creationId xmlns:a16="http://schemas.microsoft.com/office/drawing/2014/main" id="{C5F540FE-E56C-713E-1F90-9E85CEF3977E}"/>
                    </a:ext>
                  </a:extLst>
                </p:cNvPr>
                <p:cNvSpPr txBox="1"/>
                <p:nvPr/>
              </p:nvSpPr>
              <p:spPr>
                <a:xfrm>
                  <a:off x="4024033" y="4199668"/>
                  <a:ext cx="36798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29" name="文字方塊 28">
                  <a:extLst>
                    <a:ext uri="{FF2B5EF4-FFF2-40B4-BE49-F238E27FC236}">
                      <a16:creationId xmlns:a16="http://schemas.microsoft.com/office/drawing/2014/main" id="{7DECD31D-8470-44C7-96BE-509CD1CB19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24033" y="4199668"/>
                  <a:ext cx="367986" cy="369332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0" name="橢圓 79">
              <a:extLst>
                <a:ext uri="{FF2B5EF4-FFF2-40B4-BE49-F238E27FC236}">
                  <a16:creationId xmlns:a16="http://schemas.microsoft.com/office/drawing/2014/main" id="{22BA009C-2348-C847-9F9C-C626ED59A9EF}"/>
                </a:ext>
              </a:extLst>
            </p:cNvPr>
            <p:cNvSpPr/>
            <p:nvPr/>
          </p:nvSpPr>
          <p:spPr>
            <a:xfrm>
              <a:off x="3013708" y="4294641"/>
              <a:ext cx="166120" cy="166120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1" name="橢圓 80">
              <a:extLst>
                <a:ext uri="{FF2B5EF4-FFF2-40B4-BE49-F238E27FC236}">
                  <a16:creationId xmlns:a16="http://schemas.microsoft.com/office/drawing/2014/main" id="{520E766D-3B81-FFE7-BAD3-9685C4B64A08}"/>
                </a:ext>
              </a:extLst>
            </p:cNvPr>
            <p:cNvSpPr/>
            <p:nvPr/>
          </p:nvSpPr>
          <p:spPr>
            <a:xfrm>
              <a:off x="1794413" y="4294641"/>
              <a:ext cx="166120" cy="166120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2" name="橢圓 81">
              <a:extLst>
                <a:ext uri="{FF2B5EF4-FFF2-40B4-BE49-F238E27FC236}">
                  <a16:creationId xmlns:a16="http://schemas.microsoft.com/office/drawing/2014/main" id="{21C1FC92-7CFB-5BBE-D2FC-58BC118D7F65}"/>
                </a:ext>
              </a:extLst>
            </p:cNvPr>
            <p:cNvSpPr/>
            <p:nvPr/>
          </p:nvSpPr>
          <p:spPr>
            <a:xfrm>
              <a:off x="2393750" y="4294641"/>
              <a:ext cx="166120" cy="166120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3" name="橢圓 82">
              <a:extLst>
                <a:ext uri="{FF2B5EF4-FFF2-40B4-BE49-F238E27FC236}">
                  <a16:creationId xmlns:a16="http://schemas.microsoft.com/office/drawing/2014/main" id="{1F3A48F6-B80D-594B-822F-A89D131DA6D2}"/>
                </a:ext>
              </a:extLst>
            </p:cNvPr>
            <p:cNvSpPr/>
            <p:nvPr/>
          </p:nvSpPr>
          <p:spPr>
            <a:xfrm>
              <a:off x="2023103" y="4294641"/>
              <a:ext cx="166120" cy="166120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4" name="橢圓 83">
              <a:extLst>
                <a:ext uri="{FF2B5EF4-FFF2-40B4-BE49-F238E27FC236}">
                  <a16:creationId xmlns:a16="http://schemas.microsoft.com/office/drawing/2014/main" id="{B4AAEBF2-F836-E1A2-A82B-E6235293F7C2}"/>
                </a:ext>
              </a:extLst>
            </p:cNvPr>
            <p:cNvSpPr/>
            <p:nvPr/>
          </p:nvSpPr>
          <p:spPr>
            <a:xfrm>
              <a:off x="3314584" y="4298908"/>
              <a:ext cx="166120" cy="166120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文字方塊 84">
                  <a:extLst>
                    <a:ext uri="{FF2B5EF4-FFF2-40B4-BE49-F238E27FC236}">
                      <a16:creationId xmlns:a16="http://schemas.microsoft.com/office/drawing/2014/main" id="{F3EA35B6-6D97-69A7-B988-542E685AE5C3}"/>
                    </a:ext>
                  </a:extLst>
                </p:cNvPr>
                <p:cNvSpPr txBox="1"/>
                <p:nvPr/>
              </p:nvSpPr>
              <p:spPr>
                <a:xfrm>
                  <a:off x="1768188" y="4460761"/>
                  <a:ext cx="56932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zh-TW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6" name="文字方塊 45">
                  <a:extLst>
                    <a:ext uri="{FF2B5EF4-FFF2-40B4-BE49-F238E27FC236}">
                      <a16:creationId xmlns:a16="http://schemas.microsoft.com/office/drawing/2014/main" id="{2480585E-5C7B-4C8F-B27E-F4FC4EA839E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68188" y="4460761"/>
                  <a:ext cx="569322" cy="369332"/>
                </a:xfrm>
                <a:prstGeom prst="rect">
                  <a:avLst/>
                </a:prstGeom>
                <a:blipFill>
                  <a:blip r:embed="rId19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" name="文字方塊 85">
                  <a:extLst>
                    <a:ext uri="{FF2B5EF4-FFF2-40B4-BE49-F238E27FC236}">
                      <a16:creationId xmlns:a16="http://schemas.microsoft.com/office/drawing/2014/main" id="{4EE10AB0-8ECB-BA32-1E08-0D3E3F3B21B2}"/>
                    </a:ext>
                  </a:extLst>
                </p:cNvPr>
                <p:cNvSpPr txBox="1"/>
                <p:nvPr/>
              </p:nvSpPr>
              <p:spPr>
                <a:xfrm>
                  <a:off x="3073832" y="4466801"/>
                  <a:ext cx="56932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zh-TW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7" name="文字方塊 46">
                  <a:extLst>
                    <a:ext uri="{FF2B5EF4-FFF2-40B4-BE49-F238E27FC236}">
                      <a16:creationId xmlns:a16="http://schemas.microsoft.com/office/drawing/2014/main" id="{5E010F37-E253-49FC-B160-352ABD7EB17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73832" y="4466801"/>
                  <a:ext cx="569322" cy="369332"/>
                </a:xfrm>
                <a:prstGeom prst="rect">
                  <a:avLst/>
                </a:prstGeom>
                <a:blipFill>
                  <a:blip r:embed="rId20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7" name="文字方塊 86">
                  <a:extLst>
                    <a:ext uri="{FF2B5EF4-FFF2-40B4-BE49-F238E27FC236}">
                      <a16:creationId xmlns:a16="http://schemas.microsoft.com/office/drawing/2014/main" id="{EE9C7185-9313-7EA8-E198-3DD11C9148A5}"/>
                    </a:ext>
                  </a:extLst>
                </p:cNvPr>
                <p:cNvSpPr txBox="1"/>
                <p:nvPr/>
              </p:nvSpPr>
              <p:spPr>
                <a:xfrm>
                  <a:off x="1538355" y="4460761"/>
                  <a:ext cx="56932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TW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8" name="文字方塊 47">
                  <a:extLst>
                    <a:ext uri="{FF2B5EF4-FFF2-40B4-BE49-F238E27FC236}">
                      <a16:creationId xmlns:a16="http://schemas.microsoft.com/office/drawing/2014/main" id="{47DF05C2-69BA-4E7C-8948-902F7ABF77A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38355" y="4460761"/>
                  <a:ext cx="569322" cy="369332"/>
                </a:xfrm>
                <a:prstGeom prst="rect">
                  <a:avLst/>
                </a:prstGeom>
                <a:blipFill>
                  <a:blip r:embed="rId24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文字方塊 87">
                  <a:extLst>
                    <a:ext uri="{FF2B5EF4-FFF2-40B4-BE49-F238E27FC236}">
                      <a16:creationId xmlns:a16="http://schemas.microsoft.com/office/drawing/2014/main" id="{FDAA1B5F-207D-FF3E-B2BE-ACF9BE5EC27B}"/>
                    </a:ext>
                  </a:extLst>
                </p:cNvPr>
                <p:cNvSpPr txBox="1"/>
                <p:nvPr/>
              </p:nvSpPr>
              <p:spPr>
                <a:xfrm>
                  <a:off x="2143748" y="4460761"/>
                  <a:ext cx="56932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TW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9" name="文字方塊 48">
                  <a:extLst>
                    <a:ext uri="{FF2B5EF4-FFF2-40B4-BE49-F238E27FC236}">
                      <a16:creationId xmlns:a16="http://schemas.microsoft.com/office/drawing/2014/main" id="{E4700BA6-C742-4192-A9A3-FB5314DAA21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43748" y="4460761"/>
                  <a:ext cx="569322" cy="369332"/>
                </a:xfrm>
                <a:prstGeom prst="rect">
                  <a:avLst/>
                </a:prstGeom>
                <a:blipFill>
                  <a:blip r:embed="rId25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9" name="文字方塊 88">
                  <a:extLst>
                    <a:ext uri="{FF2B5EF4-FFF2-40B4-BE49-F238E27FC236}">
                      <a16:creationId xmlns:a16="http://schemas.microsoft.com/office/drawing/2014/main" id="{4C3FA31D-10A6-2A7D-163A-157EE7CBCFDB}"/>
                    </a:ext>
                  </a:extLst>
                </p:cNvPr>
                <p:cNvSpPr txBox="1"/>
                <p:nvPr/>
              </p:nvSpPr>
              <p:spPr>
                <a:xfrm>
                  <a:off x="2781924" y="4462534"/>
                  <a:ext cx="56400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TW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0" name="文字方塊 49">
                  <a:extLst>
                    <a:ext uri="{FF2B5EF4-FFF2-40B4-BE49-F238E27FC236}">
                      <a16:creationId xmlns:a16="http://schemas.microsoft.com/office/drawing/2014/main" id="{F4D05CDF-2575-4695-A3F4-EF01119C026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81924" y="4462534"/>
                  <a:ext cx="564001" cy="369332"/>
                </a:xfrm>
                <a:prstGeom prst="rect">
                  <a:avLst/>
                </a:prstGeom>
                <a:blipFill>
                  <a:blip r:embed="rId26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90" name="文字方塊 89">
                <a:extLst>
                  <a:ext uri="{FF2B5EF4-FFF2-40B4-BE49-F238E27FC236}">
                    <a16:creationId xmlns:a16="http://schemas.microsoft.com/office/drawing/2014/main" id="{79972B75-79B4-06AB-1663-259116CA8D5D}"/>
                  </a:ext>
                </a:extLst>
              </p:cNvPr>
              <p:cNvSpPr txBox="1"/>
              <p:nvPr/>
            </p:nvSpPr>
            <p:spPr>
              <a:xfrm>
                <a:off x="10359697" y="5124899"/>
                <a:ext cx="3713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>
          <p:sp>
            <p:nvSpPr>
              <p:cNvPr id="90" name="文字方塊 89">
                <a:extLst>
                  <a:ext uri="{FF2B5EF4-FFF2-40B4-BE49-F238E27FC236}">
                    <a16:creationId xmlns:a16="http://schemas.microsoft.com/office/drawing/2014/main" id="{79972B75-79B4-06AB-1663-259116CA8D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59697" y="5124899"/>
                <a:ext cx="371384" cy="369332"/>
              </a:xfrm>
              <a:prstGeom prst="rect">
                <a:avLst/>
              </a:prstGeom>
              <a:blipFill>
                <a:blip r:embed="rId27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206417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EE839A0E-C073-84CA-BD98-5942C7E36F26}"/>
              </a:ext>
            </a:extLst>
          </p:cNvPr>
          <p:cNvSpPr txBox="1">
            <a:spLocks/>
          </p:cNvSpPr>
          <p:nvPr/>
        </p:nvSpPr>
        <p:spPr>
          <a:xfrm>
            <a:off x="1674420" y="359499"/>
            <a:ext cx="8843159" cy="8498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zh-TW" b="1" dirty="0">
                <a:solidFill>
                  <a:schemeClr val="accent1">
                    <a:lumMod val="75000"/>
                  </a:schemeClr>
                </a:solidFill>
                <a:latin typeface="+mn-lt"/>
              </a:rPr>
              <a:t>What is EOF analysis?</a:t>
            </a:r>
            <a:endParaRPr kumimoji="1" lang="zh-TW" altLang="en-US" b="1" dirty="0">
              <a:solidFill>
                <a:schemeClr val="accent1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13" name="投影片編號版面配置區 12">
            <a:extLst>
              <a:ext uri="{FF2B5EF4-FFF2-40B4-BE49-F238E27FC236}">
                <a16:creationId xmlns:a16="http://schemas.microsoft.com/office/drawing/2014/main" id="{D843EB31-4F92-3B69-88B1-ADB5641A01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4D7F2-F5CE-C646-86CE-E67DBC894B4B}" type="slidenum">
              <a:rPr kumimoji="1" lang="zh-TW" altLang="en-US" smtClean="0"/>
              <a:t>25</a:t>
            </a:fld>
            <a:endParaRPr kumimoji="1" lang="zh-TW" alt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1813DF1D-558A-1C06-6CFE-C139CAD4FE58}"/>
              </a:ext>
            </a:extLst>
          </p:cNvPr>
          <p:cNvSpPr txBox="1"/>
          <p:nvPr/>
        </p:nvSpPr>
        <p:spPr>
          <a:xfrm>
            <a:off x="488271" y="1733957"/>
            <a:ext cx="36744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(1) 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背景：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X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為一距平矩陣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344FC640-B301-00ED-F5D6-1D4145F47BBE}"/>
                  </a:ext>
                </a:extLst>
              </p:cNvPr>
              <p:cNvSpPr txBox="1"/>
              <p:nvPr/>
            </p:nvSpPr>
            <p:spPr>
              <a:xfrm>
                <a:off x="4239619" y="1592059"/>
                <a:ext cx="3615926" cy="7454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240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TW" sz="240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……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……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zh-TW" sz="2400" dirty="0"/>
                  <a:t>,</a:t>
                </a:r>
                <a:endParaRPr lang="zh-TW" altLang="en-US" sz="2400" dirty="0"/>
              </a:p>
            </p:txBody>
          </p:sp>
        </mc:Choice>
        <mc:Fallback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344FC640-B301-00ED-F5D6-1D4145F47B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9619" y="1592059"/>
                <a:ext cx="3615926" cy="745460"/>
              </a:xfrm>
              <a:prstGeom prst="rect">
                <a:avLst/>
              </a:prstGeom>
              <a:blipFill>
                <a:blip r:embed="rId3"/>
                <a:stretch>
                  <a:fillRect l="-350" r="-174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矩形 5">
            <a:extLst>
              <a:ext uri="{FF2B5EF4-FFF2-40B4-BE49-F238E27FC236}">
                <a16:creationId xmlns:a16="http://schemas.microsoft.com/office/drawing/2014/main" id="{17EA9B0F-5AD1-79D2-4A62-38922965780D}"/>
              </a:ext>
            </a:extLst>
          </p:cNvPr>
          <p:cNvSpPr/>
          <p:nvPr/>
        </p:nvSpPr>
        <p:spPr>
          <a:xfrm>
            <a:off x="7091916" y="1592059"/>
            <a:ext cx="413783" cy="745460"/>
          </a:xfrm>
          <a:prstGeom prst="rect">
            <a:avLst/>
          </a:prstGeom>
          <a:solidFill>
            <a:srgbClr val="FFFF00">
              <a:alpha val="10000"/>
            </a:srgbClr>
          </a:solidFill>
          <a:ln w="381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9D37A874-5702-D629-47BA-9C5E9882EB27}"/>
                  </a:ext>
                </a:extLst>
              </p:cNvPr>
              <p:cNvSpPr txBox="1"/>
              <p:nvPr/>
            </p:nvSpPr>
            <p:spPr>
              <a:xfrm>
                <a:off x="6874406" y="2408314"/>
                <a:ext cx="776495" cy="6512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𝑡h</m:t>
                          </m:r>
                        </m:sup>
                      </m:sSup>
                    </m:oMath>
                  </m:oMathPara>
                </a14:m>
                <a:endParaRPr lang="en-US" altLang="zh-TW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𝑣𝑒𝑐𝑡𝑜𝑟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9D37A874-5702-D629-47BA-9C5E9882EB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4406" y="2408314"/>
                <a:ext cx="776495" cy="651269"/>
              </a:xfrm>
              <a:prstGeom prst="rect">
                <a:avLst/>
              </a:prstGeom>
              <a:blipFill>
                <a:blip r:embed="rId4"/>
                <a:stretch>
                  <a:fillRect r="-645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EF5BEC09-711F-3F18-B945-1C26D9009A1C}"/>
                  </a:ext>
                </a:extLst>
              </p:cNvPr>
              <p:cNvSpPr txBox="1"/>
              <p:nvPr/>
            </p:nvSpPr>
            <p:spPr>
              <a:xfrm>
                <a:off x="8016597" y="1439004"/>
                <a:ext cx="2180982" cy="10515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則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nary>
                              <m:naryPr>
                                <m:chr m:val="∑"/>
                                <m:ctrlPr>
                                  <a:rPr lang="en-US" altLang="zh-TW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nary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=0</m:t>
                            </m:r>
                          </m:e>
                          <m:e>
                            <m:nary>
                              <m:naryPr>
                                <m:chr m:val="∑"/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nary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=0</m:t>
                            </m:r>
                          </m:e>
                        </m:eqArr>
                      </m:e>
                    </m:d>
                  </m:oMath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EF5BEC09-711F-3F18-B945-1C26D9009A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6597" y="1439004"/>
                <a:ext cx="2180982" cy="1051570"/>
              </a:xfrm>
              <a:prstGeom prst="rect">
                <a:avLst/>
              </a:prstGeom>
              <a:blipFill>
                <a:blip r:embed="rId5"/>
                <a:stretch>
                  <a:fillRect l="-60694" t="-203571" r="-4046" b="-29047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直線單箭頭接點 18">
            <a:extLst>
              <a:ext uri="{FF2B5EF4-FFF2-40B4-BE49-F238E27FC236}">
                <a16:creationId xmlns:a16="http://schemas.microsoft.com/office/drawing/2014/main" id="{43A63AF6-0BD3-38CF-C352-60DF83C2247B}"/>
              </a:ext>
            </a:extLst>
          </p:cNvPr>
          <p:cNvCxnSpPr>
            <a:cxnSpLocks/>
          </p:cNvCxnSpPr>
          <p:nvPr/>
        </p:nvCxnSpPr>
        <p:spPr>
          <a:xfrm rot="5400000" flipV="1">
            <a:off x="8812365" y="3857367"/>
            <a:ext cx="0" cy="2880000"/>
          </a:xfrm>
          <a:prstGeom prst="straightConnector1">
            <a:avLst/>
          </a:prstGeom>
          <a:ln w="28575"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橢圓 9">
            <a:extLst>
              <a:ext uri="{FF2B5EF4-FFF2-40B4-BE49-F238E27FC236}">
                <a16:creationId xmlns:a16="http://schemas.microsoft.com/office/drawing/2014/main" id="{3D7D1E5A-A121-1522-8928-CD0AE307D914}"/>
              </a:ext>
            </a:extLst>
          </p:cNvPr>
          <p:cNvSpPr/>
          <p:nvPr/>
        </p:nvSpPr>
        <p:spPr>
          <a:xfrm rot="5400000">
            <a:off x="9705976" y="5208587"/>
            <a:ext cx="166120" cy="166120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47F1858E-8B91-CFC7-5EC9-5214A59CDA0B}"/>
              </a:ext>
            </a:extLst>
          </p:cNvPr>
          <p:cNvSpPr/>
          <p:nvPr/>
        </p:nvSpPr>
        <p:spPr>
          <a:xfrm rot="5400000">
            <a:off x="9259170" y="5214306"/>
            <a:ext cx="166120" cy="166120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FA22DB51-AC17-6AC7-0670-CE0FA4823423}"/>
              </a:ext>
            </a:extLst>
          </p:cNvPr>
          <p:cNvSpPr/>
          <p:nvPr/>
        </p:nvSpPr>
        <p:spPr>
          <a:xfrm rot="5400000">
            <a:off x="8569818" y="5214307"/>
            <a:ext cx="166120" cy="166120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4" name="橢圓 13">
            <a:extLst>
              <a:ext uri="{FF2B5EF4-FFF2-40B4-BE49-F238E27FC236}">
                <a16:creationId xmlns:a16="http://schemas.microsoft.com/office/drawing/2014/main" id="{C0EDDAA2-E66D-29C9-3915-387EE73F730D}"/>
              </a:ext>
            </a:extLst>
          </p:cNvPr>
          <p:cNvSpPr/>
          <p:nvPr/>
        </p:nvSpPr>
        <p:spPr>
          <a:xfrm rot="5400000">
            <a:off x="8009305" y="5214307"/>
            <a:ext cx="166120" cy="166120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1" name="橢圓 20">
            <a:extLst>
              <a:ext uri="{FF2B5EF4-FFF2-40B4-BE49-F238E27FC236}">
                <a16:creationId xmlns:a16="http://schemas.microsoft.com/office/drawing/2014/main" id="{2807CE19-8C27-2BEB-A236-63A101270E4C}"/>
              </a:ext>
            </a:extLst>
          </p:cNvPr>
          <p:cNvSpPr/>
          <p:nvPr/>
        </p:nvSpPr>
        <p:spPr>
          <a:xfrm rot="5400000">
            <a:off x="9035767" y="5214307"/>
            <a:ext cx="166120" cy="166120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FA5A6E8B-59BB-D46F-24E2-ABC5A20D88C7}"/>
              </a:ext>
            </a:extLst>
          </p:cNvPr>
          <p:cNvSpPr txBox="1"/>
          <p:nvPr/>
        </p:nvSpPr>
        <p:spPr>
          <a:xfrm>
            <a:off x="6035367" y="6069073"/>
            <a:ext cx="3416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變異數</a:t>
            </a:r>
            <a:r>
              <a:rPr lang="zh-TW" altLang="en-US" sz="3600" dirty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最大</a:t>
            </a:r>
            <a:r>
              <a:rPr lang="zh-TW" altLang="en-US" sz="2400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的維度</a:t>
            </a:r>
          </a:p>
        </p:txBody>
      </p:sp>
      <p:sp>
        <p:nvSpPr>
          <p:cNvPr id="23" name="橢圓 22">
            <a:extLst>
              <a:ext uri="{FF2B5EF4-FFF2-40B4-BE49-F238E27FC236}">
                <a16:creationId xmlns:a16="http://schemas.microsoft.com/office/drawing/2014/main" id="{5087CF4B-C4B0-89BF-C775-3892E0F3ED61}"/>
              </a:ext>
            </a:extLst>
          </p:cNvPr>
          <p:cNvSpPr/>
          <p:nvPr/>
        </p:nvSpPr>
        <p:spPr>
          <a:xfrm rot="3038797">
            <a:off x="9821909" y="4303691"/>
            <a:ext cx="166120" cy="166120"/>
          </a:xfrm>
          <a:prstGeom prst="ellipse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橢圓 23">
            <a:extLst>
              <a:ext uri="{FF2B5EF4-FFF2-40B4-BE49-F238E27FC236}">
                <a16:creationId xmlns:a16="http://schemas.microsoft.com/office/drawing/2014/main" id="{D56F8EF9-9D78-5140-48E6-2C0607E9666F}"/>
              </a:ext>
            </a:extLst>
          </p:cNvPr>
          <p:cNvSpPr/>
          <p:nvPr/>
        </p:nvSpPr>
        <p:spPr>
          <a:xfrm rot="3038797">
            <a:off x="8561030" y="4284775"/>
            <a:ext cx="166120" cy="166120"/>
          </a:xfrm>
          <a:prstGeom prst="ellipse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橢圓 24">
            <a:extLst>
              <a:ext uri="{FF2B5EF4-FFF2-40B4-BE49-F238E27FC236}">
                <a16:creationId xmlns:a16="http://schemas.microsoft.com/office/drawing/2014/main" id="{BB1293BD-F50C-2D4A-D0E6-0305FDCA3A45}"/>
              </a:ext>
            </a:extLst>
          </p:cNvPr>
          <p:cNvSpPr/>
          <p:nvPr/>
        </p:nvSpPr>
        <p:spPr>
          <a:xfrm rot="3038797">
            <a:off x="7879083" y="4281456"/>
            <a:ext cx="166120" cy="166120"/>
          </a:xfrm>
          <a:prstGeom prst="ellipse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橢圓 25">
            <a:extLst>
              <a:ext uri="{FF2B5EF4-FFF2-40B4-BE49-F238E27FC236}">
                <a16:creationId xmlns:a16="http://schemas.microsoft.com/office/drawing/2014/main" id="{FCE50A3C-4E79-C97F-573E-9FE7DB9BA572}"/>
              </a:ext>
            </a:extLst>
          </p:cNvPr>
          <p:cNvSpPr/>
          <p:nvPr/>
        </p:nvSpPr>
        <p:spPr>
          <a:xfrm rot="3038797">
            <a:off x="9505059" y="4309263"/>
            <a:ext cx="166120" cy="166120"/>
          </a:xfrm>
          <a:prstGeom prst="ellipse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7" name="直線單箭頭接點 30">
            <a:extLst>
              <a:ext uri="{FF2B5EF4-FFF2-40B4-BE49-F238E27FC236}">
                <a16:creationId xmlns:a16="http://schemas.microsoft.com/office/drawing/2014/main" id="{23A24BD5-5202-4604-19B2-D107B3FFAE41}"/>
              </a:ext>
            </a:extLst>
          </p:cNvPr>
          <p:cNvCxnSpPr>
            <a:cxnSpLocks/>
          </p:cNvCxnSpPr>
          <p:nvPr/>
        </p:nvCxnSpPr>
        <p:spPr>
          <a:xfrm rot="3038797" flipV="1">
            <a:off x="7886645" y="3265770"/>
            <a:ext cx="1854877" cy="2207896"/>
          </a:xfrm>
          <a:prstGeom prst="straightConnector1">
            <a:avLst/>
          </a:prstGeom>
          <a:ln w="28575">
            <a:solidFill>
              <a:srgbClr val="00B050"/>
            </a:solidFill>
            <a:prstDash val="solid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8" name="橢圓 27">
            <a:extLst>
              <a:ext uri="{FF2B5EF4-FFF2-40B4-BE49-F238E27FC236}">
                <a16:creationId xmlns:a16="http://schemas.microsoft.com/office/drawing/2014/main" id="{59E97718-0B0C-90CC-49F2-05C8C5CA44C8}"/>
              </a:ext>
            </a:extLst>
          </p:cNvPr>
          <p:cNvSpPr/>
          <p:nvPr/>
        </p:nvSpPr>
        <p:spPr>
          <a:xfrm rot="3038797">
            <a:off x="8688856" y="4292869"/>
            <a:ext cx="166120" cy="166120"/>
          </a:xfrm>
          <a:prstGeom prst="ellipse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9" name="文字方塊 28">
                <a:extLst>
                  <a:ext uri="{FF2B5EF4-FFF2-40B4-BE49-F238E27FC236}">
                    <a16:creationId xmlns:a16="http://schemas.microsoft.com/office/drawing/2014/main" id="{57759D77-5866-2222-5E45-8650C5D48F0E}"/>
                  </a:ext>
                </a:extLst>
              </p:cNvPr>
              <p:cNvSpPr txBox="1"/>
              <p:nvPr/>
            </p:nvSpPr>
            <p:spPr>
              <a:xfrm>
                <a:off x="10234858" y="4197114"/>
                <a:ext cx="7108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𝑛𝑒𝑤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>
          <p:sp>
            <p:nvSpPr>
              <p:cNvPr id="29" name="文字方塊 28">
                <a:extLst>
                  <a:ext uri="{FF2B5EF4-FFF2-40B4-BE49-F238E27FC236}">
                    <a16:creationId xmlns:a16="http://schemas.microsoft.com/office/drawing/2014/main" id="{57759D77-5866-2222-5E45-8650C5D48F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34858" y="4197114"/>
                <a:ext cx="710836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文字方塊 29">
                <a:extLst>
                  <a:ext uri="{FF2B5EF4-FFF2-40B4-BE49-F238E27FC236}">
                    <a16:creationId xmlns:a16="http://schemas.microsoft.com/office/drawing/2014/main" id="{4EE2E9FD-5A8E-A17F-6146-B23D04A25698}"/>
                  </a:ext>
                </a:extLst>
              </p:cNvPr>
              <p:cNvSpPr txBox="1"/>
              <p:nvPr/>
            </p:nvSpPr>
            <p:spPr>
              <a:xfrm>
                <a:off x="7726268" y="4429404"/>
                <a:ext cx="49077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0" name="文字方塊 29">
                <a:extLst>
                  <a:ext uri="{FF2B5EF4-FFF2-40B4-BE49-F238E27FC236}">
                    <a16:creationId xmlns:a16="http://schemas.microsoft.com/office/drawing/2014/main" id="{4EE2E9FD-5A8E-A17F-6146-B23D04A256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6268" y="4429404"/>
                <a:ext cx="490775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238FC848-93D4-BB06-31F1-974D000A60DB}"/>
                  </a:ext>
                </a:extLst>
              </p:cNvPr>
              <p:cNvSpPr txBox="1"/>
              <p:nvPr/>
            </p:nvSpPr>
            <p:spPr>
              <a:xfrm>
                <a:off x="9391255" y="4435295"/>
                <a:ext cx="49077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238FC848-93D4-BB06-31F1-974D000A60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91255" y="4435295"/>
                <a:ext cx="490775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9" name="文字方塊 48">
                <a:extLst>
                  <a:ext uri="{FF2B5EF4-FFF2-40B4-BE49-F238E27FC236}">
                    <a16:creationId xmlns:a16="http://schemas.microsoft.com/office/drawing/2014/main" id="{1E3E60D7-A576-1E86-235A-BB253FEB7757}"/>
                  </a:ext>
                </a:extLst>
              </p:cNvPr>
              <p:cNvSpPr txBox="1"/>
              <p:nvPr/>
            </p:nvSpPr>
            <p:spPr>
              <a:xfrm>
                <a:off x="8558224" y="4434793"/>
                <a:ext cx="49077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49" name="文字方塊 48">
                <a:extLst>
                  <a:ext uri="{FF2B5EF4-FFF2-40B4-BE49-F238E27FC236}">
                    <a16:creationId xmlns:a16="http://schemas.microsoft.com/office/drawing/2014/main" id="{1E3E60D7-A576-1E86-235A-BB253FEB77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8224" y="4434793"/>
                <a:ext cx="490775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0" name="文字方塊 49">
                <a:extLst>
                  <a:ext uri="{FF2B5EF4-FFF2-40B4-BE49-F238E27FC236}">
                    <a16:creationId xmlns:a16="http://schemas.microsoft.com/office/drawing/2014/main" id="{125E47B3-87A6-2AFF-5738-956F13DD02A8}"/>
                  </a:ext>
                </a:extLst>
              </p:cNvPr>
              <p:cNvSpPr txBox="1"/>
              <p:nvPr/>
            </p:nvSpPr>
            <p:spPr>
              <a:xfrm>
                <a:off x="8379152" y="4419902"/>
                <a:ext cx="49077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50" name="文字方塊 49">
                <a:extLst>
                  <a:ext uri="{FF2B5EF4-FFF2-40B4-BE49-F238E27FC236}">
                    <a16:creationId xmlns:a16="http://schemas.microsoft.com/office/drawing/2014/main" id="{125E47B3-87A6-2AFF-5738-956F13DD02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9152" y="4419902"/>
                <a:ext cx="490775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1" name="文字方塊 50">
                <a:extLst>
                  <a:ext uri="{FF2B5EF4-FFF2-40B4-BE49-F238E27FC236}">
                    <a16:creationId xmlns:a16="http://schemas.microsoft.com/office/drawing/2014/main" id="{65D1EE98-1635-C0CC-8F2D-6B34D71A5F90}"/>
                  </a:ext>
                </a:extLst>
              </p:cNvPr>
              <p:cNvSpPr txBox="1"/>
              <p:nvPr/>
            </p:nvSpPr>
            <p:spPr>
              <a:xfrm>
                <a:off x="9763411" y="4431235"/>
                <a:ext cx="4854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51" name="文字方塊 50">
                <a:extLst>
                  <a:ext uri="{FF2B5EF4-FFF2-40B4-BE49-F238E27FC236}">
                    <a16:creationId xmlns:a16="http://schemas.microsoft.com/office/drawing/2014/main" id="{65D1EE98-1635-C0CC-8F2D-6B34D71A5F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63411" y="4431235"/>
                <a:ext cx="485454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文字方塊 51">
            <a:extLst>
              <a:ext uri="{FF2B5EF4-FFF2-40B4-BE49-F238E27FC236}">
                <a16:creationId xmlns:a16="http://schemas.microsoft.com/office/drawing/2014/main" id="{7C7A8E75-F16C-B215-AA35-673DBCAC9192}"/>
              </a:ext>
            </a:extLst>
          </p:cNvPr>
          <p:cNvSpPr txBox="1"/>
          <p:nvPr/>
        </p:nvSpPr>
        <p:spPr>
          <a:xfrm>
            <a:off x="1501507" y="3096346"/>
            <a:ext cx="2877711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7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目的：</a:t>
            </a:r>
          </a:p>
        </p:txBody>
      </p:sp>
      <p:sp>
        <p:nvSpPr>
          <p:cNvPr id="53" name="文字方塊 52">
            <a:extLst>
              <a:ext uri="{FF2B5EF4-FFF2-40B4-BE49-F238E27FC236}">
                <a16:creationId xmlns:a16="http://schemas.microsoft.com/office/drawing/2014/main" id="{971293A5-B4A5-F575-5436-376F9725F633}"/>
              </a:ext>
            </a:extLst>
          </p:cNvPr>
          <p:cNvSpPr txBox="1"/>
          <p:nvPr/>
        </p:nvSpPr>
        <p:spPr>
          <a:xfrm>
            <a:off x="2768457" y="6069072"/>
            <a:ext cx="3416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找出線性變換後</a:t>
            </a:r>
          </a:p>
        </p:txBody>
      </p:sp>
      <p:cxnSp>
        <p:nvCxnSpPr>
          <p:cNvPr id="54" name="直線接點 53">
            <a:extLst>
              <a:ext uri="{FF2B5EF4-FFF2-40B4-BE49-F238E27FC236}">
                <a16:creationId xmlns:a16="http://schemas.microsoft.com/office/drawing/2014/main" id="{DCDCB8AA-2E51-85F9-390A-9C43F9B8404F}"/>
              </a:ext>
            </a:extLst>
          </p:cNvPr>
          <p:cNvCxnSpPr/>
          <p:nvPr/>
        </p:nvCxnSpPr>
        <p:spPr>
          <a:xfrm>
            <a:off x="936940" y="4206371"/>
            <a:ext cx="3065395" cy="0"/>
          </a:xfrm>
          <a:prstGeom prst="line">
            <a:avLst/>
          </a:prstGeom>
          <a:ln w="38100">
            <a:solidFill>
              <a:srgbClr val="54C0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" name="圖片 54">
            <a:extLst>
              <a:ext uri="{FF2B5EF4-FFF2-40B4-BE49-F238E27FC236}">
                <a16:creationId xmlns:a16="http://schemas.microsoft.com/office/drawing/2014/main" id="{9DA1865C-A1A4-D055-A2C0-78105606D2C6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940" y="3321081"/>
            <a:ext cx="720080" cy="72008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6" name="文字方塊 55">
                <a:extLst>
                  <a:ext uri="{FF2B5EF4-FFF2-40B4-BE49-F238E27FC236}">
                    <a16:creationId xmlns:a16="http://schemas.microsoft.com/office/drawing/2014/main" id="{3964D078-0071-67FA-944E-101D6CD4CD33}"/>
                  </a:ext>
                </a:extLst>
              </p:cNvPr>
              <p:cNvSpPr txBox="1"/>
              <p:nvPr/>
            </p:nvSpPr>
            <p:spPr>
              <a:xfrm>
                <a:off x="10359697" y="5124899"/>
                <a:ext cx="371384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TW" altLang="en-US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56" name="文字方塊 55">
                <a:extLst>
                  <a:ext uri="{FF2B5EF4-FFF2-40B4-BE49-F238E27FC236}">
                    <a16:creationId xmlns:a16="http://schemas.microsoft.com/office/drawing/2014/main" id="{3964D078-0071-67FA-944E-101D6CD4CD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59697" y="5124899"/>
                <a:ext cx="371384" cy="369332"/>
              </a:xfrm>
              <a:prstGeom prst="rect">
                <a:avLst/>
              </a:prstGeom>
              <a:blipFill>
                <a:blip r:embed="rId13"/>
                <a:stretch>
                  <a:fillRect b="-666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7" name="直線單箭頭接點 44">
            <a:extLst>
              <a:ext uri="{FF2B5EF4-FFF2-40B4-BE49-F238E27FC236}">
                <a16:creationId xmlns:a16="http://schemas.microsoft.com/office/drawing/2014/main" id="{7C06E5E0-07F1-D3C3-D004-7D7772A8DBC1}"/>
              </a:ext>
            </a:extLst>
          </p:cNvPr>
          <p:cNvCxnSpPr/>
          <p:nvPr/>
        </p:nvCxnSpPr>
        <p:spPr>
          <a:xfrm>
            <a:off x="7483095" y="3466195"/>
            <a:ext cx="2880000" cy="0"/>
          </a:xfrm>
          <a:prstGeom prst="straightConnector1">
            <a:avLst/>
          </a:prstGeom>
          <a:ln w="28575">
            <a:solidFill>
              <a:schemeClr val="bg1">
                <a:lumMod val="95000"/>
              </a:schemeClr>
            </a:solidFill>
            <a:prstDash val="solid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8" name="文字方塊 57">
                <a:extLst>
                  <a:ext uri="{FF2B5EF4-FFF2-40B4-BE49-F238E27FC236}">
                    <a16:creationId xmlns:a16="http://schemas.microsoft.com/office/drawing/2014/main" id="{C50080E5-EE5D-A917-1750-ABDE17D49425}"/>
                  </a:ext>
                </a:extLst>
              </p:cNvPr>
              <p:cNvSpPr txBox="1"/>
              <p:nvPr/>
            </p:nvSpPr>
            <p:spPr>
              <a:xfrm>
                <a:off x="10363095" y="3281529"/>
                <a:ext cx="3679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TW" altLang="en-US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58" name="文字方塊 57">
                <a:extLst>
                  <a:ext uri="{FF2B5EF4-FFF2-40B4-BE49-F238E27FC236}">
                    <a16:creationId xmlns:a16="http://schemas.microsoft.com/office/drawing/2014/main" id="{C50080E5-EE5D-A917-1750-ABDE17D494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63095" y="3281529"/>
                <a:ext cx="367986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橢圓 58">
            <a:extLst>
              <a:ext uri="{FF2B5EF4-FFF2-40B4-BE49-F238E27FC236}">
                <a16:creationId xmlns:a16="http://schemas.microsoft.com/office/drawing/2014/main" id="{C610A0E8-C6B5-E8B4-DF60-117DFFC468A9}"/>
              </a:ext>
            </a:extLst>
          </p:cNvPr>
          <p:cNvSpPr/>
          <p:nvPr/>
        </p:nvSpPr>
        <p:spPr>
          <a:xfrm>
            <a:off x="9352770" y="3376502"/>
            <a:ext cx="166120" cy="166120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6" name="橢圓 65">
            <a:extLst>
              <a:ext uri="{FF2B5EF4-FFF2-40B4-BE49-F238E27FC236}">
                <a16:creationId xmlns:a16="http://schemas.microsoft.com/office/drawing/2014/main" id="{BFDBA260-8982-B49D-BCC5-A2290B5CE6AE}"/>
              </a:ext>
            </a:extLst>
          </p:cNvPr>
          <p:cNvSpPr/>
          <p:nvPr/>
        </p:nvSpPr>
        <p:spPr>
          <a:xfrm>
            <a:off x="8133475" y="3376502"/>
            <a:ext cx="166120" cy="166120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7" name="橢圓 66">
            <a:extLst>
              <a:ext uri="{FF2B5EF4-FFF2-40B4-BE49-F238E27FC236}">
                <a16:creationId xmlns:a16="http://schemas.microsoft.com/office/drawing/2014/main" id="{4FB91590-27D3-E8AB-E56A-E76ADD2777C6}"/>
              </a:ext>
            </a:extLst>
          </p:cNvPr>
          <p:cNvSpPr/>
          <p:nvPr/>
        </p:nvSpPr>
        <p:spPr>
          <a:xfrm>
            <a:off x="8732812" y="3376502"/>
            <a:ext cx="166120" cy="166120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8" name="橢圓 67">
            <a:extLst>
              <a:ext uri="{FF2B5EF4-FFF2-40B4-BE49-F238E27FC236}">
                <a16:creationId xmlns:a16="http://schemas.microsoft.com/office/drawing/2014/main" id="{7727EC03-1101-8DDE-65D6-C7E6DC9155ED}"/>
              </a:ext>
            </a:extLst>
          </p:cNvPr>
          <p:cNvSpPr/>
          <p:nvPr/>
        </p:nvSpPr>
        <p:spPr>
          <a:xfrm>
            <a:off x="8362165" y="3376502"/>
            <a:ext cx="166120" cy="166120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9" name="橢圓 68">
            <a:extLst>
              <a:ext uri="{FF2B5EF4-FFF2-40B4-BE49-F238E27FC236}">
                <a16:creationId xmlns:a16="http://schemas.microsoft.com/office/drawing/2014/main" id="{7C309481-55DE-210C-6AE4-A744F136D600}"/>
              </a:ext>
            </a:extLst>
          </p:cNvPr>
          <p:cNvSpPr/>
          <p:nvPr/>
        </p:nvSpPr>
        <p:spPr>
          <a:xfrm>
            <a:off x="9653646" y="3380769"/>
            <a:ext cx="166120" cy="166120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816433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EE839A0E-C073-84CA-BD98-5942C7E36F26}"/>
              </a:ext>
            </a:extLst>
          </p:cNvPr>
          <p:cNvSpPr txBox="1">
            <a:spLocks/>
          </p:cNvSpPr>
          <p:nvPr/>
        </p:nvSpPr>
        <p:spPr>
          <a:xfrm>
            <a:off x="1674420" y="359499"/>
            <a:ext cx="8843159" cy="8498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zh-TW" b="1" dirty="0">
                <a:solidFill>
                  <a:schemeClr val="accent1">
                    <a:lumMod val="75000"/>
                  </a:schemeClr>
                </a:solidFill>
                <a:latin typeface="+mn-lt"/>
              </a:rPr>
              <a:t>What is EOF analysis?</a:t>
            </a:r>
            <a:endParaRPr kumimoji="1" lang="zh-TW" altLang="en-US" b="1" dirty="0">
              <a:solidFill>
                <a:schemeClr val="accent1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13" name="投影片編號版面配置區 12">
            <a:extLst>
              <a:ext uri="{FF2B5EF4-FFF2-40B4-BE49-F238E27FC236}">
                <a16:creationId xmlns:a16="http://schemas.microsoft.com/office/drawing/2014/main" id="{D843EB31-4F92-3B69-88B1-ADB5641A01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4D7F2-F5CE-C646-86CE-E67DBC894B4B}" type="slidenum">
              <a:rPr kumimoji="1" lang="zh-TW" altLang="en-US" smtClean="0"/>
              <a:t>26</a:t>
            </a:fld>
            <a:endParaRPr kumimoji="1" lang="zh-TW" altLang="en-US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EECFF060-2B85-8457-8C14-9FAB536B25A7}"/>
              </a:ext>
            </a:extLst>
          </p:cNvPr>
          <p:cNvSpPr txBox="1"/>
          <p:nvPr/>
        </p:nvSpPr>
        <p:spPr>
          <a:xfrm>
            <a:off x="488271" y="1732607"/>
            <a:ext cx="36744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(1) 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背景：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X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為一距平矩陣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2954D192-F074-EA2C-C0BE-B0CD44FF8EF3}"/>
                  </a:ext>
                </a:extLst>
              </p:cNvPr>
              <p:cNvSpPr txBox="1"/>
              <p:nvPr/>
            </p:nvSpPr>
            <p:spPr>
              <a:xfrm>
                <a:off x="4239619" y="1590709"/>
                <a:ext cx="3615926" cy="7454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240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TW" sz="240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……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……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zh-TW" sz="2400" dirty="0"/>
                  <a:t>,</a:t>
                </a:r>
                <a:endParaRPr lang="zh-TW" altLang="en-US" sz="2400" dirty="0"/>
              </a:p>
            </p:txBody>
          </p:sp>
        </mc:Choice>
        <mc:Fallback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2954D192-F074-EA2C-C0BE-B0CD44FF8E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9619" y="1590709"/>
                <a:ext cx="3615926" cy="745460"/>
              </a:xfrm>
              <a:prstGeom prst="rect">
                <a:avLst/>
              </a:prstGeom>
              <a:blipFill>
                <a:blip r:embed="rId3"/>
                <a:stretch>
                  <a:fillRect l="-350" r="-174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矩形 15">
            <a:extLst>
              <a:ext uri="{FF2B5EF4-FFF2-40B4-BE49-F238E27FC236}">
                <a16:creationId xmlns:a16="http://schemas.microsoft.com/office/drawing/2014/main" id="{AC394110-AA4D-3C48-62D1-995B468376B2}"/>
              </a:ext>
            </a:extLst>
          </p:cNvPr>
          <p:cNvSpPr/>
          <p:nvPr/>
        </p:nvSpPr>
        <p:spPr>
          <a:xfrm>
            <a:off x="7091916" y="1590709"/>
            <a:ext cx="413783" cy="745460"/>
          </a:xfrm>
          <a:prstGeom prst="rect">
            <a:avLst/>
          </a:prstGeom>
          <a:solidFill>
            <a:srgbClr val="FFFF00">
              <a:alpha val="10000"/>
            </a:srgbClr>
          </a:solidFill>
          <a:ln w="381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136241AB-44BA-F96E-38C6-FD0FFFCA860A}"/>
                  </a:ext>
                </a:extLst>
              </p:cNvPr>
              <p:cNvSpPr txBox="1"/>
              <p:nvPr/>
            </p:nvSpPr>
            <p:spPr>
              <a:xfrm>
                <a:off x="6874406" y="2406964"/>
                <a:ext cx="776495" cy="6512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𝑡h</m:t>
                          </m:r>
                        </m:sup>
                      </m:sSup>
                    </m:oMath>
                  </m:oMathPara>
                </a14:m>
                <a:endParaRPr lang="en-US" altLang="zh-TW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𝑣𝑒𝑐𝑡𝑜𝑟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136241AB-44BA-F96E-38C6-FD0FFFCA86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4406" y="2406964"/>
                <a:ext cx="776495" cy="651269"/>
              </a:xfrm>
              <a:prstGeom prst="rect">
                <a:avLst/>
              </a:prstGeom>
              <a:blipFill>
                <a:blip r:embed="rId4"/>
                <a:stretch>
                  <a:fillRect r="-645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A89725EA-5363-2546-3F6F-39826679BB4F}"/>
                  </a:ext>
                </a:extLst>
              </p:cNvPr>
              <p:cNvSpPr txBox="1"/>
              <p:nvPr/>
            </p:nvSpPr>
            <p:spPr>
              <a:xfrm>
                <a:off x="8016597" y="1437654"/>
                <a:ext cx="2180982" cy="10515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則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nary>
                              <m:naryPr>
                                <m:chr m:val="∑"/>
                                <m:ctrlPr>
                                  <a:rPr lang="en-US" altLang="zh-TW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nary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=0</m:t>
                            </m:r>
                          </m:e>
                          <m:e>
                            <m:nary>
                              <m:naryPr>
                                <m:chr m:val="∑"/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nary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=0</m:t>
                            </m:r>
                          </m:e>
                        </m:eqArr>
                      </m:e>
                    </m:d>
                  </m:oMath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A89725EA-5363-2546-3F6F-39826679BB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6597" y="1437654"/>
                <a:ext cx="2180982" cy="1051570"/>
              </a:xfrm>
              <a:prstGeom prst="rect">
                <a:avLst/>
              </a:prstGeom>
              <a:blipFill>
                <a:blip r:embed="rId5"/>
                <a:stretch>
                  <a:fillRect l="-60694" t="-206024" r="-4046" b="-29518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49256872-682B-5744-6E60-10FCCA73642C}"/>
              </a:ext>
            </a:extLst>
          </p:cNvPr>
          <p:cNvCxnSpPr>
            <a:cxnSpLocks/>
          </p:cNvCxnSpPr>
          <p:nvPr/>
        </p:nvCxnSpPr>
        <p:spPr>
          <a:xfrm rot="5400000" flipV="1">
            <a:off x="8812365" y="3866624"/>
            <a:ext cx="0" cy="2880000"/>
          </a:xfrm>
          <a:prstGeom prst="straightConnector1">
            <a:avLst/>
          </a:prstGeom>
          <a:ln w="28575"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CECE94CC-CC11-2ABA-19F5-E700C42D4F85}"/>
                  </a:ext>
                </a:extLst>
              </p:cNvPr>
              <p:cNvSpPr txBox="1"/>
              <p:nvPr/>
            </p:nvSpPr>
            <p:spPr>
              <a:xfrm>
                <a:off x="10250666" y="5134156"/>
                <a:ext cx="3713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TW" altLang="en-US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CECE94CC-CC11-2ABA-19F5-E700C42D4F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50666" y="5134156"/>
                <a:ext cx="371384" cy="369332"/>
              </a:xfrm>
              <a:prstGeom prst="rect">
                <a:avLst/>
              </a:prstGeom>
              <a:blipFill>
                <a:blip r:embed="rId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橢圓 31">
            <a:extLst>
              <a:ext uri="{FF2B5EF4-FFF2-40B4-BE49-F238E27FC236}">
                <a16:creationId xmlns:a16="http://schemas.microsoft.com/office/drawing/2014/main" id="{BFC1291E-FBB1-AF9A-CE11-7432B8F4367D}"/>
              </a:ext>
            </a:extLst>
          </p:cNvPr>
          <p:cNvSpPr/>
          <p:nvPr/>
        </p:nvSpPr>
        <p:spPr>
          <a:xfrm rot="5400000">
            <a:off x="9705976" y="5217844"/>
            <a:ext cx="166120" cy="166120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3" name="橢圓 32">
            <a:extLst>
              <a:ext uri="{FF2B5EF4-FFF2-40B4-BE49-F238E27FC236}">
                <a16:creationId xmlns:a16="http://schemas.microsoft.com/office/drawing/2014/main" id="{DEA95D4B-EADB-E153-D5BF-0321211EFC8C}"/>
              </a:ext>
            </a:extLst>
          </p:cNvPr>
          <p:cNvSpPr/>
          <p:nvPr/>
        </p:nvSpPr>
        <p:spPr>
          <a:xfrm rot="5400000">
            <a:off x="9259170" y="5223563"/>
            <a:ext cx="166120" cy="166120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4" name="橢圓 33">
            <a:extLst>
              <a:ext uri="{FF2B5EF4-FFF2-40B4-BE49-F238E27FC236}">
                <a16:creationId xmlns:a16="http://schemas.microsoft.com/office/drawing/2014/main" id="{23C25B64-8C33-9F5C-13EB-60ACD30C092F}"/>
              </a:ext>
            </a:extLst>
          </p:cNvPr>
          <p:cNvSpPr/>
          <p:nvPr/>
        </p:nvSpPr>
        <p:spPr>
          <a:xfrm rot="5400000">
            <a:off x="8569818" y="5223564"/>
            <a:ext cx="166120" cy="166120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5" name="橢圓 34">
            <a:extLst>
              <a:ext uri="{FF2B5EF4-FFF2-40B4-BE49-F238E27FC236}">
                <a16:creationId xmlns:a16="http://schemas.microsoft.com/office/drawing/2014/main" id="{476D0300-0358-E28D-46BD-111EA098FEB8}"/>
              </a:ext>
            </a:extLst>
          </p:cNvPr>
          <p:cNvSpPr/>
          <p:nvPr/>
        </p:nvSpPr>
        <p:spPr>
          <a:xfrm rot="5400000">
            <a:off x="8009305" y="5223564"/>
            <a:ext cx="166120" cy="166120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6" name="橢圓 35">
            <a:extLst>
              <a:ext uri="{FF2B5EF4-FFF2-40B4-BE49-F238E27FC236}">
                <a16:creationId xmlns:a16="http://schemas.microsoft.com/office/drawing/2014/main" id="{10B4DCDD-1E14-F25B-564E-9D88A888065D}"/>
              </a:ext>
            </a:extLst>
          </p:cNvPr>
          <p:cNvSpPr/>
          <p:nvPr/>
        </p:nvSpPr>
        <p:spPr>
          <a:xfrm rot="5400000">
            <a:off x="9035767" y="5223564"/>
            <a:ext cx="166120" cy="166120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E4C78C56-257F-96EE-B631-5E8530704E1B}"/>
              </a:ext>
            </a:extLst>
          </p:cNvPr>
          <p:cNvSpPr txBox="1"/>
          <p:nvPr/>
        </p:nvSpPr>
        <p:spPr>
          <a:xfrm>
            <a:off x="6035367" y="6078330"/>
            <a:ext cx="3416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變異數</a:t>
            </a:r>
            <a:r>
              <a:rPr lang="zh-TW" altLang="en-US" sz="3600" dirty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最大</a:t>
            </a:r>
            <a:r>
              <a:rPr lang="zh-TW" altLang="en-US" sz="2400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的維度</a:t>
            </a:r>
          </a:p>
        </p:txBody>
      </p:sp>
      <p:sp>
        <p:nvSpPr>
          <p:cNvPr id="38" name="橢圓 37">
            <a:extLst>
              <a:ext uri="{FF2B5EF4-FFF2-40B4-BE49-F238E27FC236}">
                <a16:creationId xmlns:a16="http://schemas.microsoft.com/office/drawing/2014/main" id="{7F3254BD-C611-99DE-91C4-58F0A516FF85}"/>
              </a:ext>
            </a:extLst>
          </p:cNvPr>
          <p:cNvSpPr/>
          <p:nvPr/>
        </p:nvSpPr>
        <p:spPr>
          <a:xfrm rot="3038797">
            <a:off x="9821909" y="4312948"/>
            <a:ext cx="166120" cy="166120"/>
          </a:xfrm>
          <a:prstGeom prst="ellipse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橢圓 38">
            <a:extLst>
              <a:ext uri="{FF2B5EF4-FFF2-40B4-BE49-F238E27FC236}">
                <a16:creationId xmlns:a16="http://schemas.microsoft.com/office/drawing/2014/main" id="{4B59CEA6-63EA-0AEF-BFE6-293B60C957F9}"/>
              </a:ext>
            </a:extLst>
          </p:cNvPr>
          <p:cNvSpPr/>
          <p:nvPr/>
        </p:nvSpPr>
        <p:spPr>
          <a:xfrm rot="3038797">
            <a:off x="8561030" y="4294032"/>
            <a:ext cx="166120" cy="166120"/>
          </a:xfrm>
          <a:prstGeom prst="ellipse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橢圓 39">
            <a:extLst>
              <a:ext uri="{FF2B5EF4-FFF2-40B4-BE49-F238E27FC236}">
                <a16:creationId xmlns:a16="http://schemas.microsoft.com/office/drawing/2014/main" id="{A8C11409-8350-F583-9AE5-4532F4B3DFE0}"/>
              </a:ext>
            </a:extLst>
          </p:cNvPr>
          <p:cNvSpPr/>
          <p:nvPr/>
        </p:nvSpPr>
        <p:spPr>
          <a:xfrm rot="3038797">
            <a:off x="7879083" y="4290713"/>
            <a:ext cx="166120" cy="166120"/>
          </a:xfrm>
          <a:prstGeom prst="ellipse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橢圓 40">
            <a:extLst>
              <a:ext uri="{FF2B5EF4-FFF2-40B4-BE49-F238E27FC236}">
                <a16:creationId xmlns:a16="http://schemas.microsoft.com/office/drawing/2014/main" id="{E355D281-FB62-61FB-6B79-82CFCBF72CFE}"/>
              </a:ext>
            </a:extLst>
          </p:cNvPr>
          <p:cNvSpPr/>
          <p:nvPr/>
        </p:nvSpPr>
        <p:spPr>
          <a:xfrm rot="3038797">
            <a:off x="9505059" y="4318520"/>
            <a:ext cx="166120" cy="166120"/>
          </a:xfrm>
          <a:prstGeom prst="ellipse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42" name="直線單箭頭接點 30">
            <a:extLst>
              <a:ext uri="{FF2B5EF4-FFF2-40B4-BE49-F238E27FC236}">
                <a16:creationId xmlns:a16="http://schemas.microsoft.com/office/drawing/2014/main" id="{59FDF432-5599-2B6C-8CB0-03799F0884BC}"/>
              </a:ext>
            </a:extLst>
          </p:cNvPr>
          <p:cNvCxnSpPr>
            <a:cxnSpLocks/>
          </p:cNvCxnSpPr>
          <p:nvPr/>
        </p:nvCxnSpPr>
        <p:spPr>
          <a:xfrm rot="3038797" flipV="1">
            <a:off x="7886645" y="3275027"/>
            <a:ext cx="1854877" cy="2207896"/>
          </a:xfrm>
          <a:prstGeom prst="straightConnector1">
            <a:avLst/>
          </a:prstGeom>
          <a:ln w="28575">
            <a:solidFill>
              <a:srgbClr val="00B050"/>
            </a:solidFill>
            <a:prstDash val="solid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43" name="橢圓 42">
            <a:extLst>
              <a:ext uri="{FF2B5EF4-FFF2-40B4-BE49-F238E27FC236}">
                <a16:creationId xmlns:a16="http://schemas.microsoft.com/office/drawing/2014/main" id="{6CAED58C-A1A1-9AE1-B51F-076FE7DEB09C}"/>
              </a:ext>
            </a:extLst>
          </p:cNvPr>
          <p:cNvSpPr/>
          <p:nvPr/>
        </p:nvSpPr>
        <p:spPr>
          <a:xfrm rot="3038797">
            <a:off x="8688856" y="4302126"/>
            <a:ext cx="166120" cy="166120"/>
          </a:xfrm>
          <a:prstGeom prst="ellipse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4" name="文字方塊 43">
                <a:extLst>
                  <a:ext uri="{FF2B5EF4-FFF2-40B4-BE49-F238E27FC236}">
                    <a16:creationId xmlns:a16="http://schemas.microsoft.com/office/drawing/2014/main" id="{5343D464-26DE-24C5-5D02-8B66D3EC9CDD}"/>
                  </a:ext>
                </a:extLst>
              </p:cNvPr>
              <p:cNvSpPr txBox="1"/>
              <p:nvPr/>
            </p:nvSpPr>
            <p:spPr>
              <a:xfrm>
                <a:off x="10234858" y="4206371"/>
                <a:ext cx="7108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𝑛𝑒𝑤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>
          <p:sp>
            <p:nvSpPr>
              <p:cNvPr id="44" name="文字方塊 43">
                <a:extLst>
                  <a:ext uri="{FF2B5EF4-FFF2-40B4-BE49-F238E27FC236}">
                    <a16:creationId xmlns:a16="http://schemas.microsoft.com/office/drawing/2014/main" id="{5343D464-26DE-24C5-5D02-8B66D3EC9C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34858" y="4206371"/>
                <a:ext cx="710836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5" name="文字方塊 44">
                <a:extLst>
                  <a:ext uri="{FF2B5EF4-FFF2-40B4-BE49-F238E27FC236}">
                    <a16:creationId xmlns:a16="http://schemas.microsoft.com/office/drawing/2014/main" id="{7B98C877-2A3F-74DB-E705-9E0971FA9963}"/>
                  </a:ext>
                </a:extLst>
              </p:cNvPr>
              <p:cNvSpPr txBox="1"/>
              <p:nvPr/>
            </p:nvSpPr>
            <p:spPr>
              <a:xfrm>
                <a:off x="7726268" y="4438661"/>
                <a:ext cx="49077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45" name="文字方塊 44">
                <a:extLst>
                  <a:ext uri="{FF2B5EF4-FFF2-40B4-BE49-F238E27FC236}">
                    <a16:creationId xmlns:a16="http://schemas.microsoft.com/office/drawing/2014/main" id="{7B98C877-2A3F-74DB-E705-9E0971FA99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6268" y="4438661"/>
                <a:ext cx="490775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6" name="文字方塊 45">
                <a:extLst>
                  <a:ext uri="{FF2B5EF4-FFF2-40B4-BE49-F238E27FC236}">
                    <a16:creationId xmlns:a16="http://schemas.microsoft.com/office/drawing/2014/main" id="{3D406A13-02F5-3B7C-246A-564BBA7C9C13}"/>
                  </a:ext>
                </a:extLst>
              </p:cNvPr>
              <p:cNvSpPr txBox="1"/>
              <p:nvPr/>
            </p:nvSpPr>
            <p:spPr>
              <a:xfrm>
                <a:off x="9391255" y="4444552"/>
                <a:ext cx="49077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46" name="文字方塊 45">
                <a:extLst>
                  <a:ext uri="{FF2B5EF4-FFF2-40B4-BE49-F238E27FC236}">
                    <a16:creationId xmlns:a16="http://schemas.microsoft.com/office/drawing/2014/main" id="{3D406A13-02F5-3B7C-246A-564BBA7C9C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91255" y="4444552"/>
                <a:ext cx="490775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7" name="文字方塊 46">
                <a:extLst>
                  <a:ext uri="{FF2B5EF4-FFF2-40B4-BE49-F238E27FC236}">
                    <a16:creationId xmlns:a16="http://schemas.microsoft.com/office/drawing/2014/main" id="{AE1D08DC-9F39-F828-1C73-6EF282725B70}"/>
                  </a:ext>
                </a:extLst>
              </p:cNvPr>
              <p:cNvSpPr txBox="1"/>
              <p:nvPr/>
            </p:nvSpPr>
            <p:spPr>
              <a:xfrm>
                <a:off x="8558224" y="4444050"/>
                <a:ext cx="49077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47" name="文字方塊 46">
                <a:extLst>
                  <a:ext uri="{FF2B5EF4-FFF2-40B4-BE49-F238E27FC236}">
                    <a16:creationId xmlns:a16="http://schemas.microsoft.com/office/drawing/2014/main" id="{AE1D08DC-9F39-F828-1C73-6EF282725B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8224" y="4444050"/>
                <a:ext cx="490775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8" name="文字方塊 47">
                <a:extLst>
                  <a:ext uri="{FF2B5EF4-FFF2-40B4-BE49-F238E27FC236}">
                    <a16:creationId xmlns:a16="http://schemas.microsoft.com/office/drawing/2014/main" id="{D9A2D2E6-3B74-7AE6-16AA-63342463AC27}"/>
                  </a:ext>
                </a:extLst>
              </p:cNvPr>
              <p:cNvSpPr txBox="1"/>
              <p:nvPr/>
            </p:nvSpPr>
            <p:spPr>
              <a:xfrm>
                <a:off x="8379152" y="4429159"/>
                <a:ext cx="49077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48" name="文字方塊 47">
                <a:extLst>
                  <a:ext uri="{FF2B5EF4-FFF2-40B4-BE49-F238E27FC236}">
                    <a16:creationId xmlns:a16="http://schemas.microsoft.com/office/drawing/2014/main" id="{D9A2D2E6-3B74-7AE6-16AA-63342463AC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9152" y="4429159"/>
                <a:ext cx="490775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0" name="文字方塊 59">
                <a:extLst>
                  <a:ext uri="{FF2B5EF4-FFF2-40B4-BE49-F238E27FC236}">
                    <a16:creationId xmlns:a16="http://schemas.microsoft.com/office/drawing/2014/main" id="{3017EE02-9F67-7F82-9A3F-0C636DE535EB}"/>
                  </a:ext>
                </a:extLst>
              </p:cNvPr>
              <p:cNvSpPr txBox="1"/>
              <p:nvPr/>
            </p:nvSpPr>
            <p:spPr>
              <a:xfrm>
                <a:off x="9763411" y="4440492"/>
                <a:ext cx="4854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60" name="文字方塊 59">
                <a:extLst>
                  <a:ext uri="{FF2B5EF4-FFF2-40B4-BE49-F238E27FC236}">
                    <a16:creationId xmlns:a16="http://schemas.microsoft.com/office/drawing/2014/main" id="{3017EE02-9F67-7F82-9A3F-0C636DE535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63411" y="4440492"/>
                <a:ext cx="485454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文字方塊 60">
            <a:extLst>
              <a:ext uri="{FF2B5EF4-FFF2-40B4-BE49-F238E27FC236}">
                <a16:creationId xmlns:a16="http://schemas.microsoft.com/office/drawing/2014/main" id="{0543269E-D9FE-5793-82F1-F2EF04EA1B23}"/>
              </a:ext>
            </a:extLst>
          </p:cNvPr>
          <p:cNvSpPr txBox="1"/>
          <p:nvPr/>
        </p:nvSpPr>
        <p:spPr>
          <a:xfrm>
            <a:off x="1501507" y="3105603"/>
            <a:ext cx="2877711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7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目的：</a:t>
            </a:r>
          </a:p>
        </p:txBody>
      </p:sp>
      <p:sp>
        <p:nvSpPr>
          <p:cNvPr id="62" name="文字方塊 61">
            <a:extLst>
              <a:ext uri="{FF2B5EF4-FFF2-40B4-BE49-F238E27FC236}">
                <a16:creationId xmlns:a16="http://schemas.microsoft.com/office/drawing/2014/main" id="{2CF5950F-3ABC-E5A4-C179-241854FD4098}"/>
              </a:ext>
            </a:extLst>
          </p:cNvPr>
          <p:cNvSpPr txBox="1"/>
          <p:nvPr/>
        </p:nvSpPr>
        <p:spPr>
          <a:xfrm>
            <a:off x="2768457" y="6078329"/>
            <a:ext cx="3416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找出線性變換後</a:t>
            </a:r>
          </a:p>
        </p:txBody>
      </p:sp>
      <p:sp>
        <p:nvSpPr>
          <p:cNvPr id="63" name="文字方塊 62">
            <a:extLst>
              <a:ext uri="{FF2B5EF4-FFF2-40B4-BE49-F238E27FC236}">
                <a16:creationId xmlns:a16="http://schemas.microsoft.com/office/drawing/2014/main" id="{E3762CF9-229B-DE5E-9BF1-F3A2CF7B5D06}"/>
              </a:ext>
            </a:extLst>
          </p:cNvPr>
          <p:cNvSpPr txBox="1"/>
          <p:nvPr/>
        </p:nvSpPr>
        <p:spPr>
          <a:xfrm>
            <a:off x="674866" y="4967734"/>
            <a:ext cx="56973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此</a:t>
            </a:r>
            <a:r>
              <a:rPr lang="zh-TW" altLang="en-US" sz="3600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維度的基向量</a:t>
            </a:r>
            <a:r>
              <a:rPr lang="en-US" altLang="zh-TW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,</a:t>
            </a:r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即為</a:t>
            </a:r>
            <a:r>
              <a:rPr lang="en-US" altLang="zh-TW" sz="3600" dirty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EOF1</a:t>
            </a:r>
            <a:endParaRPr lang="zh-TW" altLang="en-US" sz="3600" dirty="0">
              <a:solidFill>
                <a:srgbClr val="00B05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4" name="圖片 63">
            <a:extLst>
              <a:ext uri="{FF2B5EF4-FFF2-40B4-BE49-F238E27FC236}">
                <a16:creationId xmlns:a16="http://schemas.microsoft.com/office/drawing/2014/main" id="{4FE633B6-EA0D-996F-625D-727EA8FA993B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940" y="3321081"/>
            <a:ext cx="720080" cy="720080"/>
          </a:xfrm>
          <a:prstGeom prst="rect">
            <a:avLst/>
          </a:prstGeom>
        </p:spPr>
      </p:pic>
      <p:cxnSp>
        <p:nvCxnSpPr>
          <p:cNvPr id="65" name="直線接點 64">
            <a:extLst>
              <a:ext uri="{FF2B5EF4-FFF2-40B4-BE49-F238E27FC236}">
                <a16:creationId xmlns:a16="http://schemas.microsoft.com/office/drawing/2014/main" id="{C8A8FEBD-6366-9F45-2103-36A5C2675654}"/>
              </a:ext>
            </a:extLst>
          </p:cNvPr>
          <p:cNvCxnSpPr/>
          <p:nvPr/>
        </p:nvCxnSpPr>
        <p:spPr>
          <a:xfrm>
            <a:off x="936940" y="4206371"/>
            <a:ext cx="3065395" cy="0"/>
          </a:xfrm>
          <a:prstGeom prst="line">
            <a:avLst/>
          </a:prstGeom>
          <a:ln w="38100">
            <a:solidFill>
              <a:srgbClr val="54C0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線單箭頭接點 42">
            <a:extLst>
              <a:ext uri="{FF2B5EF4-FFF2-40B4-BE49-F238E27FC236}">
                <a16:creationId xmlns:a16="http://schemas.microsoft.com/office/drawing/2014/main" id="{BFBA30DB-9B09-BC01-95E1-5B07C698698D}"/>
              </a:ext>
            </a:extLst>
          </p:cNvPr>
          <p:cNvCxnSpPr/>
          <p:nvPr/>
        </p:nvCxnSpPr>
        <p:spPr>
          <a:xfrm>
            <a:off x="7483095" y="3466195"/>
            <a:ext cx="2880000" cy="0"/>
          </a:xfrm>
          <a:prstGeom prst="straightConnector1">
            <a:avLst/>
          </a:prstGeom>
          <a:ln w="28575">
            <a:solidFill>
              <a:schemeClr val="bg1">
                <a:lumMod val="95000"/>
              </a:schemeClr>
            </a:solidFill>
            <a:prstDash val="solid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71" name="文字方塊 70">
                <a:extLst>
                  <a:ext uri="{FF2B5EF4-FFF2-40B4-BE49-F238E27FC236}">
                    <a16:creationId xmlns:a16="http://schemas.microsoft.com/office/drawing/2014/main" id="{506EC103-EF1C-8ED8-180F-7E6953FC8E53}"/>
                  </a:ext>
                </a:extLst>
              </p:cNvPr>
              <p:cNvSpPr txBox="1"/>
              <p:nvPr/>
            </p:nvSpPr>
            <p:spPr>
              <a:xfrm>
                <a:off x="10363095" y="3281529"/>
                <a:ext cx="3679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TW" altLang="en-US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71" name="文字方塊 70">
                <a:extLst>
                  <a:ext uri="{FF2B5EF4-FFF2-40B4-BE49-F238E27FC236}">
                    <a16:creationId xmlns:a16="http://schemas.microsoft.com/office/drawing/2014/main" id="{506EC103-EF1C-8ED8-180F-7E6953FC8E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63095" y="3281529"/>
                <a:ext cx="367986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橢圓 71">
            <a:extLst>
              <a:ext uri="{FF2B5EF4-FFF2-40B4-BE49-F238E27FC236}">
                <a16:creationId xmlns:a16="http://schemas.microsoft.com/office/drawing/2014/main" id="{2F1BFCD3-C347-F235-9395-A2E77097B691}"/>
              </a:ext>
            </a:extLst>
          </p:cNvPr>
          <p:cNvSpPr/>
          <p:nvPr/>
        </p:nvSpPr>
        <p:spPr>
          <a:xfrm>
            <a:off x="9352770" y="3376502"/>
            <a:ext cx="166120" cy="166120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3" name="橢圓 72">
            <a:extLst>
              <a:ext uri="{FF2B5EF4-FFF2-40B4-BE49-F238E27FC236}">
                <a16:creationId xmlns:a16="http://schemas.microsoft.com/office/drawing/2014/main" id="{08F65752-33CF-FDAC-38D4-8D5347C3604B}"/>
              </a:ext>
            </a:extLst>
          </p:cNvPr>
          <p:cNvSpPr/>
          <p:nvPr/>
        </p:nvSpPr>
        <p:spPr>
          <a:xfrm>
            <a:off x="8133475" y="3376502"/>
            <a:ext cx="166120" cy="166120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4" name="橢圓 73">
            <a:extLst>
              <a:ext uri="{FF2B5EF4-FFF2-40B4-BE49-F238E27FC236}">
                <a16:creationId xmlns:a16="http://schemas.microsoft.com/office/drawing/2014/main" id="{89106DED-244E-3345-B717-4D32ED48716D}"/>
              </a:ext>
            </a:extLst>
          </p:cNvPr>
          <p:cNvSpPr/>
          <p:nvPr/>
        </p:nvSpPr>
        <p:spPr>
          <a:xfrm>
            <a:off x="8732812" y="3376502"/>
            <a:ext cx="166120" cy="166120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5" name="橢圓 74">
            <a:extLst>
              <a:ext uri="{FF2B5EF4-FFF2-40B4-BE49-F238E27FC236}">
                <a16:creationId xmlns:a16="http://schemas.microsoft.com/office/drawing/2014/main" id="{5B824C78-AF3D-9605-969C-DBE510723BE4}"/>
              </a:ext>
            </a:extLst>
          </p:cNvPr>
          <p:cNvSpPr/>
          <p:nvPr/>
        </p:nvSpPr>
        <p:spPr>
          <a:xfrm>
            <a:off x="8362165" y="3376502"/>
            <a:ext cx="166120" cy="166120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6" name="橢圓 75">
            <a:extLst>
              <a:ext uri="{FF2B5EF4-FFF2-40B4-BE49-F238E27FC236}">
                <a16:creationId xmlns:a16="http://schemas.microsoft.com/office/drawing/2014/main" id="{25A8168D-C1A7-B7CA-403B-4FD89A6BBC65}"/>
              </a:ext>
            </a:extLst>
          </p:cNvPr>
          <p:cNvSpPr/>
          <p:nvPr/>
        </p:nvSpPr>
        <p:spPr>
          <a:xfrm>
            <a:off x="9653646" y="3380769"/>
            <a:ext cx="166120" cy="166120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002641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EE839A0E-C073-84CA-BD98-5942C7E36F26}"/>
              </a:ext>
            </a:extLst>
          </p:cNvPr>
          <p:cNvSpPr txBox="1">
            <a:spLocks/>
          </p:cNvSpPr>
          <p:nvPr/>
        </p:nvSpPr>
        <p:spPr>
          <a:xfrm>
            <a:off x="1674420" y="359499"/>
            <a:ext cx="8843159" cy="8498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zh-TW" b="1" dirty="0">
                <a:solidFill>
                  <a:schemeClr val="accent1">
                    <a:lumMod val="75000"/>
                  </a:schemeClr>
                </a:solidFill>
                <a:latin typeface="+mn-lt"/>
              </a:rPr>
              <a:t>What is EOF analysis?</a:t>
            </a:r>
            <a:endParaRPr kumimoji="1" lang="zh-TW" altLang="en-US" b="1" dirty="0">
              <a:solidFill>
                <a:schemeClr val="accent1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13" name="投影片編號版面配置區 12">
            <a:extLst>
              <a:ext uri="{FF2B5EF4-FFF2-40B4-BE49-F238E27FC236}">
                <a16:creationId xmlns:a16="http://schemas.microsoft.com/office/drawing/2014/main" id="{D843EB31-4F92-3B69-88B1-ADB5641A01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4D7F2-F5CE-C646-86CE-E67DBC894B4B}" type="slidenum">
              <a:rPr kumimoji="1" lang="zh-TW" altLang="en-US" smtClean="0"/>
              <a:t>27</a:t>
            </a:fld>
            <a:endParaRPr kumimoji="1"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F6979F07-AB5C-94FD-96DA-5D5B2C6738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5390" y="1501761"/>
            <a:ext cx="3240000" cy="300706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EF292D43-83A8-B21B-E7DE-37CB30EF59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0666" y="4218538"/>
            <a:ext cx="3240000" cy="3006135"/>
          </a:xfrm>
          <a:prstGeom prst="rect">
            <a:avLst/>
          </a:prstGeom>
        </p:spPr>
      </p:pic>
      <p:grpSp>
        <p:nvGrpSpPr>
          <p:cNvPr id="6" name="群組 5">
            <a:extLst>
              <a:ext uri="{FF2B5EF4-FFF2-40B4-BE49-F238E27FC236}">
                <a16:creationId xmlns:a16="http://schemas.microsoft.com/office/drawing/2014/main" id="{B0F0D423-A986-394F-EF49-24D2D5C892A9}"/>
              </a:ext>
            </a:extLst>
          </p:cNvPr>
          <p:cNvGrpSpPr>
            <a:grpSpLocks noChangeAspect="1"/>
          </p:cNvGrpSpPr>
          <p:nvPr/>
        </p:nvGrpSpPr>
        <p:grpSpPr>
          <a:xfrm>
            <a:off x="7852046" y="1487966"/>
            <a:ext cx="3240000" cy="3007060"/>
            <a:chOff x="8305518" y="215230"/>
            <a:chExt cx="3462724" cy="3213770"/>
          </a:xfrm>
        </p:grpSpPr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A25EEA02-D59E-80F1-C128-ABA9512698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0000FF"/>
                </a:clrFrom>
                <a:clrTo>
                  <a:srgbClr val="0000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8305518" y="215230"/>
              <a:ext cx="3462724" cy="3213770"/>
            </a:xfrm>
            <a:prstGeom prst="rect">
              <a:avLst/>
            </a:prstGeom>
          </p:spPr>
        </p:pic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BA296320-4D9E-D842-F324-FD88A0E827F0}"/>
                </a:ext>
              </a:extLst>
            </p:cNvPr>
            <p:cNvSpPr/>
            <p:nvPr/>
          </p:nvSpPr>
          <p:spPr>
            <a:xfrm rot="19481018">
              <a:off x="8861232" y="1740078"/>
              <a:ext cx="2382019" cy="4027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CA589797-9F8D-C272-8AEE-AEECED493C99}"/>
                </a:ext>
              </a:extLst>
            </p:cNvPr>
            <p:cNvSpPr/>
            <p:nvPr/>
          </p:nvSpPr>
          <p:spPr>
            <a:xfrm rot="19539832">
              <a:off x="8735200" y="1342688"/>
              <a:ext cx="2300158" cy="3556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0" name="群組 9">
            <a:extLst>
              <a:ext uri="{FF2B5EF4-FFF2-40B4-BE49-F238E27FC236}">
                <a16:creationId xmlns:a16="http://schemas.microsoft.com/office/drawing/2014/main" id="{DCBEC76F-9F37-8567-634A-D57965520B1D}"/>
              </a:ext>
            </a:extLst>
          </p:cNvPr>
          <p:cNvGrpSpPr>
            <a:grpSpLocks noChangeAspect="1"/>
          </p:cNvGrpSpPr>
          <p:nvPr/>
        </p:nvGrpSpPr>
        <p:grpSpPr>
          <a:xfrm>
            <a:off x="7852046" y="4218538"/>
            <a:ext cx="3240000" cy="3006135"/>
            <a:chOff x="8320879" y="3564254"/>
            <a:chExt cx="3462724" cy="3212783"/>
          </a:xfrm>
        </p:grpSpPr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48CE21E7-CC84-4080-2044-081E768E45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0000FF"/>
                </a:clrFrom>
                <a:clrTo>
                  <a:srgbClr val="0000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8320879" y="3564254"/>
              <a:ext cx="3462724" cy="3212783"/>
            </a:xfrm>
            <a:prstGeom prst="rect">
              <a:avLst/>
            </a:prstGeom>
          </p:spPr>
        </p:pic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ADE4C284-4E17-9B31-69A1-6B1113900BA1}"/>
                </a:ext>
              </a:extLst>
            </p:cNvPr>
            <p:cNvSpPr/>
            <p:nvPr/>
          </p:nvSpPr>
          <p:spPr>
            <a:xfrm rot="3441512">
              <a:off x="9127404" y="4270787"/>
              <a:ext cx="2382019" cy="97255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98D5B907-6AED-8551-E7E3-D13CC0D4D961}"/>
                </a:ext>
              </a:extLst>
            </p:cNvPr>
            <p:cNvSpPr/>
            <p:nvPr/>
          </p:nvSpPr>
          <p:spPr>
            <a:xfrm rot="3441512">
              <a:off x="8996535" y="4861950"/>
              <a:ext cx="925712" cy="10680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3343D291-10F2-B08B-B97D-7A3EA4A267A4}"/>
              </a:ext>
            </a:extLst>
          </p:cNvPr>
          <p:cNvSpPr txBox="1"/>
          <p:nvPr/>
        </p:nvSpPr>
        <p:spPr>
          <a:xfrm>
            <a:off x="846420" y="1448134"/>
            <a:ext cx="35830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EOF:</a:t>
            </a:r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找出</a:t>
            </a:r>
            <a:r>
              <a:rPr lang="zh-TW" altLang="en-US" sz="36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最佳軸</a:t>
            </a:r>
          </a:p>
        </p:txBody>
      </p:sp>
      <p:sp>
        <p:nvSpPr>
          <p:cNvPr id="22" name="左大括弧 21">
            <a:extLst>
              <a:ext uri="{FF2B5EF4-FFF2-40B4-BE49-F238E27FC236}">
                <a16:creationId xmlns:a16="http://schemas.microsoft.com/office/drawing/2014/main" id="{E44BE9D0-5315-EC66-1DB3-95005B3D760F}"/>
              </a:ext>
            </a:extLst>
          </p:cNvPr>
          <p:cNvSpPr/>
          <p:nvPr/>
        </p:nvSpPr>
        <p:spPr>
          <a:xfrm rot="3244869">
            <a:off x="9027444" y="1520414"/>
            <a:ext cx="434737" cy="2210619"/>
          </a:xfrm>
          <a:prstGeom prst="leftBrace">
            <a:avLst>
              <a:gd name="adj1" fmla="val 123001"/>
              <a:gd name="adj2" fmla="val 50000"/>
            </a:avLst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左大括弧 22">
            <a:extLst>
              <a:ext uri="{FF2B5EF4-FFF2-40B4-BE49-F238E27FC236}">
                <a16:creationId xmlns:a16="http://schemas.microsoft.com/office/drawing/2014/main" id="{FAEE1DEE-9B81-CF6D-C95A-9B2E82F2D966}"/>
              </a:ext>
            </a:extLst>
          </p:cNvPr>
          <p:cNvSpPr/>
          <p:nvPr/>
        </p:nvSpPr>
        <p:spPr>
          <a:xfrm rot="8805373">
            <a:off x="9380621" y="5099048"/>
            <a:ext cx="434737" cy="656618"/>
          </a:xfrm>
          <a:prstGeom prst="leftBrace">
            <a:avLst>
              <a:gd name="adj1" fmla="val 123001"/>
              <a:gd name="adj2" fmla="val 50000"/>
            </a:avLst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01562A8D-A2D3-271E-4C4C-F045CA9FFA29}"/>
              </a:ext>
            </a:extLst>
          </p:cNvPr>
          <p:cNvSpPr txBox="1"/>
          <p:nvPr/>
        </p:nvSpPr>
        <p:spPr>
          <a:xfrm>
            <a:off x="423758" y="2136268"/>
            <a:ext cx="44262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投影最分散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-&gt;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變異數最大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2800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9B73FDD0-BE93-1393-0038-3F28B8925134}"/>
              </a:ext>
            </a:extLst>
          </p:cNvPr>
          <p:cNvSpPr txBox="1"/>
          <p:nvPr/>
        </p:nvSpPr>
        <p:spPr>
          <a:xfrm rot="19441452">
            <a:off x="8424834" y="2897991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變異數最大之軸</a:t>
            </a:r>
          </a:p>
        </p:txBody>
      </p:sp>
      <p:cxnSp>
        <p:nvCxnSpPr>
          <p:cNvPr id="26" name="直線單箭頭接點 20">
            <a:extLst>
              <a:ext uri="{FF2B5EF4-FFF2-40B4-BE49-F238E27FC236}">
                <a16:creationId xmlns:a16="http://schemas.microsoft.com/office/drawing/2014/main" id="{F2A24054-B7CF-294F-10C0-AB67B632C630}"/>
              </a:ext>
            </a:extLst>
          </p:cNvPr>
          <p:cNvCxnSpPr>
            <a:cxnSpLocks/>
          </p:cNvCxnSpPr>
          <p:nvPr/>
        </p:nvCxnSpPr>
        <p:spPr>
          <a:xfrm flipV="1">
            <a:off x="9526340" y="1717725"/>
            <a:ext cx="1618826" cy="1094163"/>
          </a:xfrm>
          <a:prstGeom prst="straightConnector1">
            <a:avLst/>
          </a:prstGeom>
          <a:ln w="190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B88CA99C-8DD6-28A2-9BFF-9A27910E277C}"/>
              </a:ext>
            </a:extLst>
          </p:cNvPr>
          <p:cNvSpPr txBox="1"/>
          <p:nvPr/>
        </p:nvSpPr>
        <p:spPr>
          <a:xfrm rot="19689255">
            <a:off x="10804164" y="1874756"/>
            <a:ext cx="11552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600" b="1" dirty="0"/>
              <a:t>EOF1</a:t>
            </a:r>
            <a:endParaRPr lang="zh-TW" altLang="en-US" sz="3600" b="1" dirty="0"/>
          </a:p>
        </p:txBody>
      </p:sp>
      <p:pic>
        <p:nvPicPr>
          <p:cNvPr id="28" name="Picture 2" descr="PCA animation: variance and reconstruction error">
            <a:extLst>
              <a:ext uri="{FF2B5EF4-FFF2-40B4-BE49-F238E27FC236}">
                <a16:creationId xmlns:a16="http://schemas.microsoft.com/office/drawing/2014/main" id="{6F9127D4-C2E2-CADB-7F03-C35100E8510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505482" y="2376171"/>
            <a:ext cx="11811000" cy="472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62755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EE839A0E-C073-84CA-BD98-5942C7E36F26}"/>
              </a:ext>
            </a:extLst>
          </p:cNvPr>
          <p:cNvSpPr txBox="1">
            <a:spLocks/>
          </p:cNvSpPr>
          <p:nvPr/>
        </p:nvSpPr>
        <p:spPr>
          <a:xfrm>
            <a:off x="1674420" y="359499"/>
            <a:ext cx="8843159" cy="8498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zh-TW" b="1" dirty="0">
                <a:solidFill>
                  <a:schemeClr val="accent1">
                    <a:lumMod val="75000"/>
                  </a:schemeClr>
                </a:solidFill>
                <a:latin typeface="+mn-lt"/>
              </a:rPr>
              <a:t>What is EOF analysis?</a:t>
            </a:r>
            <a:endParaRPr kumimoji="1" lang="zh-TW" altLang="en-US" b="1" dirty="0">
              <a:solidFill>
                <a:schemeClr val="accent1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85" name="投影片編號版面配置區 84">
            <a:extLst>
              <a:ext uri="{FF2B5EF4-FFF2-40B4-BE49-F238E27FC236}">
                <a16:creationId xmlns:a16="http://schemas.microsoft.com/office/drawing/2014/main" id="{DD73E957-E166-6117-08A5-7532A18B09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4D7F2-F5CE-C646-86CE-E67DBC894B4B}" type="slidenum">
              <a:rPr kumimoji="1" lang="zh-TW" altLang="en-US" smtClean="0"/>
              <a:t>28</a:t>
            </a:fld>
            <a:endParaRPr kumimoji="1" lang="zh-TW" altLang="en-US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E6F2103C-54A1-8346-A8B5-BA7FD79D845A}"/>
              </a:ext>
            </a:extLst>
          </p:cNvPr>
          <p:cNvSpPr txBox="1"/>
          <p:nvPr/>
        </p:nvSpPr>
        <p:spPr>
          <a:xfrm>
            <a:off x="846420" y="1448134"/>
            <a:ext cx="35830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EOF:</a:t>
            </a:r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找出</a:t>
            </a:r>
            <a:r>
              <a:rPr lang="zh-TW" altLang="en-US" sz="36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最佳軸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89240156-9C95-B909-DDCC-70CCA8C71F45}"/>
              </a:ext>
            </a:extLst>
          </p:cNvPr>
          <p:cNvSpPr txBox="1"/>
          <p:nvPr/>
        </p:nvSpPr>
        <p:spPr>
          <a:xfrm>
            <a:off x="423758" y="2136268"/>
            <a:ext cx="44262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投影最分散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-&gt;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變異數最大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2800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" name="Picture 4" descr="http://www.genomearchitecture.com/img/animated.gif">
            <a:extLst>
              <a:ext uri="{FF2B5EF4-FFF2-40B4-BE49-F238E27FC236}">
                <a16:creationId xmlns:a16="http://schemas.microsoft.com/office/drawing/2014/main" id="{039ED4CC-3360-B030-1682-BF97F242CE0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376" y="2718445"/>
            <a:ext cx="3960000" cy="39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群組 6">
            <a:extLst>
              <a:ext uri="{FF2B5EF4-FFF2-40B4-BE49-F238E27FC236}">
                <a16:creationId xmlns:a16="http://schemas.microsoft.com/office/drawing/2014/main" id="{82651668-060F-BD87-541C-2CE8F57541ED}"/>
              </a:ext>
            </a:extLst>
          </p:cNvPr>
          <p:cNvGrpSpPr>
            <a:grpSpLocks noChangeAspect="1"/>
          </p:cNvGrpSpPr>
          <p:nvPr/>
        </p:nvGrpSpPr>
        <p:grpSpPr>
          <a:xfrm>
            <a:off x="5342084" y="1563344"/>
            <a:ext cx="1620000" cy="1620000"/>
            <a:chOff x="5640972" y="347241"/>
            <a:chExt cx="2033286" cy="2033286"/>
          </a:xfrm>
        </p:grpSpPr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F6B3FB99-E5BA-359A-CB70-63937E5705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40972" y="347241"/>
              <a:ext cx="2033286" cy="2033286"/>
            </a:xfrm>
            <a:prstGeom prst="rect">
              <a:avLst/>
            </a:prstGeom>
          </p:spPr>
        </p:pic>
        <p:cxnSp>
          <p:nvCxnSpPr>
            <p:cNvPr id="9" name="直線單箭頭接點 70">
              <a:extLst>
                <a:ext uri="{FF2B5EF4-FFF2-40B4-BE49-F238E27FC236}">
                  <a16:creationId xmlns:a16="http://schemas.microsoft.com/office/drawing/2014/main" id="{BC332151-FE13-461A-EF69-AA63A43359CD}"/>
                </a:ext>
              </a:extLst>
            </p:cNvPr>
            <p:cNvCxnSpPr>
              <a:cxnSpLocks/>
            </p:cNvCxnSpPr>
            <p:nvPr/>
          </p:nvCxnSpPr>
          <p:spPr>
            <a:xfrm>
              <a:off x="6657615" y="1392038"/>
              <a:ext cx="680734" cy="436762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群組 9">
            <a:extLst>
              <a:ext uri="{FF2B5EF4-FFF2-40B4-BE49-F238E27FC236}">
                <a16:creationId xmlns:a16="http://schemas.microsoft.com/office/drawing/2014/main" id="{FFDC9D18-962A-1DC3-F076-2FBA394E798F}"/>
              </a:ext>
            </a:extLst>
          </p:cNvPr>
          <p:cNvGrpSpPr>
            <a:grpSpLocks noChangeAspect="1"/>
          </p:cNvGrpSpPr>
          <p:nvPr/>
        </p:nvGrpSpPr>
        <p:grpSpPr>
          <a:xfrm>
            <a:off x="7390122" y="1563344"/>
            <a:ext cx="1620000" cy="1620000"/>
            <a:chOff x="7689010" y="347241"/>
            <a:chExt cx="2033286" cy="2033286"/>
          </a:xfrm>
        </p:grpSpPr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C29B4A47-BADE-BBF2-4983-54412A73E42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89010" y="347241"/>
              <a:ext cx="2033286" cy="2033286"/>
            </a:xfrm>
            <a:prstGeom prst="rect">
              <a:avLst/>
            </a:prstGeom>
          </p:spPr>
        </p:pic>
        <p:cxnSp>
          <p:nvCxnSpPr>
            <p:cNvPr id="12" name="直線單箭頭接點 73">
              <a:extLst>
                <a:ext uri="{FF2B5EF4-FFF2-40B4-BE49-F238E27FC236}">
                  <a16:creationId xmlns:a16="http://schemas.microsoft.com/office/drawing/2014/main" id="{162D4740-8569-360C-4D43-0741EC20CE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369744" y="1367357"/>
              <a:ext cx="335909" cy="646638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C688ACC4-C96F-A2C9-6186-36AA33F12B50}"/>
              </a:ext>
            </a:extLst>
          </p:cNvPr>
          <p:cNvGrpSpPr>
            <a:grpSpLocks noChangeAspect="1"/>
          </p:cNvGrpSpPr>
          <p:nvPr/>
        </p:nvGrpSpPr>
        <p:grpSpPr>
          <a:xfrm>
            <a:off x="9436068" y="1563344"/>
            <a:ext cx="1620000" cy="1620000"/>
            <a:chOff x="9734956" y="347241"/>
            <a:chExt cx="2033286" cy="2033286"/>
          </a:xfrm>
        </p:grpSpPr>
        <p:pic>
          <p:nvPicPr>
            <p:cNvPr id="14" name="圖片 13">
              <a:extLst>
                <a:ext uri="{FF2B5EF4-FFF2-40B4-BE49-F238E27FC236}">
                  <a16:creationId xmlns:a16="http://schemas.microsoft.com/office/drawing/2014/main" id="{5FC4F905-5818-668C-13DC-DFC1C6E6D60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734956" y="347241"/>
              <a:ext cx="2033286" cy="2033286"/>
            </a:xfrm>
            <a:prstGeom prst="rect">
              <a:avLst/>
            </a:prstGeom>
          </p:spPr>
        </p:pic>
        <p:cxnSp>
          <p:nvCxnSpPr>
            <p:cNvPr id="15" name="直線單箭頭接點 76">
              <a:extLst>
                <a:ext uri="{FF2B5EF4-FFF2-40B4-BE49-F238E27FC236}">
                  <a16:creationId xmlns:a16="http://schemas.microsoft.com/office/drawing/2014/main" id="{7E53377A-6AB7-7796-8754-C44FF96C675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062663" y="1392038"/>
              <a:ext cx="684114" cy="436762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11AF7BEE-E192-68EE-656C-C25A97C9BC02}"/>
              </a:ext>
            </a:extLst>
          </p:cNvPr>
          <p:cNvGrpSpPr>
            <a:grpSpLocks noChangeAspect="1"/>
          </p:cNvGrpSpPr>
          <p:nvPr/>
        </p:nvGrpSpPr>
        <p:grpSpPr>
          <a:xfrm>
            <a:off x="5338901" y="3344699"/>
            <a:ext cx="1620000" cy="1620000"/>
            <a:chOff x="5653029" y="2380527"/>
            <a:chExt cx="2033286" cy="2033286"/>
          </a:xfrm>
        </p:grpSpPr>
        <p:pic>
          <p:nvPicPr>
            <p:cNvPr id="17" name="圖片 16">
              <a:extLst>
                <a:ext uri="{FF2B5EF4-FFF2-40B4-BE49-F238E27FC236}">
                  <a16:creationId xmlns:a16="http://schemas.microsoft.com/office/drawing/2014/main" id="{4BDA994A-8FE9-647F-C7F7-F5FC733A435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653029" y="2380527"/>
              <a:ext cx="2033286" cy="2033286"/>
            </a:xfrm>
            <a:prstGeom prst="rect">
              <a:avLst/>
            </a:prstGeom>
          </p:spPr>
        </p:pic>
        <p:cxnSp>
          <p:nvCxnSpPr>
            <p:cNvPr id="18" name="直線單箭頭接點 79">
              <a:extLst>
                <a:ext uri="{FF2B5EF4-FFF2-40B4-BE49-F238E27FC236}">
                  <a16:creationId xmlns:a16="http://schemas.microsoft.com/office/drawing/2014/main" id="{EA124BF0-DCA2-1A72-1145-F648CA6726F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37813" y="3391372"/>
              <a:ext cx="719802" cy="218381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群組 18">
            <a:extLst>
              <a:ext uri="{FF2B5EF4-FFF2-40B4-BE49-F238E27FC236}">
                <a16:creationId xmlns:a16="http://schemas.microsoft.com/office/drawing/2014/main" id="{BC354A01-BC74-2796-D355-A0C58E516E44}"/>
              </a:ext>
            </a:extLst>
          </p:cNvPr>
          <p:cNvGrpSpPr>
            <a:grpSpLocks noChangeAspect="1"/>
          </p:cNvGrpSpPr>
          <p:nvPr/>
        </p:nvGrpSpPr>
        <p:grpSpPr>
          <a:xfrm>
            <a:off x="7378499" y="3344699"/>
            <a:ext cx="1620000" cy="1620000"/>
            <a:chOff x="7692627" y="2380527"/>
            <a:chExt cx="2033286" cy="2033286"/>
          </a:xfrm>
        </p:grpSpPr>
        <p:pic>
          <p:nvPicPr>
            <p:cNvPr id="20" name="圖片 19">
              <a:extLst>
                <a:ext uri="{FF2B5EF4-FFF2-40B4-BE49-F238E27FC236}">
                  <a16:creationId xmlns:a16="http://schemas.microsoft.com/office/drawing/2014/main" id="{8114850C-4E02-9028-FEBA-C86A449DAB0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692627" y="2380527"/>
              <a:ext cx="2033286" cy="2033286"/>
            </a:xfrm>
            <a:prstGeom prst="rect">
              <a:avLst/>
            </a:prstGeom>
          </p:spPr>
        </p:pic>
        <p:cxnSp>
          <p:nvCxnSpPr>
            <p:cNvPr id="21" name="直線單箭頭接點 82">
              <a:extLst>
                <a:ext uri="{FF2B5EF4-FFF2-40B4-BE49-F238E27FC236}">
                  <a16:creationId xmlns:a16="http://schemas.microsoft.com/office/drawing/2014/main" id="{CD55C8D8-9956-2947-4E12-82932C41440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986532" y="3298785"/>
              <a:ext cx="719123" cy="60758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FF45E325-57F1-6F30-446A-87BBE9627CD2}"/>
              </a:ext>
            </a:extLst>
          </p:cNvPr>
          <p:cNvGrpSpPr>
            <a:grpSpLocks noChangeAspect="1"/>
          </p:cNvGrpSpPr>
          <p:nvPr/>
        </p:nvGrpSpPr>
        <p:grpSpPr>
          <a:xfrm>
            <a:off x="9416005" y="3344699"/>
            <a:ext cx="1620000" cy="1620000"/>
            <a:chOff x="9730133" y="2380527"/>
            <a:chExt cx="2033286" cy="2033286"/>
          </a:xfrm>
        </p:grpSpPr>
        <p:pic>
          <p:nvPicPr>
            <p:cNvPr id="23" name="圖片 22">
              <a:extLst>
                <a:ext uri="{FF2B5EF4-FFF2-40B4-BE49-F238E27FC236}">
                  <a16:creationId xmlns:a16="http://schemas.microsoft.com/office/drawing/2014/main" id="{1A9DC183-43D6-9270-2CBA-5A2675748D9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730133" y="2380527"/>
              <a:ext cx="2033286" cy="2033286"/>
            </a:xfrm>
            <a:prstGeom prst="rect">
              <a:avLst/>
            </a:prstGeom>
          </p:spPr>
        </p:pic>
        <p:cxnSp>
          <p:nvCxnSpPr>
            <p:cNvPr id="24" name="直線單箭頭接點 85">
              <a:extLst>
                <a:ext uri="{FF2B5EF4-FFF2-40B4-BE49-F238E27FC236}">
                  <a16:creationId xmlns:a16="http://schemas.microsoft.com/office/drawing/2014/main" id="{495820A6-7ABB-2623-28B8-FFBD61949F0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162572" y="2916820"/>
              <a:ext cx="584205" cy="442723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群組 24">
            <a:extLst>
              <a:ext uri="{FF2B5EF4-FFF2-40B4-BE49-F238E27FC236}">
                <a16:creationId xmlns:a16="http://schemas.microsoft.com/office/drawing/2014/main" id="{129F2812-5630-200E-CAF7-4F49AB5C7249}"/>
              </a:ext>
            </a:extLst>
          </p:cNvPr>
          <p:cNvGrpSpPr>
            <a:grpSpLocks noChangeAspect="1"/>
          </p:cNvGrpSpPr>
          <p:nvPr/>
        </p:nvGrpSpPr>
        <p:grpSpPr>
          <a:xfrm>
            <a:off x="5341698" y="5126056"/>
            <a:ext cx="1620000" cy="1620000"/>
            <a:chOff x="5648206" y="4413813"/>
            <a:chExt cx="2033286" cy="2033286"/>
          </a:xfrm>
        </p:grpSpPr>
        <p:pic>
          <p:nvPicPr>
            <p:cNvPr id="26" name="圖片 25">
              <a:extLst>
                <a:ext uri="{FF2B5EF4-FFF2-40B4-BE49-F238E27FC236}">
                  <a16:creationId xmlns:a16="http://schemas.microsoft.com/office/drawing/2014/main" id="{F1B8B124-A32E-1008-44EC-C85A9AFB896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648206" y="4413813"/>
              <a:ext cx="2033286" cy="2033286"/>
            </a:xfrm>
            <a:prstGeom prst="rect">
              <a:avLst/>
            </a:prstGeom>
          </p:spPr>
        </p:pic>
        <p:cxnSp>
          <p:nvCxnSpPr>
            <p:cNvPr id="27" name="直線單箭頭接點 88">
              <a:extLst>
                <a:ext uri="{FF2B5EF4-FFF2-40B4-BE49-F238E27FC236}">
                  <a16:creationId xmlns:a16="http://schemas.microsoft.com/office/drawing/2014/main" id="{1C7C3B28-7FBE-C3E6-60FA-903C49FF68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57615" y="4664597"/>
              <a:ext cx="0" cy="801365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ED980BBF-11DC-B92F-DC94-C38DC55FC8EE}"/>
              </a:ext>
            </a:extLst>
          </p:cNvPr>
          <p:cNvGrpSpPr>
            <a:grpSpLocks noChangeAspect="1"/>
          </p:cNvGrpSpPr>
          <p:nvPr/>
        </p:nvGrpSpPr>
        <p:grpSpPr>
          <a:xfrm>
            <a:off x="7382502" y="5126056"/>
            <a:ext cx="1620000" cy="1620000"/>
            <a:chOff x="7689010" y="4413813"/>
            <a:chExt cx="2033286" cy="2033286"/>
          </a:xfrm>
        </p:grpSpPr>
        <p:pic>
          <p:nvPicPr>
            <p:cNvPr id="29" name="圖片 28">
              <a:extLst>
                <a:ext uri="{FF2B5EF4-FFF2-40B4-BE49-F238E27FC236}">
                  <a16:creationId xmlns:a16="http://schemas.microsoft.com/office/drawing/2014/main" id="{181BE2AB-8428-D4F2-4E75-8B8C745B525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689010" y="4413813"/>
              <a:ext cx="2033286" cy="2033286"/>
            </a:xfrm>
            <a:prstGeom prst="rect">
              <a:avLst/>
            </a:prstGeom>
          </p:spPr>
        </p:pic>
        <p:cxnSp>
          <p:nvCxnSpPr>
            <p:cNvPr id="30" name="直線單箭頭接點 91">
              <a:extLst>
                <a:ext uri="{FF2B5EF4-FFF2-40B4-BE49-F238E27FC236}">
                  <a16:creationId xmlns:a16="http://schemas.microsoft.com/office/drawing/2014/main" id="{5FDC90B3-BF79-485A-3260-0643E994A7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05656" y="4722471"/>
              <a:ext cx="380471" cy="768172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群組 30">
            <a:extLst>
              <a:ext uri="{FF2B5EF4-FFF2-40B4-BE49-F238E27FC236}">
                <a16:creationId xmlns:a16="http://schemas.microsoft.com/office/drawing/2014/main" id="{4EDE0BBB-0605-32AA-F3AF-564853AA436B}"/>
              </a:ext>
            </a:extLst>
          </p:cNvPr>
          <p:cNvGrpSpPr>
            <a:grpSpLocks noChangeAspect="1"/>
          </p:cNvGrpSpPr>
          <p:nvPr/>
        </p:nvGrpSpPr>
        <p:grpSpPr>
          <a:xfrm>
            <a:off x="9428448" y="5126056"/>
            <a:ext cx="1620000" cy="1620000"/>
            <a:chOff x="9734956" y="4413813"/>
            <a:chExt cx="2033286" cy="2033286"/>
          </a:xfrm>
        </p:grpSpPr>
        <p:pic>
          <p:nvPicPr>
            <p:cNvPr id="32" name="圖片 31">
              <a:extLst>
                <a:ext uri="{FF2B5EF4-FFF2-40B4-BE49-F238E27FC236}">
                  <a16:creationId xmlns:a16="http://schemas.microsoft.com/office/drawing/2014/main" id="{83512620-FF0D-30AC-6201-F34FAECFC94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734956" y="4413813"/>
              <a:ext cx="2033286" cy="2033286"/>
            </a:xfrm>
            <a:prstGeom prst="rect">
              <a:avLst/>
            </a:prstGeom>
          </p:spPr>
        </p:pic>
        <p:cxnSp>
          <p:nvCxnSpPr>
            <p:cNvPr id="33" name="直線單箭頭接點 94">
              <a:extLst>
                <a:ext uri="{FF2B5EF4-FFF2-40B4-BE49-F238E27FC236}">
                  <a16:creationId xmlns:a16="http://schemas.microsoft.com/office/drawing/2014/main" id="{D60F8597-D297-D966-7DC6-40017B1BD5A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746778" y="5034988"/>
              <a:ext cx="712159" cy="442724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矩形 33">
            <a:extLst>
              <a:ext uri="{FF2B5EF4-FFF2-40B4-BE49-F238E27FC236}">
                <a16:creationId xmlns:a16="http://schemas.microsoft.com/office/drawing/2014/main" id="{FB7338E5-A5BE-8A43-20D8-EF88F6D0A377}"/>
              </a:ext>
            </a:extLst>
          </p:cNvPr>
          <p:cNvSpPr/>
          <p:nvPr/>
        </p:nvSpPr>
        <p:spPr>
          <a:xfrm>
            <a:off x="812157" y="2801706"/>
            <a:ext cx="3884971" cy="3884971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525BE039-5E0C-82B6-1859-03378B25241F}"/>
              </a:ext>
            </a:extLst>
          </p:cNvPr>
          <p:cNvSpPr txBox="1"/>
          <p:nvPr/>
        </p:nvSpPr>
        <p:spPr>
          <a:xfrm>
            <a:off x="6944495" y="1363973"/>
            <a:ext cx="24715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3600" b="1" dirty="0"/>
              <a:t>EOF1 vector</a:t>
            </a:r>
            <a:endParaRPr lang="zh-TW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37247557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EE839A0E-C073-84CA-BD98-5942C7E36F26}"/>
              </a:ext>
            </a:extLst>
          </p:cNvPr>
          <p:cNvSpPr txBox="1">
            <a:spLocks/>
          </p:cNvSpPr>
          <p:nvPr/>
        </p:nvSpPr>
        <p:spPr>
          <a:xfrm>
            <a:off x="1674420" y="359499"/>
            <a:ext cx="8843159" cy="8498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zh-TW" b="1" dirty="0">
                <a:solidFill>
                  <a:schemeClr val="accent1">
                    <a:lumMod val="75000"/>
                  </a:schemeClr>
                </a:solidFill>
                <a:latin typeface="+mn-lt"/>
              </a:rPr>
              <a:t>What is EOF analysis?</a:t>
            </a:r>
            <a:endParaRPr kumimoji="1" lang="zh-TW" altLang="en-US" b="1" dirty="0">
              <a:solidFill>
                <a:schemeClr val="accent1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85" name="投影片編號版面配置區 84">
            <a:extLst>
              <a:ext uri="{FF2B5EF4-FFF2-40B4-BE49-F238E27FC236}">
                <a16:creationId xmlns:a16="http://schemas.microsoft.com/office/drawing/2014/main" id="{DD73E957-E166-6117-08A5-7532A18B09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4D7F2-F5CE-C646-86CE-E67DBC894B4B}" type="slidenum">
              <a:rPr kumimoji="1" lang="zh-TW" altLang="en-US" smtClean="0"/>
              <a:t>29</a:t>
            </a:fld>
            <a:endParaRPr kumimoji="1" lang="zh-TW" altLang="en-US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C199A6A1-A3D6-BD05-A5DC-E32AFC37895D}"/>
              </a:ext>
            </a:extLst>
          </p:cNvPr>
          <p:cNvSpPr txBox="1"/>
          <p:nvPr/>
        </p:nvSpPr>
        <p:spPr>
          <a:xfrm>
            <a:off x="846420" y="1448134"/>
            <a:ext cx="35830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EOF:</a:t>
            </a:r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找出</a:t>
            </a:r>
            <a:r>
              <a:rPr lang="zh-TW" altLang="en-US" sz="36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最佳軸</a:t>
            </a: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67919783-31F4-D99E-FDD5-0C427F725E4E}"/>
              </a:ext>
            </a:extLst>
          </p:cNvPr>
          <p:cNvSpPr txBox="1"/>
          <p:nvPr/>
        </p:nvSpPr>
        <p:spPr>
          <a:xfrm>
            <a:off x="423758" y="2136268"/>
            <a:ext cx="44262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投影最分散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-&gt;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變異數最大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2800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23" name="群組 22">
            <a:extLst>
              <a:ext uri="{FF2B5EF4-FFF2-40B4-BE49-F238E27FC236}">
                <a16:creationId xmlns:a16="http://schemas.microsoft.com/office/drawing/2014/main" id="{7257D660-B08A-EFE2-6D83-CC0CF4E87051}"/>
              </a:ext>
            </a:extLst>
          </p:cNvPr>
          <p:cNvGrpSpPr>
            <a:grpSpLocks noChangeAspect="1"/>
          </p:cNvGrpSpPr>
          <p:nvPr/>
        </p:nvGrpSpPr>
        <p:grpSpPr>
          <a:xfrm>
            <a:off x="5342084" y="1563344"/>
            <a:ext cx="1620000" cy="1620000"/>
            <a:chOff x="5640972" y="347241"/>
            <a:chExt cx="2033286" cy="2033286"/>
          </a:xfrm>
        </p:grpSpPr>
        <p:pic>
          <p:nvPicPr>
            <p:cNvPr id="24" name="圖片 23">
              <a:extLst>
                <a:ext uri="{FF2B5EF4-FFF2-40B4-BE49-F238E27FC236}">
                  <a16:creationId xmlns:a16="http://schemas.microsoft.com/office/drawing/2014/main" id="{48CC77CB-E66F-58C6-2404-672F975F6B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640972" y="347241"/>
              <a:ext cx="2033286" cy="2033286"/>
            </a:xfrm>
            <a:prstGeom prst="rect">
              <a:avLst/>
            </a:prstGeom>
          </p:spPr>
        </p:pic>
        <p:cxnSp>
          <p:nvCxnSpPr>
            <p:cNvPr id="26" name="直線單箭頭接點 9">
              <a:extLst>
                <a:ext uri="{FF2B5EF4-FFF2-40B4-BE49-F238E27FC236}">
                  <a16:creationId xmlns:a16="http://schemas.microsoft.com/office/drawing/2014/main" id="{936213BD-390A-E2AF-098D-2A432BF82FB1}"/>
                </a:ext>
              </a:extLst>
            </p:cNvPr>
            <p:cNvCxnSpPr>
              <a:cxnSpLocks/>
            </p:cNvCxnSpPr>
            <p:nvPr/>
          </p:nvCxnSpPr>
          <p:spPr>
            <a:xfrm>
              <a:off x="6657615" y="1392038"/>
              <a:ext cx="680734" cy="436762"/>
            </a:xfrm>
            <a:prstGeom prst="straightConnector1">
              <a:avLst/>
            </a:prstGeom>
            <a:ln w="76200">
              <a:solidFill>
                <a:schemeClr val="bg2">
                  <a:lumMod val="75000"/>
                </a:schemeClr>
              </a:solidFill>
              <a:tailEnd type="triangle"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群組 50">
            <a:extLst>
              <a:ext uri="{FF2B5EF4-FFF2-40B4-BE49-F238E27FC236}">
                <a16:creationId xmlns:a16="http://schemas.microsoft.com/office/drawing/2014/main" id="{0E618D29-CC28-BCB4-8A8A-E73D81E6B534}"/>
              </a:ext>
            </a:extLst>
          </p:cNvPr>
          <p:cNvGrpSpPr>
            <a:grpSpLocks noChangeAspect="1"/>
          </p:cNvGrpSpPr>
          <p:nvPr/>
        </p:nvGrpSpPr>
        <p:grpSpPr>
          <a:xfrm>
            <a:off x="7390122" y="1563344"/>
            <a:ext cx="1620000" cy="1620000"/>
            <a:chOff x="7689010" y="347241"/>
            <a:chExt cx="2033286" cy="2033286"/>
          </a:xfrm>
        </p:grpSpPr>
        <p:pic>
          <p:nvPicPr>
            <p:cNvPr id="52" name="圖片 51">
              <a:extLst>
                <a:ext uri="{FF2B5EF4-FFF2-40B4-BE49-F238E27FC236}">
                  <a16:creationId xmlns:a16="http://schemas.microsoft.com/office/drawing/2014/main" id="{8543D1A6-EA1C-4D5A-F018-CCC38E36D2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89010" y="347241"/>
              <a:ext cx="2033286" cy="2033286"/>
            </a:xfrm>
            <a:prstGeom prst="rect">
              <a:avLst/>
            </a:prstGeom>
          </p:spPr>
        </p:pic>
        <p:cxnSp>
          <p:nvCxnSpPr>
            <p:cNvPr id="53" name="直線單箭頭接點 12">
              <a:extLst>
                <a:ext uri="{FF2B5EF4-FFF2-40B4-BE49-F238E27FC236}">
                  <a16:creationId xmlns:a16="http://schemas.microsoft.com/office/drawing/2014/main" id="{A55FFE58-23A4-AAF2-B287-E5CCFD6C6FF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369744" y="1367357"/>
              <a:ext cx="335909" cy="646638"/>
            </a:xfrm>
            <a:prstGeom prst="straightConnector1">
              <a:avLst/>
            </a:prstGeom>
            <a:ln w="76200"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群組 53">
            <a:extLst>
              <a:ext uri="{FF2B5EF4-FFF2-40B4-BE49-F238E27FC236}">
                <a16:creationId xmlns:a16="http://schemas.microsoft.com/office/drawing/2014/main" id="{4B8380A1-F2ED-F593-8198-8897BF59BB88}"/>
              </a:ext>
            </a:extLst>
          </p:cNvPr>
          <p:cNvGrpSpPr>
            <a:grpSpLocks noChangeAspect="1"/>
          </p:cNvGrpSpPr>
          <p:nvPr/>
        </p:nvGrpSpPr>
        <p:grpSpPr>
          <a:xfrm>
            <a:off x="9436068" y="1563344"/>
            <a:ext cx="1620000" cy="1620000"/>
            <a:chOff x="9734956" y="347241"/>
            <a:chExt cx="2033286" cy="2033286"/>
          </a:xfrm>
        </p:grpSpPr>
        <p:pic>
          <p:nvPicPr>
            <p:cNvPr id="56" name="圖片 55">
              <a:extLst>
                <a:ext uri="{FF2B5EF4-FFF2-40B4-BE49-F238E27FC236}">
                  <a16:creationId xmlns:a16="http://schemas.microsoft.com/office/drawing/2014/main" id="{85AD4AD3-A0B3-054A-2F14-AE7258EB825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734956" y="347241"/>
              <a:ext cx="2033286" cy="2033286"/>
            </a:xfrm>
            <a:prstGeom prst="rect">
              <a:avLst/>
            </a:prstGeom>
          </p:spPr>
        </p:pic>
        <p:cxnSp>
          <p:nvCxnSpPr>
            <p:cNvPr id="58" name="直線單箭頭接點 15">
              <a:extLst>
                <a:ext uri="{FF2B5EF4-FFF2-40B4-BE49-F238E27FC236}">
                  <a16:creationId xmlns:a16="http://schemas.microsoft.com/office/drawing/2014/main" id="{D222E856-0BA1-64F8-420C-DA1992F5B39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062663" y="1392038"/>
              <a:ext cx="684114" cy="436762"/>
            </a:xfrm>
            <a:prstGeom prst="straightConnector1">
              <a:avLst/>
            </a:prstGeom>
            <a:ln w="76200"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群組 58">
            <a:extLst>
              <a:ext uri="{FF2B5EF4-FFF2-40B4-BE49-F238E27FC236}">
                <a16:creationId xmlns:a16="http://schemas.microsoft.com/office/drawing/2014/main" id="{3C125A6C-7B5F-68E5-3326-DCE49AEAC893}"/>
              </a:ext>
            </a:extLst>
          </p:cNvPr>
          <p:cNvGrpSpPr>
            <a:grpSpLocks noChangeAspect="1"/>
          </p:cNvGrpSpPr>
          <p:nvPr/>
        </p:nvGrpSpPr>
        <p:grpSpPr>
          <a:xfrm>
            <a:off x="5338901" y="3344699"/>
            <a:ext cx="1620000" cy="1620000"/>
            <a:chOff x="5653029" y="2380527"/>
            <a:chExt cx="2033286" cy="2033286"/>
          </a:xfrm>
        </p:grpSpPr>
        <p:pic>
          <p:nvPicPr>
            <p:cNvPr id="61" name="圖片 60">
              <a:extLst>
                <a:ext uri="{FF2B5EF4-FFF2-40B4-BE49-F238E27FC236}">
                  <a16:creationId xmlns:a16="http://schemas.microsoft.com/office/drawing/2014/main" id="{14B0B37F-2916-E654-130E-ED5FF9BBBE4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653029" y="2380527"/>
              <a:ext cx="2033286" cy="2033286"/>
            </a:xfrm>
            <a:prstGeom prst="rect">
              <a:avLst/>
            </a:prstGeom>
          </p:spPr>
        </p:pic>
        <p:cxnSp>
          <p:nvCxnSpPr>
            <p:cNvPr id="62" name="直線單箭頭接點 18">
              <a:extLst>
                <a:ext uri="{FF2B5EF4-FFF2-40B4-BE49-F238E27FC236}">
                  <a16:creationId xmlns:a16="http://schemas.microsoft.com/office/drawing/2014/main" id="{184F9ABE-7856-729A-2655-A9775A979F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37813" y="3391372"/>
              <a:ext cx="719802" cy="218381"/>
            </a:xfrm>
            <a:prstGeom prst="straightConnector1">
              <a:avLst/>
            </a:prstGeom>
            <a:ln w="76200"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群組 63">
            <a:extLst>
              <a:ext uri="{FF2B5EF4-FFF2-40B4-BE49-F238E27FC236}">
                <a16:creationId xmlns:a16="http://schemas.microsoft.com/office/drawing/2014/main" id="{00ED0D3F-8C98-BEFA-6114-A4CC1FCEFD04}"/>
              </a:ext>
            </a:extLst>
          </p:cNvPr>
          <p:cNvGrpSpPr>
            <a:grpSpLocks noChangeAspect="1"/>
          </p:cNvGrpSpPr>
          <p:nvPr/>
        </p:nvGrpSpPr>
        <p:grpSpPr>
          <a:xfrm>
            <a:off x="7378499" y="3344699"/>
            <a:ext cx="1620000" cy="1620000"/>
            <a:chOff x="7692627" y="2380527"/>
            <a:chExt cx="2033286" cy="2033286"/>
          </a:xfrm>
        </p:grpSpPr>
        <p:pic>
          <p:nvPicPr>
            <p:cNvPr id="65" name="圖片 64">
              <a:extLst>
                <a:ext uri="{FF2B5EF4-FFF2-40B4-BE49-F238E27FC236}">
                  <a16:creationId xmlns:a16="http://schemas.microsoft.com/office/drawing/2014/main" id="{DB047BFD-6996-74C0-5642-43CAE68D8B7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692627" y="2380527"/>
              <a:ext cx="2033286" cy="2033286"/>
            </a:xfrm>
            <a:prstGeom prst="rect">
              <a:avLst/>
            </a:prstGeom>
          </p:spPr>
        </p:pic>
        <p:cxnSp>
          <p:nvCxnSpPr>
            <p:cNvPr id="66" name="直線單箭頭接點 21">
              <a:extLst>
                <a:ext uri="{FF2B5EF4-FFF2-40B4-BE49-F238E27FC236}">
                  <a16:creationId xmlns:a16="http://schemas.microsoft.com/office/drawing/2014/main" id="{708345C0-9BCA-19FB-6565-35A5DD881C6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986532" y="3298785"/>
              <a:ext cx="719123" cy="60758"/>
            </a:xfrm>
            <a:prstGeom prst="straightConnector1">
              <a:avLst/>
            </a:prstGeom>
            <a:ln w="76200"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群組 66">
            <a:extLst>
              <a:ext uri="{FF2B5EF4-FFF2-40B4-BE49-F238E27FC236}">
                <a16:creationId xmlns:a16="http://schemas.microsoft.com/office/drawing/2014/main" id="{1537A85B-AC81-7592-1FA3-CD34EC09250E}"/>
              </a:ext>
            </a:extLst>
          </p:cNvPr>
          <p:cNvGrpSpPr>
            <a:grpSpLocks noChangeAspect="1"/>
          </p:cNvGrpSpPr>
          <p:nvPr/>
        </p:nvGrpSpPr>
        <p:grpSpPr>
          <a:xfrm>
            <a:off x="9416005" y="3344699"/>
            <a:ext cx="1620000" cy="1620000"/>
            <a:chOff x="9730133" y="2380527"/>
            <a:chExt cx="2033286" cy="2033286"/>
          </a:xfrm>
        </p:grpSpPr>
        <p:pic>
          <p:nvPicPr>
            <p:cNvPr id="68" name="圖片 67">
              <a:extLst>
                <a:ext uri="{FF2B5EF4-FFF2-40B4-BE49-F238E27FC236}">
                  <a16:creationId xmlns:a16="http://schemas.microsoft.com/office/drawing/2014/main" id="{D9ACD462-1087-5726-848E-55963F7AECB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730133" y="2380527"/>
              <a:ext cx="2033286" cy="2033286"/>
            </a:xfrm>
            <a:prstGeom prst="rect">
              <a:avLst/>
            </a:prstGeom>
          </p:spPr>
        </p:pic>
        <p:cxnSp>
          <p:nvCxnSpPr>
            <p:cNvPr id="69" name="直線單箭頭接點 24">
              <a:extLst>
                <a:ext uri="{FF2B5EF4-FFF2-40B4-BE49-F238E27FC236}">
                  <a16:creationId xmlns:a16="http://schemas.microsoft.com/office/drawing/2014/main" id="{AC537A8E-F56A-9BC1-F3BC-AB9B51A10F5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162572" y="2916820"/>
              <a:ext cx="584205" cy="442723"/>
            </a:xfrm>
            <a:prstGeom prst="straightConnector1">
              <a:avLst/>
            </a:prstGeom>
            <a:ln w="76200"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0" name="群組 69">
            <a:extLst>
              <a:ext uri="{FF2B5EF4-FFF2-40B4-BE49-F238E27FC236}">
                <a16:creationId xmlns:a16="http://schemas.microsoft.com/office/drawing/2014/main" id="{55A8327C-00EC-74A6-1E44-538D821977E1}"/>
              </a:ext>
            </a:extLst>
          </p:cNvPr>
          <p:cNvGrpSpPr>
            <a:grpSpLocks noChangeAspect="1"/>
          </p:cNvGrpSpPr>
          <p:nvPr/>
        </p:nvGrpSpPr>
        <p:grpSpPr>
          <a:xfrm>
            <a:off x="5341698" y="5126056"/>
            <a:ext cx="1620000" cy="1620000"/>
            <a:chOff x="5648206" y="4413813"/>
            <a:chExt cx="2033286" cy="2033286"/>
          </a:xfrm>
        </p:grpSpPr>
        <p:pic>
          <p:nvPicPr>
            <p:cNvPr id="71" name="圖片 70">
              <a:extLst>
                <a:ext uri="{FF2B5EF4-FFF2-40B4-BE49-F238E27FC236}">
                  <a16:creationId xmlns:a16="http://schemas.microsoft.com/office/drawing/2014/main" id="{2EA05CF6-D2D3-2545-B8DC-623E3EFF907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648206" y="4413813"/>
              <a:ext cx="2033286" cy="2033286"/>
            </a:xfrm>
            <a:prstGeom prst="rect">
              <a:avLst/>
            </a:prstGeom>
          </p:spPr>
        </p:pic>
        <p:cxnSp>
          <p:nvCxnSpPr>
            <p:cNvPr id="72" name="直線單箭頭接點 27">
              <a:extLst>
                <a:ext uri="{FF2B5EF4-FFF2-40B4-BE49-F238E27FC236}">
                  <a16:creationId xmlns:a16="http://schemas.microsoft.com/office/drawing/2014/main" id="{5DA6A114-6041-B450-4CC9-63A1A861976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57615" y="4664597"/>
              <a:ext cx="0" cy="801365"/>
            </a:xfrm>
            <a:prstGeom prst="straightConnector1">
              <a:avLst/>
            </a:prstGeom>
            <a:ln w="76200"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群組 72">
            <a:extLst>
              <a:ext uri="{FF2B5EF4-FFF2-40B4-BE49-F238E27FC236}">
                <a16:creationId xmlns:a16="http://schemas.microsoft.com/office/drawing/2014/main" id="{02F432F6-0843-01B5-FCCA-2038AA85776B}"/>
              </a:ext>
            </a:extLst>
          </p:cNvPr>
          <p:cNvGrpSpPr>
            <a:grpSpLocks noChangeAspect="1"/>
          </p:cNvGrpSpPr>
          <p:nvPr/>
        </p:nvGrpSpPr>
        <p:grpSpPr>
          <a:xfrm>
            <a:off x="7382502" y="5126056"/>
            <a:ext cx="1620000" cy="1620000"/>
            <a:chOff x="7689010" y="4413813"/>
            <a:chExt cx="2033286" cy="2033286"/>
          </a:xfrm>
        </p:grpSpPr>
        <p:pic>
          <p:nvPicPr>
            <p:cNvPr id="74" name="圖片 73">
              <a:extLst>
                <a:ext uri="{FF2B5EF4-FFF2-40B4-BE49-F238E27FC236}">
                  <a16:creationId xmlns:a16="http://schemas.microsoft.com/office/drawing/2014/main" id="{6E8265E3-3D1B-A79B-D77D-42D0DFA74B5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689010" y="4413813"/>
              <a:ext cx="2033286" cy="2033286"/>
            </a:xfrm>
            <a:prstGeom prst="rect">
              <a:avLst/>
            </a:prstGeom>
          </p:spPr>
        </p:pic>
        <p:cxnSp>
          <p:nvCxnSpPr>
            <p:cNvPr id="75" name="直線單箭頭接點 30">
              <a:extLst>
                <a:ext uri="{FF2B5EF4-FFF2-40B4-BE49-F238E27FC236}">
                  <a16:creationId xmlns:a16="http://schemas.microsoft.com/office/drawing/2014/main" id="{9FD053B0-F040-FE5E-C348-E475D92BE1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05656" y="4722471"/>
              <a:ext cx="380471" cy="768172"/>
            </a:xfrm>
            <a:prstGeom prst="straightConnector1">
              <a:avLst/>
            </a:prstGeom>
            <a:ln w="76200"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群組 75">
            <a:extLst>
              <a:ext uri="{FF2B5EF4-FFF2-40B4-BE49-F238E27FC236}">
                <a16:creationId xmlns:a16="http://schemas.microsoft.com/office/drawing/2014/main" id="{6F5C3D53-A0CC-F156-82A2-B625F0A4CA39}"/>
              </a:ext>
            </a:extLst>
          </p:cNvPr>
          <p:cNvGrpSpPr>
            <a:grpSpLocks noChangeAspect="1"/>
          </p:cNvGrpSpPr>
          <p:nvPr/>
        </p:nvGrpSpPr>
        <p:grpSpPr>
          <a:xfrm>
            <a:off x="9428448" y="5126056"/>
            <a:ext cx="1620000" cy="1620000"/>
            <a:chOff x="9734956" y="4413813"/>
            <a:chExt cx="2033286" cy="2033286"/>
          </a:xfrm>
        </p:grpSpPr>
        <p:pic>
          <p:nvPicPr>
            <p:cNvPr id="77" name="圖片 76">
              <a:extLst>
                <a:ext uri="{FF2B5EF4-FFF2-40B4-BE49-F238E27FC236}">
                  <a16:creationId xmlns:a16="http://schemas.microsoft.com/office/drawing/2014/main" id="{8134BD8C-1B48-B069-5E63-0EB0943442E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734956" y="4413813"/>
              <a:ext cx="2033286" cy="2033286"/>
            </a:xfrm>
            <a:prstGeom prst="rect">
              <a:avLst/>
            </a:prstGeom>
          </p:spPr>
        </p:pic>
        <p:cxnSp>
          <p:nvCxnSpPr>
            <p:cNvPr id="78" name="直線單箭頭接點 33">
              <a:extLst>
                <a:ext uri="{FF2B5EF4-FFF2-40B4-BE49-F238E27FC236}">
                  <a16:creationId xmlns:a16="http://schemas.microsoft.com/office/drawing/2014/main" id="{68359AD9-9E4F-75C2-C0AF-6ED883E38A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746778" y="5034988"/>
              <a:ext cx="712159" cy="442724"/>
            </a:xfrm>
            <a:prstGeom prst="straightConnector1">
              <a:avLst/>
            </a:prstGeom>
            <a:ln w="76200"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群組 78">
            <a:extLst>
              <a:ext uri="{FF2B5EF4-FFF2-40B4-BE49-F238E27FC236}">
                <a16:creationId xmlns:a16="http://schemas.microsoft.com/office/drawing/2014/main" id="{710D3A34-5855-5135-8249-8D59C1F5531D}"/>
              </a:ext>
            </a:extLst>
          </p:cNvPr>
          <p:cNvGrpSpPr/>
          <p:nvPr/>
        </p:nvGrpSpPr>
        <p:grpSpPr>
          <a:xfrm>
            <a:off x="5269447" y="1577214"/>
            <a:ext cx="5832344" cy="5185840"/>
            <a:chOff x="1938791" y="1532538"/>
            <a:chExt cx="5832344" cy="5185840"/>
          </a:xfrm>
        </p:grpSpPr>
        <p:sp>
          <p:nvSpPr>
            <p:cNvPr id="80" name="矩形 79">
              <a:extLst>
                <a:ext uri="{FF2B5EF4-FFF2-40B4-BE49-F238E27FC236}">
                  <a16:creationId xmlns:a16="http://schemas.microsoft.com/office/drawing/2014/main" id="{BE904608-7120-39A3-35D6-6C2D9F5BF29D}"/>
                </a:ext>
              </a:extLst>
            </p:cNvPr>
            <p:cNvSpPr/>
            <p:nvPr/>
          </p:nvSpPr>
          <p:spPr>
            <a:xfrm>
              <a:off x="1938942" y="3260720"/>
              <a:ext cx="1944000" cy="1728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1" name="矩形 80">
              <a:extLst>
                <a:ext uri="{FF2B5EF4-FFF2-40B4-BE49-F238E27FC236}">
                  <a16:creationId xmlns:a16="http://schemas.microsoft.com/office/drawing/2014/main" id="{8A5CFB69-D708-3F89-6E73-00C61085D795}"/>
                </a:ext>
              </a:extLst>
            </p:cNvPr>
            <p:cNvSpPr/>
            <p:nvPr/>
          </p:nvSpPr>
          <p:spPr>
            <a:xfrm>
              <a:off x="3882942" y="3261069"/>
              <a:ext cx="1944000" cy="1728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2" name="矩形 81">
              <a:extLst>
                <a:ext uri="{FF2B5EF4-FFF2-40B4-BE49-F238E27FC236}">
                  <a16:creationId xmlns:a16="http://schemas.microsoft.com/office/drawing/2014/main" id="{564779BE-67B6-0E94-6A9A-98EA80350838}"/>
                </a:ext>
              </a:extLst>
            </p:cNvPr>
            <p:cNvSpPr/>
            <p:nvPr/>
          </p:nvSpPr>
          <p:spPr>
            <a:xfrm>
              <a:off x="5827135" y="3261464"/>
              <a:ext cx="1944000" cy="1728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3" name="矩形 82">
              <a:extLst>
                <a:ext uri="{FF2B5EF4-FFF2-40B4-BE49-F238E27FC236}">
                  <a16:creationId xmlns:a16="http://schemas.microsoft.com/office/drawing/2014/main" id="{3AADC920-0404-A61F-E724-B9F24A6EFAE0}"/>
                </a:ext>
              </a:extLst>
            </p:cNvPr>
            <p:cNvSpPr/>
            <p:nvPr/>
          </p:nvSpPr>
          <p:spPr>
            <a:xfrm>
              <a:off x="1938942" y="4989634"/>
              <a:ext cx="1944000" cy="1728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4" name="矩形 83">
              <a:extLst>
                <a:ext uri="{FF2B5EF4-FFF2-40B4-BE49-F238E27FC236}">
                  <a16:creationId xmlns:a16="http://schemas.microsoft.com/office/drawing/2014/main" id="{78B916D6-7CE3-B027-2B18-2950F2404517}"/>
                </a:ext>
              </a:extLst>
            </p:cNvPr>
            <p:cNvSpPr/>
            <p:nvPr/>
          </p:nvSpPr>
          <p:spPr>
            <a:xfrm>
              <a:off x="3882942" y="4989983"/>
              <a:ext cx="1944000" cy="1728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6" name="矩形 85">
              <a:extLst>
                <a:ext uri="{FF2B5EF4-FFF2-40B4-BE49-F238E27FC236}">
                  <a16:creationId xmlns:a16="http://schemas.microsoft.com/office/drawing/2014/main" id="{5E4425BB-D943-2984-809C-C6C77CC0ABFD}"/>
                </a:ext>
              </a:extLst>
            </p:cNvPr>
            <p:cNvSpPr/>
            <p:nvPr/>
          </p:nvSpPr>
          <p:spPr>
            <a:xfrm>
              <a:off x="5827135" y="4990378"/>
              <a:ext cx="1944000" cy="1728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7" name="矩形 86">
              <a:extLst>
                <a:ext uri="{FF2B5EF4-FFF2-40B4-BE49-F238E27FC236}">
                  <a16:creationId xmlns:a16="http://schemas.microsoft.com/office/drawing/2014/main" id="{F83883A4-8AA0-2732-DA13-2124973D331E}"/>
                </a:ext>
              </a:extLst>
            </p:cNvPr>
            <p:cNvSpPr/>
            <p:nvPr/>
          </p:nvSpPr>
          <p:spPr>
            <a:xfrm>
              <a:off x="1938791" y="1532538"/>
              <a:ext cx="1944000" cy="1728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8" name="矩形 87">
              <a:extLst>
                <a:ext uri="{FF2B5EF4-FFF2-40B4-BE49-F238E27FC236}">
                  <a16:creationId xmlns:a16="http://schemas.microsoft.com/office/drawing/2014/main" id="{03AB0D9E-E8E0-DA8C-DEB9-D7295D5E450C}"/>
                </a:ext>
              </a:extLst>
            </p:cNvPr>
            <p:cNvSpPr/>
            <p:nvPr/>
          </p:nvSpPr>
          <p:spPr>
            <a:xfrm>
              <a:off x="3882791" y="1532887"/>
              <a:ext cx="1944000" cy="1728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9" name="矩形 88">
              <a:extLst>
                <a:ext uri="{FF2B5EF4-FFF2-40B4-BE49-F238E27FC236}">
                  <a16:creationId xmlns:a16="http://schemas.microsoft.com/office/drawing/2014/main" id="{BC8E197D-B7DC-2857-9060-E2F7F12C9A07}"/>
                </a:ext>
              </a:extLst>
            </p:cNvPr>
            <p:cNvSpPr/>
            <p:nvPr/>
          </p:nvSpPr>
          <p:spPr>
            <a:xfrm>
              <a:off x="5826984" y="1533282"/>
              <a:ext cx="1944000" cy="1728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90" name="群組 89">
            <a:extLst>
              <a:ext uri="{FF2B5EF4-FFF2-40B4-BE49-F238E27FC236}">
                <a16:creationId xmlns:a16="http://schemas.microsoft.com/office/drawing/2014/main" id="{EEB1EF17-3F15-4F10-546F-4BB15767D82C}"/>
              </a:ext>
            </a:extLst>
          </p:cNvPr>
          <p:cNvGrpSpPr/>
          <p:nvPr/>
        </p:nvGrpSpPr>
        <p:grpSpPr>
          <a:xfrm>
            <a:off x="5762602" y="2003375"/>
            <a:ext cx="784800" cy="784800"/>
            <a:chOff x="-694481" y="2916816"/>
            <a:chExt cx="2160002" cy="2160000"/>
          </a:xfrm>
          <a:solidFill>
            <a:srgbClr val="FFFF00">
              <a:alpha val="20000"/>
            </a:srgbClr>
          </a:solidFill>
          <a:scene3d>
            <a:camera prst="orthographicFront">
              <a:rot lat="0" lon="0" rev="0"/>
            </a:camera>
            <a:lightRig rig="threePt" dir="t"/>
          </a:scene3d>
        </p:grpSpPr>
        <p:sp>
          <p:nvSpPr>
            <p:cNvPr id="91" name="橢圓 90">
              <a:extLst>
                <a:ext uri="{FF2B5EF4-FFF2-40B4-BE49-F238E27FC236}">
                  <a16:creationId xmlns:a16="http://schemas.microsoft.com/office/drawing/2014/main" id="{30DE7991-279C-6E4F-0789-2FDEC54011F0}"/>
                </a:ext>
              </a:extLst>
            </p:cNvPr>
            <p:cNvSpPr/>
            <p:nvPr/>
          </p:nvSpPr>
          <p:spPr>
            <a:xfrm>
              <a:off x="-694481" y="2916816"/>
              <a:ext cx="2160002" cy="2160000"/>
            </a:xfrm>
            <a:prstGeom prst="ellipse">
              <a:avLst/>
            </a:prstGeom>
            <a:grp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92" name="直線單箭頭接點 55">
              <a:extLst>
                <a:ext uri="{FF2B5EF4-FFF2-40B4-BE49-F238E27FC236}">
                  <a16:creationId xmlns:a16="http://schemas.microsoft.com/office/drawing/2014/main" id="{B36A1748-E189-2C72-6FB7-25C91C9207BA}"/>
                </a:ext>
              </a:extLst>
            </p:cNvPr>
            <p:cNvCxnSpPr>
              <a:cxnSpLocks/>
              <a:stCxn id="91" idx="0"/>
            </p:cNvCxnSpPr>
            <p:nvPr/>
          </p:nvCxnSpPr>
          <p:spPr>
            <a:xfrm>
              <a:off x="385520" y="2916816"/>
              <a:ext cx="0" cy="1080000"/>
            </a:xfrm>
            <a:prstGeom prst="straightConnector1">
              <a:avLst/>
            </a:prstGeom>
            <a:grpFill/>
            <a:ln w="28575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線單箭頭接點 56">
              <a:extLst>
                <a:ext uri="{FF2B5EF4-FFF2-40B4-BE49-F238E27FC236}">
                  <a16:creationId xmlns:a16="http://schemas.microsoft.com/office/drawing/2014/main" id="{336560E8-3836-E916-13BF-10F029A77DFF}"/>
                </a:ext>
              </a:extLst>
            </p:cNvPr>
            <p:cNvCxnSpPr>
              <a:cxnSpLocks/>
              <a:stCxn id="91" idx="7"/>
            </p:cNvCxnSpPr>
            <p:nvPr/>
          </p:nvCxnSpPr>
          <p:spPr>
            <a:xfrm flipH="1">
              <a:off x="385520" y="3233139"/>
              <a:ext cx="763675" cy="763674"/>
            </a:xfrm>
            <a:prstGeom prst="straightConnector1">
              <a:avLst/>
            </a:prstGeom>
            <a:grpFill/>
            <a:ln w="28575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線單箭頭接點 57">
              <a:extLst>
                <a:ext uri="{FF2B5EF4-FFF2-40B4-BE49-F238E27FC236}">
                  <a16:creationId xmlns:a16="http://schemas.microsoft.com/office/drawing/2014/main" id="{8172CEFA-1338-C854-ACB9-FC867542A897}"/>
                </a:ext>
              </a:extLst>
            </p:cNvPr>
            <p:cNvCxnSpPr>
              <a:cxnSpLocks/>
              <a:stCxn id="91" idx="6"/>
            </p:cNvCxnSpPr>
            <p:nvPr/>
          </p:nvCxnSpPr>
          <p:spPr>
            <a:xfrm flipH="1" flipV="1">
              <a:off x="385522" y="3991584"/>
              <a:ext cx="1079999" cy="5230"/>
            </a:xfrm>
            <a:prstGeom prst="straightConnector1">
              <a:avLst/>
            </a:prstGeom>
            <a:grpFill/>
            <a:ln w="28575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線單箭頭接點 58">
              <a:extLst>
                <a:ext uri="{FF2B5EF4-FFF2-40B4-BE49-F238E27FC236}">
                  <a16:creationId xmlns:a16="http://schemas.microsoft.com/office/drawing/2014/main" id="{89E15A1E-FB9E-D8AF-CD76-E5A78E3E302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85161" y="3991586"/>
              <a:ext cx="38598" cy="1080000"/>
            </a:xfrm>
            <a:prstGeom prst="straightConnector1">
              <a:avLst/>
            </a:prstGeom>
            <a:grpFill/>
            <a:ln w="28575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線單箭頭接點 59">
              <a:extLst>
                <a:ext uri="{FF2B5EF4-FFF2-40B4-BE49-F238E27FC236}">
                  <a16:creationId xmlns:a16="http://schemas.microsoft.com/office/drawing/2014/main" id="{D323CCD8-7FCD-1FF7-75C5-D59851C113D8}"/>
                </a:ext>
              </a:extLst>
            </p:cNvPr>
            <p:cNvCxnSpPr>
              <a:cxnSpLocks/>
              <a:endCxn id="91" idx="2"/>
            </p:cNvCxnSpPr>
            <p:nvPr/>
          </p:nvCxnSpPr>
          <p:spPr>
            <a:xfrm flipH="1">
              <a:off x="-694481" y="3996816"/>
              <a:ext cx="1098940" cy="0"/>
            </a:xfrm>
            <a:prstGeom prst="straightConnector1">
              <a:avLst/>
            </a:prstGeom>
            <a:grpFill/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線單箭頭接點 60">
              <a:extLst>
                <a:ext uri="{FF2B5EF4-FFF2-40B4-BE49-F238E27FC236}">
                  <a16:creationId xmlns:a16="http://schemas.microsoft.com/office/drawing/2014/main" id="{75F61053-0197-E3AD-558D-9E608C0B9F76}"/>
                </a:ext>
              </a:extLst>
            </p:cNvPr>
            <p:cNvCxnSpPr>
              <a:cxnSpLocks/>
              <a:endCxn id="91" idx="3"/>
            </p:cNvCxnSpPr>
            <p:nvPr/>
          </p:nvCxnSpPr>
          <p:spPr>
            <a:xfrm flipH="1">
              <a:off x="-378155" y="3991586"/>
              <a:ext cx="750657" cy="768905"/>
            </a:xfrm>
            <a:prstGeom prst="straightConnector1">
              <a:avLst/>
            </a:prstGeom>
            <a:grpFill/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線單箭頭接點 61">
              <a:extLst>
                <a:ext uri="{FF2B5EF4-FFF2-40B4-BE49-F238E27FC236}">
                  <a16:creationId xmlns:a16="http://schemas.microsoft.com/office/drawing/2014/main" id="{B14FC851-49E5-7F4E-F4C6-4F76750D77D1}"/>
                </a:ext>
              </a:extLst>
            </p:cNvPr>
            <p:cNvCxnSpPr>
              <a:cxnSpLocks/>
              <a:stCxn id="91" idx="5"/>
            </p:cNvCxnSpPr>
            <p:nvPr/>
          </p:nvCxnSpPr>
          <p:spPr>
            <a:xfrm flipH="1" flipV="1">
              <a:off x="385522" y="3991254"/>
              <a:ext cx="763673" cy="769237"/>
            </a:xfrm>
            <a:prstGeom prst="straightConnector1">
              <a:avLst/>
            </a:prstGeom>
            <a:grpFill/>
            <a:ln w="28575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線單箭頭接點 62">
              <a:extLst>
                <a:ext uri="{FF2B5EF4-FFF2-40B4-BE49-F238E27FC236}">
                  <a16:creationId xmlns:a16="http://schemas.microsoft.com/office/drawing/2014/main" id="{609FAE72-35B4-1456-73D2-C2F87D0962BB}"/>
                </a:ext>
              </a:extLst>
            </p:cNvPr>
            <p:cNvCxnSpPr>
              <a:cxnSpLocks/>
              <a:stCxn id="91" idx="1"/>
            </p:cNvCxnSpPr>
            <p:nvPr/>
          </p:nvCxnSpPr>
          <p:spPr>
            <a:xfrm>
              <a:off x="-378155" y="3233146"/>
              <a:ext cx="757364" cy="758112"/>
            </a:xfrm>
            <a:prstGeom prst="straightConnector1">
              <a:avLst/>
            </a:prstGeom>
            <a:grpFill/>
            <a:ln w="28575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0" name="群組 99">
            <a:extLst>
              <a:ext uri="{FF2B5EF4-FFF2-40B4-BE49-F238E27FC236}">
                <a16:creationId xmlns:a16="http://schemas.microsoft.com/office/drawing/2014/main" id="{4EAA575C-4E4F-590F-5B32-10C1A5826EA0}"/>
              </a:ext>
            </a:extLst>
          </p:cNvPr>
          <p:cNvGrpSpPr/>
          <p:nvPr/>
        </p:nvGrpSpPr>
        <p:grpSpPr>
          <a:xfrm>
            <a:off x="7795888" y="2003375"/>
            <a:ext cx="784800" cy="784800"/>
            <a:chOff x="-694481" y="2916820"/>
            <a:chExt cx="2160000" cy="2160000"/>
          </a:xfrm>
          <a:solidFill>
            <a:srgbClr val="FFFF00">
              <a:alpha val="20000"/>
            </a:srgbClr>
          </a:solidFill>
          <a:scene3d>
            <a:camera prst="orthographicFront">
              <a:rot lat="394158" lon="17360301" rev="2686741"/>
            </a:camera>
            <a:lightRig rig="threePt" dir="t"/>
          </a:scene3d>
        </p:grpSpPr>
        <p:sp>
          <p:nvSpPr>
            <p:cNvPr id="101" name="橢圓 100">
              <a:extLst>
                <a:ext uri="{FF2B5EF4-FFF2-40B4-BE49-F238E27FC236}">
                  <a16:creationId xmlns:a16="http://schemas.microsoft.com/office/drawing/2014/main" id="{0DDB75A1-BF39-5841-9325-C7DAC9695E56}"/>
                </a:ext>
              </a:extLst>
            </p:cNvPr>
            <p:cNvSpPr/>
            <p:nvPr/>
          </p:nvSpPr>
          <p:spPr>
            <a:xfrm>
              <a:off x="-694481" y="2916820"/>
              <a:ext cx="2160000" cy="2160000"/>
            </a:xfrm>
            <a:prstGeom prst="ellipse">
              <a:avLst/>
            </a:prstGeom>
            <a:grp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02" name="直線單箭頭接點 65">
              <a:extLst>
                <a:ext uri="{FF2B5EF4-FFF2-40B4-BE49-F238E27FC236}">
                  <a16:creationId xmlns:a16="http://schemas.microsoft.com/office/drawing/2014/main" id="{69DB8FFD-C953-9467-D3A0-FB30857FF1E8}"/>
                </a:ext>
              </a:extLst>
            </p:cNvPr>
            <p:cNvCxnSpPr>
              <a:cxnSpLocks/>
              <a:stCxn id="101" idx="0"/>
            </p:cNvCxnSpPr>
            <p:nvPr/>
          </p:nvCxnSpPr>
          <p:spPr>
            <a:xfrm>
              <a:off x="385519" y="2916820"/>
              <a:ext cx="0" cy="1080000"/>
            </a:xfrm>
            <a:prstGeom prst="straightConnector1">
              <a:avLst/>
            </a:prstGeom>
            <a:grpFill/>
            <a:ln w="28575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線單箭頭接點 66">
              <a:extLst>
                <a:ext uri="{FF2B5EF4-FFF2-40B4-BE49-F238E27FC236}">
                  <a16:creationId xmlns:a16="http://schemas.microsoft.com/office/drawing/2014/main" id="{1226F11E-FACA-527A-3188-3F95A78E3E4C}"/>
                </a:ext>
              </a:extLst>
            </p:cNvPr>
            <p:cNvCxnSpPr>
              <a:cxnSpLocks/>
              <a:stCxn id="101" idx="7"/>
            </p:cNvCxnSpPr>
            <p:nvPr/>
          </p:nvCxnSpPr>
          <p:spPr>
            <a:xfrm flipH="1">
              <a:off x="385520" y="3233145"/>
              <a:ext cx="763674" cy="763675"/>
            </a:xfrm>
            <a:prstGeom prst="straightConnector1">
              <a:avLst/>
            </a:prstGeom>
            <a:grpFill/>
            <a:ln w="28575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線單箭頭接點 67">
              <a:extLst>
                <a:ext uri="{FF2B5EF4-FFF2-40B4-BE49-F238E27FC236}">
                  <a16:creationId xmlns:a16="http://schemas.microsoft.com/office/drawing/2014/main" id="{94D232F1-2C5D-4B1A-8447-84FF442CC8B4}"/>
                </a:ext>
              </a:extLst>
            </p:cNvPr>
            <p:cNvCxnSpPr>
              <a:cxnSpLocks/>
              <a:stCxn id="101" idx="6"/>
            </p:cNvCxnSpPr>
            <p:nvPr/>
          </p:nvCxnSpPr>
          <p:spPr>
            <a:xfrm flipH="1" flipV="1">
              <a:off x="385521" y="3991590"/>
              <a:ext cx="1079998" cy="5230"/>
            </a:xfrm>
            <a:prstGeom prst="straightConnector1">
              <a:avLst/>
            </a:prstGeom>
            <a:grpFill/>
            <a:ln w="28575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線單箭頭接點 68">
              <a:extLst>
                <a:ext uri="{FF2B5EF4-FFF2-40B4-BE49-F238E27FC236}">
                  <a16:creationId xmlns:a16="http://schemas.microsoft.com/office/drawing/2014/main" id="{0541C721-80B2-8364-123F-22F5F409713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85160" y="3991590"/>
              <a:ext cx="38598" cy="1080000"/>
            </a:xfrm>
            <a:prstGeom prst="straightConnector1">
              <a:avLst/>
            </a:prstGeom>
            <a:grpFill/>
            <a:ln w="28575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線單箭頭接點 69">
              <a:extLst>
                <a:ext uri="{FF2B5EF4-FFF2-40B4-BE49-F238E27FC236}">
                  <a16:creationId xmlns:a16="http://schemas.microsoft.com/office/drawing/2014/main" id="{C3ABD7F5-5048-F586-E6DD-B42D546966DD}"/>
                </a:ext>
              </a:extLst>
            </p:cNvPr>
            <p:cNvCxnSpPr>
              <a:cxnSpLocks/>
              <a:endCxn id="101" idx="2"/>
            </p:cNvCxnSpPr>
            <p:nvPr/>
          </p:nvCxnSpPr>
          <p:spPr>
            <a:xfrm flipH="1">
              <a:off x="-694481" y="3996820"/>
              <a:ext cx="1098940" cy="0"/>
            </a:xfrm>
            <a:prstGeom prst="straightConnector1">
              <a:avLst/>
            </a:prstGeom>
            <a:grpFill/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直線單箭頭接點 70">
              <a:extLst>
                <a:ext uri="{FF2B5EF4-FFF2-40B4-BE49-F238E27FC236}">
                  <a16:creationId xmlns:a16="http://schemas.microsoft.com/office/drawing/2014/main" id="{1957FFFD-2CEF-E2B4-4387-831489AE7CA3}"/>
                </a:ext>
              </a:extLst>
            </p:cNvPr>
            <p:cNvCxnSpPr>
              <a:cxnSpLocks/>
              <a:endCxn id="101" idx="3"/>
            </p:cNvCxnSpPr>
            <p:nvPr/>
          </p:nvCxnSpPr>
          <p:spPr>
            <a:xfrm flipH="1">
              <a:off x="-378156" y="3991590"/>
              <a:ext cx="750656" cy="768905"/>
            </a:xfrm>
            <a:prstGeom prst="straightConnector1">
              <a:avLst/>
            </a:prstGeom>
            <a:grpFill/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線單箭頭接點 71">
              <a:extLst>
                <a:ext uri="{FF2B5EF4-FFF2-40B4-BE49-F238E27FC236}">
                  <a16:creationId xmlns:a16="http://schemas.microsoft.com/office/drawing/2014/main" id="{2B931051-8201-62FF-5071-2517721D9711}"/>
                </a:ext>
              </a:extLst>
            </p:cNvPr>
            <p:cNvCxnSpPr>
              <a:cxnSpLocks/>
              <a:stCxn id="101" idx="5"/>
            </p:cNvCxnSpPr>
            <p:nvPr/>
          </p:nvCxnSpPr>
          <p:spPr>
            <a:xfrm flipH="1" flipV="1">
              <a:off x="385522" y="3991257"/>
              <a:ext cx="763672" cy="769238"/>
            </a:xfrm>
            <a:prstGeom prst="straightConnector1">
              <a:avLst/>
            </a:prstGeom>
            <a:grpFill/>
            <a:ln w="28575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線單箭頭接點 72">
              <a:extLst>
                <a:ext uri="{FF2B5EF4-FFF2-40B4-BE49-F238E27FC236}">
                  <a16:creationId xmlns:a16="http://schemas.microsoft.com/office/drawing/2014/main" id="{16915FE0-6DFB-B602-82D6-6C1E32CD604B}"/>
                </a:ext>
              </a:extLst>
            </p:cNvPr>
            <p:cNvCxnSpPr>
              <a:cxnSpLocks/>
              <a:stCxn id="101" idx="1"/>
            </p:cNvCxnSpPr>
            <p:nvPr/>
          </p:nvCxnSpPr>
          <p:spPr>
            <a:xfrm>
              <a:off x="-378156" y="3233145"/>
              <a:ext cx="757364" cy="758112"/>
            </a:xfrm>
            <a:prstGeom prst="straightConnector1">
              <a:avLst/>
            </a:prstGeom>
            <a:grpFill/>
            <a:ln w="28575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0" name="群組 109">
            <a:extLst>
              <a:ext uri="{FF2B5EF4-FFF2-40B4-BE49-F238E27FC236}">
                <a16:creationId xmlns:a16="http://schemas.microsoft.com/office/drawing/2014/main" id="{EB1A8713-DEEF-CF2A-3336-B50ABF465D5A}"/>
              </a:ext>
            </a:extLst>
          </p:cNvPr>
          <p:cNvGrpSpPr/>
          <p:nvPr/>
        </p:nvGrpSpPr>
        <p:grpSpPr>
          <a:xfrm>
            <a:off x="9829174" y="2003375"/>
            <a:ext cx="784800" cy="784800"/>
            <a:chOff x="-694481" y="2916820"/>
            <a:chExt cx="2160000" cy="2160000"/>
          </a:xfrm>
          <a:solidFill>
            <a:srgbClr val="FFFF00">
              <a:alpha val="20000"/>
            </a:srgbClr>
          </a:solidFill>
          <a:scene3d>
            <a:camera prst="orthographicFront">
              <a:rot lat="16857115" lon="6704361" rev="11875959"/>
            </a:camera>
            <a:lightRig rig="threePt" dir="t"/>
          </a:scene3d>
        </p:grpSpPr>
        <p:sp>
          <p:nvSpPr>
            <p:cNvPr id="111" name="橢圓 110">
              <a:extLst>
                <a:ext uri="{FF2B5EF4-FFF2-40B4-BE49-F238E27FC236}">
                  <a16:creationId xmlns:a16="http://schemas.microsoft.com/office/drawing/2014/main" id="{9CC28F65-426F-6D27-E007-7487B83B027D}"/>
                </a:ext>
              </a:extLst>
            </p:cNvPr>
            <p:cNvSpPr/>
            <p:nvPr/>
          </p:nvSpPr>
          <p:spPr>
            <a:xfrm>
              <a:off x="-694481" y="2916820"/>
              <a:ext cx="2160000" cy="2160000"/>
            </a:xfrm>
            <a:prstGeom prst="ellipse">
              <a:avLst/>
            </a:prstGeom>
            <a:grp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12" name="直線單箭頭接點 75">
              <a:extLst>
                <a:ext uri="{FF2B5EF4-FFF2-40B4-BE49-F238E27FC236}">
                  <a16:creationId xmlns:a16="http://schemas.microsoft.com/office/drawing/2014/main" id="{C4F2B09D-54AA-FAC9-F4DF-5D1666B9B907}"/>
                </a:ext>
              </a:extLst>
            </p:cNvPr>
            <p:cNvCxnSpPr>
              <a:cxnSpLocks/>
              <a:stCxn id="111" idx="0"/>
            </p:cNvCxnSpPr>
            <p:nvPr/>
          </p:nvCxnSpPr>
          <p:spPr>
            <a:xfrm>
              <a:off x="385519" y="2916820"/>
              <a:ext cx="0" cy="1080000"/>
            </a:xfrm>
            <a:prstGeom prst="straightConnector1">
              <a:avLst/>
            </a:prstGeom>
            <a:grpFill/>
            <a:ln w="28575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直線單箭頭接點 76">
              <a:extLst>
                <a:ext uri="{FF2B5EF4-FFF2-40B4-BE49-F238E27FC236}">
                  <a16:creationId xmlns:a16="http://schemas.microsoft.com/office/drawing/2014/main" id="{E3E4864D-673A-E92D-A5C2-801E79CAB8A8}"/>
                </a:ext>
              </a:extLst>
            </p:cNvPr>
            <p:cNvCxnSpPr>
              <a:cxnSpLocks/>
              <a:stCxn id="111" idx="7"/>
            </p:cNvCxnSpPr>
            <p:nvPr/>
          </p:nvCxnSpPr>
          <p:spPr>
            <a:xfrm flipH="1">
              <a:off x="385520" y="3233145"/>
              <a:ext cx="763674" cy="763675"/>
            </a:xfrm>
            <a:prstGeom prst="straightConnector1">
              <a:avLst/>
            </a:prstGeom>
            <a:grpFill/>
            <a:ln w="28575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直線單箭頭接點 77">
              <a:extLst>
                <a:ext uri="{FF2B5EF4-FFF2-40B4-BE49-F238E27FC236}">
                  <a16:creationId xmlns:a16="http://schemas.microsoft.com/office/drawing/2014/main" id="{45BD258C-C3DC-46E4-88E2-DDE4BC53FE5F}"/>
                </a:ext>
              </a:extLst>
            </p:cNvPr>
            <p:cNvCxnSpPr>
              <a:cxnSpLocks/>
              <a:stCxn id="111" idx="6"/>
            </p:cNvCxnSpPr>
            <p:nvPr/>
          </p:nvCxnSpPr>
          <p:spPr>
            <a:xfrm flipH="1" flipV="1">
              <a:off x="385521" y="3991590"/>
              <a:ext cx="1079998" cy="5230"/>
            </a:xfrm>
            <a:prstGeom prst="straightConnector1">
              <a:avLst/>
            </a:prstGeom>
            <a:grpFill/>
            <a:ln w="28575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直線單箭頭接點 78">
              <a:extLst>
                <a:ext uri="{FF2B5EF4-FFF2-40B4-BE49-F238E27FC236}">
                  <a16:creationId xmlns:a16="http://schemas.microsoft.com/office/drawing/2014/main" id="{5ADCCC84-B9D3-FE53-ACB8-1A49BCE1817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85160" y="3991590"/>
              <a:ext cx="38598" cy="1080000"/>
            </a:xfrm>
            <a:prstGeom prst="straightConnector1">
              <a:avLst/>
            </a:prstGeom>
            <a:grpFill/>
            <a:ln w="28575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直線單箭頭接點 79">
              <a:extLst>
                <a:ext uri="{FF2B5EF4-FFF2-40B4-BE49-F238E27FC236}">
                  <a16:creationId xmlns:a16="http://schemas.microsoft.com/office/drawing/2014/main" id="{23D5698F-9F93-AC6A-4509-A65D104A6930}"/>
                </a:ext>
              </a:extLst>
            </p:cNvPr>
            <p:cNvCxnSpPr>
              <a:cxnSpLocks/>
              <a:endCxn id="111" idx="2"/>
            </p:cNvCxnSpPr>
            <p:nvPr/>
          </p:nvCxnSpPr>
          <p:spPr>
            <a:xfrm flipH="1">
              <a:off x="-694481" y="3996820"/>
              <a:ext cx="1098940" cy="0"/>
            </a:xfrm>
            <a:prstGeom prst="straightConnector1">
              <a:avLst/>
            </a:prstGeom>
            <a:grpFill/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直線單箭頭接點 80">
              <a:extLst>
                <a:ext uri="{FF2B5EF4-FFF2-40B4-BE49-F238E27FC236}">
                  <a16:creationId xmlns:a16="http://schemas.microsoft.com/office/drawing/2014/main" id="{8FA2433C-42E4-1CF5-EE38-02D369C1A601}"/>
                </a:ext>
              </a:extLst>
            </p:cNvPr>
            <p:cNvCxnSpPr>
              <a:cxnSpLocks/>
              <a:endCxn id="111" idx="3"/>
            </p:cNvCxnSpPr>
            <p:nvPr/>
          </p:nvCxnSpPr>
          <p:spPr>
            <a:xfrm flipH="1">
              <a:off x="-378156" y="3991590"/>
              <a:ext cx="750656" cy="768905"/>
            </a:xfrm>
            <a:prstGeom prst="straightConnector1">
              <a:avLst/>
            </a:prstGeom>
            <a:grpFill/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直線單箭頭接點 81">
              <a:extLst>
                <a:ext uri="{FF2B5EF4-FFF2-40B4-BE49-F238E27FC236}">
                  <a16:creationId xmlns:a16="http://schemas.microsoft.com/office/drawing/2014/main" id="{090E7D82-8A80-F7CD-93C5-DF8EE8C76E12}"/>
                </a:ext>
              </a:extLst>
            </p:cNvPr>
            <p:cNvCxnSpPr>
              <a:cxnSpLocks/>
              <a:stCxn id="111" idx="5"/>
            </p:cNvCxnSpPr>
            <p:nvPr/>
          </p:nvCxnSpPr>
          <p:spPr>
            <a:xfrm flipH="1" flipV="1">
              <a:off x="385522" y="3991257"/>
              <a:ext cx="763672" cy="769238"/>
            </a:xfrm>
            <a:prstGeom prst="straightConnector1">
              <a:avLst/>
            </a:prstGeom>
            <a:grpFill/>
            <a:ln w="28575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直線單箭頭接點 82">
              <a:extLst>
                <a:ext uri="{FF2B5EF4-FFF2-40B4-BE49-F238E27FC236}">
                  <a16:creationId xmlns:a16="http://schemas.microsoft.com/office/drawing/2014/main" id="{DF34C613-6B4E-E776-39A6-F3D893554426}"/>
                </a:ext>
              </a:extLst>
            </p:cNvPr>
            <p:cNvCxnSpPr>
              <a:cxnSpLocks/>
              <a:stCxn id="111" idx="1"/>
            </p:cNvCxnSpPr>
            <p:nvPr/>
          </p:nvCxnSpPr>
          <p:spPr>
            <a:xfrm>
              <a:off x="-378156" y="3233145"/>
              <a:ext cx="757364" cy="758112"/>
            </a:xfrm>
            <a:prstGeom prst="straightConnector1">
              <a:avLst/>
            </a:prstGeom>
            <a:grpFill/>
            <a:ln w="28575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0" name="群組 119">
            <a:extLst>
              <a:ext uri="{FF2B5EF4-FFF2-40B4-BE49-F238E27FC236}">
                <a16:creationId xmlns:a16="http://schemas.microsoft.com/office/drawing/2014/main" id="{E2AC68C0-EBDB-A465-150A-C753943AA8C4}"/>
              </a:ext>
            </a:extLst>
          </p:cNvPr>
          <p:cNvGrpSpPr/>
          <p:nvPr/>
        </p:nvGrpSpPr>
        <p:grpSpPr>
          <a:xfrm>
            <a:off x="5762602" y="3748709"/>
            <a:ext cx="784800" cy="784800"/>
            <a:chOff x="-694481" y="2916820"/>
            <a:chExt cx="2160000" cy="2160000"/>
          </a:xfrm>
          <a:solidFill>
            <a:srgbClr val="FFFF00">
              <a:alpha val="20000"/>
            </a:srgbClr>
          </a:solidFill>
          <a:scene3d>
            <a:camera prst="orthographicFront">
              <a:rot lat="21570000" lon="15977554" rev="11996494"/>
            </a:camera>
            <a:lightRig rig="threePt" dir="t"/>
          </a:scene3d>
        </p:grpSpPr>
        <p:sp>
          <p:nvSpPr>
            <p:cNvPr id="121" name="橢圓 120">
              <a:extLst>
                <a:ext uri="{FF2B5EF4-FFF2-40B4-BE49-F238E27FC236}">
                  <a16:creationId xmlns:a16="http://schemas.microsoft.com/office/drawing/2014/main" id="{96F0F560-313D-9D08-62BC-47BA26867BDA}"/>
                </a:ext>
              </a:extLst>
            </p:cNvPr>
            <p:cNvSpPr/>
            <p:nvPr/>
          </p:nvSpPr>
          <p:spPr>
            <a:xfrm>
              <a:off x="-694481" y="2916820"/>
              <a:ext cx="2160000" cy="2160000"/>
            </a:xfrm>
            <a:prstGeom prst="ellipse">
              <a:avLst/>
            </a:prstGeom>
            <a:grp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22" name="直線單箭頭接點 85">
              <a:extLst>
                <a:ext uri="{FF2B5EF4-FFF2-40B4-BE49-F238E27FC236}">
                  <a16:creationId xmlns:a16="http://schemas.microsoft.com/office/drawing/2014/main" id="{B91B2651-D127-5AB0-A609-FA9AE0D1A524}"/>
                </a:ext>
              </a:extLst>
            </p:cNvPr>
            <p:cNvCxnSpPr>
              <a:cxnSpLocks/>
              <a:stCxn id="121" idx="0"/>
            </p:cNvCxnSpPr>
            <p:nvPr/>
          </p:nvCxnSpPr>
          <p:spPr>
            <a:xfrm>
              <a:off x="385519" y="2916820"/>
              <a:ext cx="0" cy="1080000"/>
            </a:xfrm>
            <a:prstGeom prst="straightConnector1">
              <a:avLst/>
            </a:prstGeom>
            <a:grpFill/>
            <a:ln w="28575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直線單箭頭接點 86">
              <a:extLst>
                <a:ext uri="{FF2B5EF4-FFF2-40B4-BE49-F238E27FC236}">
                  <a16:creationId xmlns:a16="http://schemas.microsoft.com/office/drawing/2014/main" id="{931205E5-522C-5FB0-BF8F-BF798C853E2D}"/>
                </a:ext>
              </a:extLst>
            </p:cNvPr>
            <p:cNvCxnSpPr>
              <a:cxnSpLocks/>
              <a:stCxn id="121" idx="7"/>
            </p:cNvCxnSpPr>
            <p:nvPr/>
          </p:nvCxnSpPr>
          <p:spPr>
            <a:xfrm flipH="1">
              <a:off x="385520" y="3233145"/>
              <a:ext cx="763674" cy="763675"/>
            </a:xfrm>
            <a:prstGeom prst="straightConnector1">
              <a:avLst/>
            </a:prstGeom>
            <a:grpFill/>
            <a:ln w="28575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直線單箭頭接點 87">
              <a:extLst>
                <a:ext uri="{FF2B5EF4-FFF2-40B4-BE49-F238E27FC236}">
                  <a16:creationId xmlns:a16="http://schemas.microsoft.com/office/drawing/2014/main" id="{FE3982AE-020F-F537-88A2-97627A1632C1}"/>
                </a:ext>
              </a:extLst>
            </p:cNvPr>
            <p:cNvCxnSpPr>
              <a:cxnSpLocks/>
              <a:stCxn id="121" idx="6"/>
            </p:cNvCxnSpPr>
            <p:nvPr/>
          </p:nvCxnSpPr>
          <p:spPr>
            <a:xfrm flipH="1" flipV="1">
              <a:off x="385521" y="3991590"/>
              <a:ext cx="1079998" cy="5230"/>
            </a:xfrm>
            <a:prstGeom prst="straightConnector1">
              <a:avLst/>
            </a:prstGeom>
            <a:grpFill/>
            <a:ln w="28575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直線單箭頭接點 88">
              <a:extLst>
                <a:ext uri="{FF2B5EF4-FFF2-40B4-BE49-F238E27FC236}">
                  <a16:creationId xmlns:a16="http://schemas.microsoft.com/office/drawing/2014/main" id="{7DAD2FAE-5A1A-9600-D6DD-41FBC16412F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85160" y="3991590"/>
              <a:ext cx="38598" cy="1080000"/>
            </a:xfrm>
            <a:prstGeom prst="straightConnector1">
              <a:avLst/>
            </a:prstGeom>
            <a:grpFill/>
            <a:ln w="28575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直線單箭頭接點 89">
              <a:extLst>
                <a:ext uri="{FF2B5EF4-FFF2-40B4-BE49-F238E27FC236}">
                  <a16:creationId xmlns:a16="http://schemas.microsoft.com/office/drawing/2014/main" id="{D5FEA663-BBCD-AAC1-D1FA-3EB1F4E7B76B}"/>
                </a:ext>
              </a:extLst>
            </p:cNvPr>
            <p:cNvCxnSpPr>
              <a:cxnSpLocks/>
              <a:endCxn id="121" idx="2"/>
            </p:cNvCxnSpPr>
            <p:nvPr/>
          </p:nvCxnSpPr>
          <p:spPr>
            <a:xfrm flipH="1">
              <a:off x="-694481" y="3996820"/>
              <a:ext cx="1098940" cy="0"/>
            </a:xfrm>
            <a:prstGeom prst="straightConnector1">
              <a:avLst/>
            </a:prstGeom>
            <a:grpFill/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直線單箭頭接點 90">
              <a:extLst>
                <a:ext uri="{FF2B5EF4-FFF2-40B4-BE49-F238E27FC236}">
                  <a16:creationId xmlns:a16="http://schemas.microsoft.com/office/drawing/2014/main" id="{854CD2E2-4728-F585-BF50-401CA358245E}"/>
                </a:ext>
              </a:extLst>
            </p:cNvPr>
            <p:cNvCxnSpPr>
              <a:cxnSpLocks/>
              <a:endCxn id="121" idx="3"/>
            </p:cNvCxnSpPr>
            <p:nvPr/>
          </p:nvCxnSpPr>
          <p:spPr>
            <a:xfrm flipH="1">
              <a:off x="-378156" y="3991590"/>
              <a:ext cx="750656" cy="768905"/>
            </a:xfrm>
            <a:prstGeom prst="straightConnector1">
              <a:avLst/>
            </a:prstGeom>
            <a:grpFill/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直線單箭頭接點 91">
              <a:extLst>
                <a:ext uri="{FF2B5EF4-FFF2-40B4-BE49-F238E27FC236}">
                  <a16:creationId xmlns:a16="http://schemas.microsoft.com/office/drawing/2014/main" id="{0E31C2D7-F7D0-BC6C-6199-6B6C9DA1A6E3}"/>
                </a:ext>
              </a:extLst>
            </p:cNvPr>
            <p:cNvCxnSpPr>
              <a:cxnSpLocks/>
              <a:stCxn id="121" idx="5"/>
            </p:cNvCxnSpPr>
            <p:nvPr/>
          </p:nvCxnSpPr>
          <p:spPr>
            <a:xfrm flipH="1" flipV="1">
              <a:off x="385522" y="3991257"/>
              <a:ext cx="763672" cy="769238"/>
            </a:xfrm>
            <a:prstGeom prst="straightConnector1">
              <a:avLst/>
            </a:prstGeom>
            <a:grpFill/>
            <a:ln w="28575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直線單箭頭接點 92">
              <a:extLst>
                <a:ext uri="{FF2B5EF4-FFF2-40B4-BE49-F238E27FC236}">
                  <a16:creationId xmlns:a16="http://schemas.microsoft.com/office/drawing/2014/main" id="{CE8C5C5E-878A-487A-FE02-48ED5E599977}"/>
                </a:ext>
              </a:extLst>
            </p:cNvPr>
            <p:cNvCxnSpPr>
              <a:cxnSpLocks/>
              <a:stCxn id="121" idx="1"/>
            </p:cNvCxnSpPr>
            <p:nvPr/>
          </p:nvCxnSpPr>
          <p:spPr>
            <a:xfrm>
              <a:off x="-378156" y="3233145"/>
              <a:ext cx="757364" cy="758112"/>
            </a:xfrm>
            <a:prstGeom prst="straightConnector1">
              <a:avLst/>
            </a:prstGeom>
            <a:grpFill/>
            <a:ln w="28575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0" name="群組 129">
            <a:extLst>
              <a:ext uri="{FF2B5EF4-FFF2-40B4-BE49-F238E27FC236}">
                <a16:creationId xmlns:a16="http://schemas.microsoft.com/office/drawing/2014/main" id="{FAAF4970-9F3E-BB44-09AB-706349E1CBAB}"/>
              </a:ext>
            </a:extLst>
          </p:cNvPr>
          <p:cNvGrpSpPr/>
          <p:nvPr/>
        </p:nvGrpSpPr>
        <p:grpSpPr>
          <a:xfrm>
            <a:off x="7812752" y="3716880"/>
            <a:ext cx="784800" cy="784800"/>
            <a:chOff x="-694481" y="2916820"/>
            <a:chExt cx="2160000" cy="2160000"/>
          </a:xfrm>
          <a:solidFill>
            <a:srgbClr val="FFFF00">
              <a:alpha val="20000"/>
            </a:srgbClr>
          </a:solidFill>
          <a:scene3d>
            <a:camera prst="orthographicFront">
              <a:rot lat="2759999" lon="16608477" rev="21299991"/>
            </a:camera>
            <a:lightRig rig="threePt" dir="t"/>
          </a:scene3d>
        </p:grpSpPr>
        <p:sp>
          <p:nvSpPr>
            <p:cNvPr id="131" name="橢圓 130">
              <a:extLst>
                <a:ext uri="{FF2B5EF4-FFF2-40B4-BE49-F238E27FC236}">
                  <a16:creationId xmlns:a16="http://schemas.microsoft.com/office/drawing/2014/main" id="{D5020057-1232-5D33-8579-4B0B427A9212}"/>
                </a:ext>
              </a:extLst>
            </p:cNvPr>
            <p:cNvSpPr/>
            <p:nvPr/>
          </p:nvSpPr>
          <p:spPr>
            <a:xfrm>
              <a:off x="-694481" y="2916820"/>
              <a:ext cx="2160000" cy="2160000"/>
            </a:xfrm>
            <a:prstGeom prst="ellipse">
              <a:avLst/>
            </a:prstGeom>
            <a:grp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32" name="直線單箭頭接點 95">
              <a:extLst>
                <a:ext uri="{FF2B5EF4-FFF2-40B4-BE49-F238E27FC236}">
                  <a16:creationId xmlns:a16="http://schemas.microsoft.com/office/drawing/2014/main" id="{15A97011-E56B-9026-CDE3-408D00045249}"/>
                </a:ext>
              </a:extLst>
            </p:cNvPr>
            <p:cNvCxnSpPr>
              <a:cxnSpLocks/>
              <a:stCxn id="131" idx="0"/>
            </p:cNvCxnSpPr>
            <p:nvPr/>
          </p:nvCxnSpPr>
          <p:spPr>
            <a:xfrm>
              <a:off x="385519" y="2916820"/>
              <a:ext cx="0" cy="1080000"/>
            </a:xfrm>
            <a:prstGeom prst="straightConnector1">
              <a:avLst/>
            </a:prstGeom>
            <a:grpFill/>
            <a:ln w="28575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直線單箭頭接點 96">
              <a:extLst>
                <a:ext uri="{FF2B5EF4-FFF2-40B4-BE49-F238E27FC236}">
                  <a16:creationId xmlns:a16="http://schemas.microsoft.com/office/drawing/2014/main" id="{4CBE762B-D892-93F6-99DD-8AC1A3EF88E7}"/>
                </a:ext>
              </a:extLst>
            </p:cNvPr>
            <p:cNvCxnSpPr>
              <a:cxnSpLocks/>
              <a:stCxn id="131" idx="7"/>
            </p:cNvCxnSpPr>
            <p:nvPr/>
          </p:nvCxnSpPr>
          <p:spPr>
            <a:xfrm flipH="1">
              <a:off x="385520" y="3233145"/>
              <a:ext cx="763674" cy="763675"/>
            </a:xfrm>
            <a:prstGeom prst="straightConnector1">
              <a:avLst/>
            </a:prstGeom>
            <a:grpFill/>
            <a:ln w="28575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直線單箭頭接點 97">
              <a:extLst>
                <a:ext uri="{FF2B5EF4-FFF2-40B4-BE49-F238E27FC236}">
                  <a16:creationId xmlns:a16="http://schemas.microsoft.com/office/drawing/2014/main" id="{B810BC84-9FA6-CD46-E0E1-8A381B920AB4}"/>
                </a:ext>
              </a:extLst>
            </p:cNvPr>
            <p:cNvCxnSpPr>
              <a:cxnSpLocks/>
              <a:stCxn id="131" idx="6"/>
            </p:cNvCxnSpPr>
            <p:nvPr/>
          </p:nvCxnSpPr>
          <p:spPr>
            <a:xfrm flipH="1" flipV="1">
              <a:off x="385521" y="3991590"/>
              <a:ext cx="1079998" cy="5230"/>
            </a:xfrm>
            <a:prstGeom prst="straightConnector1">
              <a:avLst/>
            </a:prstGeom>
            <a:grpFill/>
            <a:ln w="28575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直線單箭頭接點 98">
              <a:extLst>
                <a:ext uri="{FF2B5EF4-FFF2-40B4-BE49-F238E27FC236}">
                  <a16:creationId xmlns:a16="http://schemas.microsoft.com/office/drawing/2014/main" id="{01250900-92D0-5556-3E5C-65F5E5EDBDB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85160" y="3991590"/>
              <a:ext cx="38598" cy="1080000"/>
            </a:xfrm>
            <a:prstGeom prst="straightConnector1">
              <a:avLst/>
            </a:prstGeom>
            <a:grpFill/>
            <a:ln w="28575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直線單箭頭接點 99">
              <a:extLst>
                <a:ext uri="{FF2B5EF4-FFF2-40B4-BE49-F238E27FC236}">
                  <a16:creationId xmlns:a16="http://schemas.microsoft.com/office/drawing/2014/main" id="{B5E2904D-5E6D-1356-C0BC-DE11E5C3F80F}"/>
                </a:ext>
              </a:extLst>
            </p:cNvPr>
            <p:cNvCxnSpPr>
              <a:cxnSpLocks/>
              <a:endCxn id="131" idx="2"/>
            </p:cNvCxnSpPr>
            <p:nvPr/>
          </p:nvCxnSpPr>
          <p:spPr>
            <a:xfrm flipH="1">
              <a:off x="-694481" y="3996820"/>
              <a:ext cx="1098940" cy="0"/>
            </a:xfrm>
            <a:prstGeom prst="straightConnector1">
              <a:avLst/>
            </a:prstGeom>
            <a:grpFill/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直線單箭頭接點 100">
              <a:extLst>
                <a:ext uri="{FF2B5EF4-FFF2-40B4-BE49-F238E27FC236}">
                  <a16:creationId xmlns:a16="http://schemas.microsoft.com/office/drawing/2014/main" id="{09DD3D8E-2BAF-F108-BF15-A2F178011B60}"/>
                </a:ext>
              </a:extLst>
            </p:cNvPr>
            <p:cNvCxnSpPr>
              <a:cxnSpLocks/>
              <a:endCxn id="131" idx="3"/>
            </p:cNvCxnSpPr>
            <p:nvPr/>
          </p:nvCxnSpPr>
          <p:spPr>
            <a:xfrm flipH="1">
              <a:off x="-378156" y="3991590"/>
              <a:ext cx="750656" cy="768905"/>
            </a:xfrm>
            <a:prstGeom prst="straightConnector1">
              <a:avLst/>
            </a:prstGeom>
            <a:grpFill/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直線單箭頭接點 101">
              <a:extLst>
                <a:ext uri="{FF2B5EF4-FFF2-40B4-BE49-F238E27FC236}">
                  <a16:creationId xmlns:a16="http://schemas.microsoft.com/office/drawing/2014/main" id="{2E84E678-09B2-0831-9B89-A63429EDB3E2}"/>
                </a:ext>
              </a:extLst>
            </p:cNvPr>
            <p:cNvCxnSpPr>
              <a:cxnSpLocks/>
              <a:stCxn id="131" idx="5"/>
            </p:cNvCxnSpPr>
            <p:nvPr/>
          </p:nvCxnSpPr>
          <p:spPr>
            <a:xfrm flipH="1" flipV="1">
              <a:off x="385522" y="3991257"/>
              <a:ext cx="763672" cy="769238"/>
            </a:xfrm>
            <a:prstGeom prst="straightConnector1">
              <a:avLst/>
            </a:prstGeom>
            <a:grpFill/>
            <a:ln w="28575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直線單箭頭接點 102">
              <a:extLst>
                <a:ext uri="{FF2B5EF4-FFF2-40B4-BE49-F238E27FC236}">
                  <a16:creationId xmlns:a16="http://schemas.microsoft.com/office/drawing/2014/main" id="{05B906EB-52B0-F36C-70C3-A08EC63AB93D}"/>
                </a:ext>
              </a:extLst>
            </p:cNvPr>
            <p:cNvCxnSpPr>
              <a:cxnSpLocks/>
              <a:stCxn id="131" idx="1"/>
            </p:cNvCxnSpPr>
            <p:nvPr/>
          </p:nvCxnSpPr>
          <p:spPr>
            <a:xfrm>
              <a:off x="-378156" y="3233145"/>
              <a:ext cx="757364" cy="758112"/>
            </a:xfrm>
            <a:prstGeom prst="straightConnector1">
              <a:avLst/>
            </a:prstGeom>
            <a:grpFill/>
            <a:ln w="28575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0" name="群組 139">
            <a:extLst>
              <a:ext uri="{FF2B5EF4-FFF2-40B4-BE49-F238E27FC236}">
                <a16:creationId xmlns:a16="http://schemas.microsoft.com/office/drawing/2014/main" id="{259BA1DF-85DC-DE87-E6C8-0E64AF5BF4AE}"/>
              </a:ext>
            </a:extLst>
          </p:cNvPr>
          <p:cNvGrpSpPr/>
          <p:nvPr/>
        </p:nvGrpSpPr>
        <p:grpSpPr>
          <a:xfrm>
            <a:off x="9866531" y="3716880"/>
            <a:ext cx="784800" cy="784800"/>
            <a:chOff x="-694481" y="2916820"/>
            <a:chExt cx="2160000" cy="2160000"/>
          </a:xfrm>
          <a:solidFill>
            <a:srgbClr val="FFFF00">
              <a:alpha val="20000"/>
            </a:srgbClr>
          </a:solidFill>
          <a:scene3d>
            <a:camera prst="orthographicFront">
              <a:rot lat="16847291" lon="10007177" rev="3523890"/>
            </a:camera>
            <a:lightRig rig="threePt" dir="t"/>
          </a:scene3d>
        </p:grpSpPr>
        <p:sp>
          <p:nvSpPr>
            <p:cNvPr id="141" name="橢圓 140">
              <a:extLst>
                <a:ext uri="{FF2B5EF4-FFF2-40B4-BE49-F238E27FC236}">
                  <a16:creationId xmlns:a16="http://schemas.microsoft.com/office/drawing/2014/main" id="{08E71AD3-ECF4-948E-D35E-A470C130EA89}"/>
                </a:ext>
              </a:extLst>
            </p:cNvPr>
            <p:cNvSpPr/>
            <p:nvPr/>
          </p:nvSpPr>
          <p:spPr>
            <a:xfrm>
              <a:off x="-694481" y="2916820"/>
              <a:ext cx="2160000" cy="2160000"/>
            </a:xfrm>
            <a:prstGeom prst="ellipse">
              <a:avLst/>
            </a:prstGeom>
            <a:grp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42" name="直線單箭頭接點 105">
              <a:extLst>
                <a:ext uri="{FF2B5EF4-FFF2-40B4-BE49-F238E27FC236}">
                  <a16:creationId xmlns:a16="http://schemas.microsoft.com/office/drawing/2014/main" id="{2FBA0FD5-8707-30A5-03E9-954ECF79065D}"/>
                </a:ext>
              </a:extLst>
            </p:cNvPr>
            <p:cNvCxnSpPr>
              <a:cxnSpLocks/>
              <a:stCxn id="141" idx="0"/>
            </p:cNvCxnSpPr>
            <p:nvPr/>
          </p:nvCxnSpPr>
          <p:spPr>
            <a:xfrm>
              <a:off x="385519" y="2916820"/>
              <a:ext cx="0" cy="1080000"/>
            </a:xfrm>
            <a:prstGeom prst="straightConnector1">
              <a:avLst/>
            </a:prstGeom>
            <a:grpFill/>
            <a:ln w="28575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直線單箭頭接點 106">
              <a:extLst>
                <a:ext uri="{FF2B5EF4-FFF2-40B4-BE49-F238E27FC236}">
                  <a16:creationId xmlns:a16="http://schemas.microsoft.com/office/drawing/2014/main" id="{118871FD-5A52-41D1-286C-A84CF99B1DFE}"/>
                </a:ext>
              </a:extLst>
            </p:cNvPr>
            <p:cNvCxnSpPr>
              <a:cxnSpLocks/>
              <a:stCxn id="141" idx="7"/>
            </p:cNvCxnSpPr>
            <p:nvPr/>
          </p:nvCxnSpPr>
          <p:spPr>
            <a:xfrm flipH="1">
              <a:off x="385520" y="3233145"/>
              <a:ext cx="763674" cy="763675"/>
            </a:xfrm>
            <a:prstGeom prst="straightConnector1">
              <a:avLst/>
            </a:prstGeom>
            <a:grpFill/>
            <a:ln w="28575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直線單箭頭接點 107">
              <a:extLst>
                <a:ext uri="{FF2B5EF4-FFF2-40B4-BE49-F238E27FC236}">
                  <a16:creationId xmlns:a16="http://schemas.microsoft.com/office/drawing/2014/main" id="{D4A6FFE6-D3CA-D732-215F-12B24A1FE5CF}"/>
                </a:ext>
              </a:extLst>
            </p:cNvPr>
            <p:cNvCxnSpPr>
              <a:cxnSpLocks/>
              <a:stCxn id="141" idx="6"/>
            </p:cNvCxnSpPr>
            <p:nvPr/>
          </p:nvCxnSpPr>
          <p:spPr>
            <a:xfrm flipH="1" flipV="1">
              <a:off x="385521" y="3991590"/>
              <a:ext cx="1079998" cy="5230"/>
            </a:xfrm>
            <a:prstGeom prst="straightConnector1">
              <a:avLst/>
            </a:prstGeom>
            <a:grpFill/>
            <a:ln w="28575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直線單箭頭接點 108">
              <a:extLst>
                <a:ext uri="{FF2B5EF4-FFF2-40B4-BE49-F238E27FC236}">
                  <a16:creationId xmlns:a16="http://schemas.microsoft.com/office/drawing/2014/main" id="{D0916483-5F48-D481-7651-1601B678EDB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85160" y="3991590"/>
              <a:ext cx="38598" cy="1080000"/>
            </a:xfrm>
            <a:prstGeom prst="straightConnector1">
              <a:avLst/>
            </a:prstGeom>
            <a:grpFill/>
            <a:ln w="28575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直線單箭頭接點 109">
              <a:extLst>
                <a:ext uri="{FF2B5EF4-FFF2-40B4-BE49-F238E27FC236}">
                  <a16:creationId xmlns:a16="http://schemas.microsoft.com/office/drawing/2014/main" id="{AD82E082-6710-EFA8-4DF0-BA56F26DB30B}"/>
                </a:ext>
              </a:extLst>
            </p:cNvPr>
            <p:cNvCxnSpPr>
              <a:cxnSpLocks/>
              <a:endCxn id="141" idx="2"/>
            </p:cNvCxnSpPr>
            <p:nvPr/>
          </p:nvCxnSpPr>
          <p:spPr>
            <a:xfrm flipH="1">
              <a:off x="-694481" y="3996820"/>
              <a:ext cx="1098940" cy="0"/>
            </a:xfrm>
            <a:prstGeom prst="straightConnector1">
              <a:avLst/>
            </a:prstGeom>
            <a:grpFill/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直線單箭頭接點 110">
              <a:extLst>
                <a:ext uri="{FF2B5EF4-FFF2-40B4-BE49-F238E27FC236}">
                  <a16:creationId xmlns:a16="http://schemas.microsoft.com/office/drawing/2014/main" id="{DD772E1C-E487-589C-F729-22E81131F744}"/>
                </a:ext>
              </a:extLst>
            </p:cNvPr>
            <p:cNvCxnSpPr>
              <a:cxnSpLocks/>
              <a:endCxn id="141" idx="3"/>
            </p:cNvCxnSpPr>
            <p:nvPr/>
          </p:nvCxnSpPr>
          <p:spPr>
            <a:xfrm flipH="1">
              <a:off x="-378156" y="3991590"/>
              <a:ext cx="750656" cy="768905"/>
            </a:xfrm>
            <a:prstGeom prst="straightConnector1">
              <a:avLst/>
            </a:prstGeom>
            <a:grpFill/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直線單箭頭接點 111">
              <a:extLst>
                <a:ext uri="{FF2B5EF4-FFF2-40B4-BE49-F238E27FC236}">
                  <a16:creationId xmlns:a16="http://schemas.microsoft.com/office/drawing/2014/main" id="{75D81AC6-453E-D4E0-C49D-ED8D4E5AFC15}"/>
                </a:ext>
              </a:extLst>
            </p:cNvPr>
            <p:cNvCxnSpPr>
              <a:cxnSpLocks/>
              <a:stCxn id="141" idx="5"/>
            </p:cNvCxnSpPr>
            <p:nvPr/>
          </p:nvCxnSpPr>
          <p:spPr>
            <a:xfrm flipH="1" flipV="1">
              <a:off x="385522" y="3991257"/>
              <a:ext cx="763672" cy="769238"/>
            </a:xfrm>
            <a:prstGeom prst="straightConnector1">
              <a:avLst/>
            </a:prstGeom>
            <a:grpFill/>
            <a:ln w="28575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直線單箭頭接點 112">
              <a:extLst>
                <a:ext uri="{FF2B5EF4-FFF2-40B4-BE49-F238E27FC236}">
                  <a16:creationId xmlns:a16="http://schemas.microsoft.com/office/drawing/2014/main" id="{7E9DCC82-F6EF-74E1-E588-F6551542193E}"/>
                </a:ext>
              </a:extLst>
            </p:cNvPr>
            <p:cNvCxnSpPr>
              <a:cxnSpLocks/>
              <a:stCxn id="141" idx="1"/>
            </p:cNvCxnSpPr>
            <p:nvPr/>
          </p:nvCxnSpPr>
          <p:spPr>
            <a:xfrm>
              <a:off x="-378156" y="3233145"/>
              <a:ext cx="757364" cy="758112"/>
            </a:xfrm>
            <a:prstGeom prst="straightConnector1">
              <a:avLst/>
            </a:prstGeom>
            <a:grpFill/>
            <a:ln w="28575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0" name="群組 149">
            <a:extLst>
              <a:ext uri="{FF2B5EF4-FFF2-40B4-BE49-F238E27FC236}">
                <a16:creationId xmlns:a16="http://schemas.microsoft.com/office/drawing/2014/main" id="{ADF68739-FB92-CC46-3CDB-97D470DAF792}"/>
              </a:ext>
            </a:extLst>
          </p:cNvPr>
          <p:cNvGrpSpPr/>
          <p:nvPr/>
        </p:nvGrpSpPr>
        <p:grpSpPr>
          <a:xfrm>
            <a:off x="5762602" y="5609712"/>
            <a:ext cx="784800" cy="784800"/>
            <a:chOff x="-694481" y="2916820"/>
            <a:chExt cx="2160000" cy="2160000"/>
          </a:xfrm>
          <a:solidFill>
            <a:srgbClr val="FFFF00">
              <a:alpha val="20000"/>
            </a:srgbClr>
          </a:solidFill>
          <a:scene3d>
            <a:camera prst="orthographicFront">
              <a:rot lat="0" lon="15899976" rev="16200000"/>
            </a:camera>
            <a:lightRig rig="threePt" dir="t"/>
          </a:scene3d>
        </p:grpSpPr>
        <p:sp>
          <p:nvSpPr>
            <p:cNvPr id="151" name="橢圓 150">
              <a:extLst>
                <a:ext uri="{FF2B5EF4-FFF2-40B4-BE49-F238E27FC236}">
                  <a16:creationId xmlns:a16="http://schemas.microsoft.com/office/drawing/2014/main" id="{8402A529-AACB-568F-6431-595236EB8A3E}"/>
                </a:ext>
              </a:extLst>
            </p:cNvPr>
            <p:cNvSpPr/>
            <p:nvPr/>
          </p:nvSpPr>
          <p:spPr>
            <a:xfrm>
              <a:off x="-694481" y="2916820"/>
              <a:ext cx="2160000" cy="2160000"/>
            </a:xfrm>
            <a:prstGeom prst="ellipse">
              <a:avLst/>
            </a:prstGeom>
            <a:grp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52" name="直線單箭頭接點 115">
              <a:extLst>
                <a:ext uri="{FF2B5EF4-FFF2-40B4-BE49-F238E27FC236}">
                  <a16:creationId xmlns:a16="http://schemas.microsoft.com/office/drawing/2014/main" id="{127576C8-EE10-A951-0EE6-6A56188D1D75}"/>
                </a:ext>
              </a:extLst>
            </p:cNvPr>
            <p:cNvCxnSpPr>
              <a:cxnSpLocks/>
              <a:stCxn id="151" idx="0"/>
            </p:cNvCxnSpPr>
            <p:nvPr/>
          </p:nvCxnSpPr>
          <p:spPr>
            <a:xfrm>
              <a:off x="385519" y="2916820"/>
              <a:ext cx="0" cy="1080000"/>
            </a:xfrm>
            <a:prstGeom prst="straightConnector1">
              <a:avLst/>
            </a:prstGeom>
            <a:grpFill/>
            <a:ln w="28575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直線單箭頭接點 116">
              <a:extLst>
                <a:ext uri="{FF2B5EF4-FFF2-40B4-BE49-F238E27FC236}">
                  <a16:creationId xmlns:a16="http://schemas.microsoft.com/office/drawing/2014/main" id="{67356C44-26E0-A2E6-C8C2-CCFB5A4146D3}"/>
                </a:ext>
              </a:extLst>
            </p:cNvPr>
            <p:cNvCxnSpPr>
              <a:cxnSpLocks/>
              <a:stCxn id="151" idx="7"/>
            </p:cNvCxnSpPr>
            <p:nvPr/>
          </p:nvCxnSpPr>
          <p:spPr>
            <a:xfrm flipH="1">
              <a:off x="385520" y="3233145"/>
              <a:ext cx="763674" cy="763675"/>
            </a:xfrm>
            <a:prstGeom prst="straightConnector1">
              <a:avLst/>
            </a:prstGeom>
            <a:grpFill/>
            <a:ln w="28575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直線單箭頭接點 117">
              <a:extLst>
                <a:ext uri="{FF2B5EF4-FFF2-40B4-BE49-F238E27FC236}">
                  <a16:creationId xmlns:a16="http://schemas.microsoft.com/office/drawing/2014/main" id="{500C12BD-E28C-09B6-FCB1-B09B6B3BB21F}"/>
                </a:ext>
              </a:extLst>
            </p:cNvPr>
            <p:cNvCxnSpPr>
              <a:cxnSpLocks/>
              <a:stCxn id="151" idx="6"/>
            </p:cNvCxnSpPr>
            <p:nvPr/>
          </p:nvCxnSpPr>
          <p:spPr>
            <a:xfrm flipH="1" flipV="1">
              <a:off x="385521" y="3991590"/>
              <a:ext cx="1079998" cy="5230"/>
            </a:xfrm>
            <a:prstGeom prst="straightConnector1">
              <a:avLst/>
            </a:prstGeom>
            <a:grpFill/>
            <a:ln w="28575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直線單箭頭接點 118">
              <a:extLst>
                <a:ext uri="{FF2B5EF4-FFF2-40B4-BE49-F238E27FC236}">
                  <a16:creationId xmlns:a16="http://schemas.microsoft.com/office/drawing/2014/main" id="{0EF1E6EA-E474-548A-7694-80B74076932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85160" y="3991590"/>
              <a:ext cx="38598" cy="1080000"/>
            </a:xfrm>
            <a:prstGeom prst="straightConnector1">
              <a:avLst/>
            </a:prstGeom>
            <a:grpFill/>
            <a:ln w="28575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直線單箭頭接點 119">
              <a:extLst>
                <a:ext uri="{FF2B5EF4-FFF2-40B4-BE49-F238E27FC236}">
                  <a16:creationId xmlns:a16="http://schemas.microsoft.com/office/drawing/2014/main" id="{92C9AD8A-31CA-1ADD-0DCF-90A6EE8714F3}"/>
                </a:ext>
              </a:extLst>
            </p:cNvPr>
            <p:cNvCxnSpPr>
              <a:cxnSpLocks/>
              <a:endCxn id="151" idx="2"/>
            </p:cNvCxnSpPr>
            <p:nvPr/>
          </p:nvCxnSpPr>
          <p:spPr>
            <a:xfrm flipH="1">
              <a:off x="-694481" y="3996820"/>
              <a:ext cx="1098940" cy="0"/>
            </a:xfrm>
            <a:prstGeom prst="straightConnector1">
              <a:avLst/>
            </a:prstGeom>
            <a:grpFill/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直線單箭頭接點 120">
              <a:extLst>
                <a:ext uri="{FF2B5EF4-FFF2-40B4-BE49-F238E27FC236}">
                  <a16:creationId xmlns:a16="http://schemas.microsoft.com/office/drawing/2014/main" id="{DB71B9BF-11E2-1AC1-4631-69A1523E376F}"/>
                </a:ext>
              </a:extLst>
            </p:cNvPr>
            <p:cNvCxnSpPr>
              <a:cxnSpLocks/>
              <a:endCxn id="151" idx="3"/>
            </p:cNvCxnSpPr>
            <p:nvPr/>
          </p:nvCxnSpPr>
          <p:spPr>
            <a:xfrm flipH="1">
              <a:off x="-378156" y="3991590"/>
              <a:ext cx="750656" cy="768905"/>
            </a:xfrm>
            <a:prstGeom prst="straightConnector1">
              <a:avLst/>
            </a:prstGeom>
            <a:grpFill/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直線單箭頭接點 121">
              <a:extLst>
                <a:ext uri="{FF2B5EF4-FFF2-40B4-BE49-F238E27FC236}">
                  <a16:creationId xmlns:a16="http://schemas.microsoft.com/office/drawing/2014/main" id="{96C851DC-988F-21DF-2B19-0E4DD1612061}"/>
                </a:ext>
              </a:extLst>
            </p:cNvPr>
            <p:cNvCxnSpPr>
              <a:cxnSpLocks/>
              <a:stCxn id="151" idx="5"/>
            </p:cNvCxnSpPr>
            <p:nvPr/>
          </p:nvCxnSpPr>
          <p:spPr>
            <a:xfrm flipH="1" flipV="1">
              <a:off x="385522" y="3991257"/>
              <a:ext cx="763672" cy="769238"/>
            </a:xfrm>
            <a:prstGeom prst="straightConnector1">
              <a:avLst/>
            </a:prstGeom>
            <a:grpFill/>
            <a:ln w="28575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直線單箭頭接點 122">
              <a:extLst>
                <a:ext uri="{FF2B5EF4-FFF2-40B4-BE49-F238E27FC236}">
                  <a16:creationId xmlns:a16="http://schemas.microsoft.com/office/drawing/2014/main" id="{96707BE1-8E8F-D116-ECF7-80F21B60AF77}"/>
                </a:ext>
              </a:extLst>
            </p:cNvPr>
            <p:cNvCxnSpPr>
              <a:cxnSpLocks/>
              <a:stCxn id="151" idx="1"/>
            </p:cNvCxnSpPr>
            <p:nvPr/>
          </p:nvCxnSpPr>
          <p:spPr>
            <a:xfrm>
              <a:off x="-378156" y="3233145"/>
              <a:ext cx="757364" cy="758112"/>
            </a:xfrm>
            <a:prstGeom prst="straightConnector1">
              <a:avLst/>
            </a:prstGeom>
            <a:grpFill/>
            <a:ln w="28575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0" name="群組 159">
            <a:extLst>
              <a:ext uri="{FF2B5EF4-FFF2-40B4-BE49-F238E27FC236}">
                <a16:creationId xmlns:a16="http://schemas.microsoft.com/office/drawing/2014/main" id="{4C1124CC-1B66-ADBA-D917-6C8CDB485FA0}"/>
              </a:ext>
            </a:extLst>
          </p:cNvPr>
          <p:cNvGrpSpPr/>
          <p:nvPr/>
        </p:nvGrpSpPr>
        <p:grpSpPr>
          <a:xfrm>
            <a:off x="7795888" y="5574379"/>
            <a:ext cx="784800" cy="784800"/>
            <a:chOff x="-694481" y="2916820"/>
            <a:chExt cx="2160000" cy="2160000"/>
          </a:xfrm>
          <a:solidFill>
            <a:srgbClr val="FFFF00">
              <a:alpha val="20000"/>
            </a:srgbClr>
          </a:solidFill>
          <a:scene3d>
            <a:camera prst="orthographicFront">
              <a:rot lat="20610308" lon="15863243" rev="3773403"/>
            </a:camera>
            <a:lightRig rig="threePt" dir="t"/>
          </a:scene3d>
        </p:grpSpPr>
        <p:sp>
          <p:nvSpPr>
            <p:cNvPr id="161" name="橢圓 160">
              <a:extLst>
                <a:ext uri="{FF2B5EF4-FFF2-40B4-BE49-F238E27FC236}">
                  <a16:creationId xmlns:a16="http://schemas.microsoft.com/office/drawing/2014/main" id="{D60CDE21-C19B-D063-6B25-7E040E9631B9}"/>
                </a:ext>
              </a:extLst>
            </p:cNvPr>
            <p:cNvSpPr/>
            <p:nvPr/>
          </p:nvSpPr>
          <p:spPr>
            <a:xfrm>
              <a:off x="-694481" y="2916820"/>
              <a:ext cx="2160000" cy="2160000"/>
            </a:xfrm>
            <a:prstGeom prst="ellipse">
              <a:avLst/>
            </a:prstGeom>
            <a:grp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62" name="直線單箭頭接點 125">
              <a:extLst>
                <a:ext uri="{FF2B5EF4-FFF2-40B4-BE49-F238E27FC236}">
                  <a16:creationId xmlns:a16="http://schemas.microsoft.com/office/drawing/2014/main" id="{7903BD1A-AE34-33A2-BA76-6C86355CB358}"/>
                </a:ext>
              </a:extLst>
            </p:cNvPr>
            <p:cNvCxnSpPr>
              <a:cxnSpLocks/>
              <a:stCxn id="161" idx="0"/>
            </p:cNvCxnSpPr>
            <p:nvPr/>
          </p:nvCxnSpPr>
          <p:spPr>
            <a:xfrm>
              <a:off x="385519" y="2916820"/>
              <a:ext cx="0" cy="1080000"/>
            </a:xfrm>
            <a:prstGeom prst="straightConnector1">
              <a:avLst/>
            </a:prstGeom>
            <a:grpFill/>
            <a:ln w="28575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直線單箭頭接點 126">
              <a:extLst>
                <a:ext uri="{FF2B5EF4-FFF2-40B4-BE49-F238E27FC236}">
                  <a16:creationId xmlns:a16="http://schemas.microsoft.com/office/drawing/2014/main" id="{1EDD0413-5AE8-0170-3ED9-612951882198}"/>
                </a:ext>
              </a:extLst>
            </p:cNvPr>
            <p:cNvCxnSpPr>
              <a:cxnSpLocks/>
              <a:stCxn id="161" idx="7"/>
            </p:cNvCxnSpPr>
            <p:nvPr/>
          </p:nvCxnSpPr>
          <p:spPr>
            <a:xfrm flipH="1">
              <a:off x="385520" y="3233145"/>
              <a:ext cx="763674" cy="763675"/>
            </a:xfrm>
            <a:prstGeom prst="straightConnector1">
              <a:avLst/>
            </a:prstGeom>
            <a:grpFill/>
            <a:ln w="28575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直線單箭頭接點 127">
              <a:extLst>
                <a:ext uri="{FF2B5EF4-FFF2-40B4-BE49-F238E27FC236}">
                  <a16:creationId xmlns:a16="http://schemas.microsoft.com/office/drawing/2014/main" id="{D88ED876-62E9-44AF-B983-2C9782A6E7C7}"/>
                </a:ext>
              </a:extLst>
            </p:cNvPr>
            <p:cNvCxnSpPr>
              <a:cxnSpLocks/>
              <a:stCxn id="161" idx="6"/>
            </p:cNvCxnSpPr>
            <p:nvPr/>
          </p:nvCxnSpPr>
          <p:spPr>
            <a:xfrm flipH="1" flipV="1">
              <a:off x="385521" y="3991590"/>
              <a:ext cx="1079998" cy="5230"/>
            </a:xfrm>
            <a:prstGeom prst="straightConnector1">
              <a:avLst/>
            </a:prstGeom>
            <a:grpFill/>
            <a:ln w="28575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直線單箭頭接點 128">
              <a:extLst>
                <a:ext uri="{FF2B5EF4-FFF2-40B4-BE49-F238E27FC236}">
                  <a16:creationId xmlns:a16="http://schemas.microsoft.com/office/drawing/2014/main" id="{2CF2DE9B-CCE4-FD7E-17EE-C3515643ABF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85160" y="3991590"/>
              <a:ext cx="38598" cy="1080000"/>
            </a:xfrm>
            <a:prstGeom prst="straightConnector1">
              <a:avLst/>
            </a:prstGeom>
            <a:grpFill/>
            <a:ln w="28575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直線單箭頭接點 129">
              <a:extLst>
                <a:ext uri="{FF2B5EF4-FFF2-40B4-BE49-F238E27FC236}">
                  <a16:creationId xmlns:a16="http://schemas.microsoft.com/office/drawing/2014/main" id="{66D7986A-970A-E4C6-888D-4796F808CE96}"/>
                </a:ext>
              </a:extLst>
            </p:cNvPr>
            <p:cNvCxnSpPr>
              <a:cxnSpLocks/>
              <a:endCxn id="161" idx="2"/>
            </p:cNvCxnSpPr>
            <p:nvPr/>
          </p:nvCxnSpPr>
          <p:spPr>
            <a:xfrm flipH="1">
              <a:off x="-694481" y="3996820"/>
              <a:ext cx="1098940" cy="0"/>
            </a:xfrm>
            <a:prstGeom prst="straightConnector1">
              <a:avLst/>
            </a:prstGeom>
            <a:grpFill/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直線單箭頭接點 130">
              <a:extLst>
                <a:ext uri="{FF2B5EF4-FFF2-40B4-BE49-F238E27FC236}">
                  <a16:creationId xmlns:a16="http://schemas.microsoft.com/office/drawing/2014/main" id="{6EE95CBE-C3C9-E57F-4E30-60B447E5D703}"/>
                </a:ext>
              </a:extLst>
            </p:cNvPr>
            <p:cNvCxnSpPr>
              <a:cxnSpLocks/>
              <a:endCxn id="161" idx="3"/>
            </p:cNvCxnSpPr>
            <p:nvPr/>
          </p:nvCxnSpPr>
          <p:spPr>
            <a:xfrm flipH="1">
              <a:off x="-378156" y="3991590"/>
              <a:ext cx="750656" cy="768905"/>
            </a:xfrm>
            <a:prstGeom prst="straightConnector1">
              <a:avLst/>
            </a:prstGeom>
            <a:grpFill/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直線單箭頭接點 131">
              <a:extLst>
                <a:ext uri="{FF2B5EF4-FFF2-40B4-BE49-F238E27FC236}">
                  <a16:creationId xmlns:a16="http://schemas.microsoft.com/office/drawing/2014/main" id="{417ECB00-7AE9-3CB7-6766-6E868C459B42}"/>
                </a:ext>
              </a:extLst>
            </p:cNvPr>
            <p:cNvCxnSpPr>
              <a:cxnSpLocks/>
              <a:stCxn id="161" idx="5"/>
            </p:cNvCxnSpPr>
            <p:nvPr/>
          </p:nvCxnSpPr>
          <p:spPr>
            <a:xfrm flipH="1" flipV="1">
              <a:off x="385522" y="3991257"/>
              <a:ext cx="763672" cy="769238"/>
            </a:xfrm>
            <a:prstGeom prst="straightConnector1">
              <a:avLst/>
            </a:prstGeom>
            <a:grpFill/>
            <a:ln w="28575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直線單箭頭接點 132">
              <a:extLst>
                <a:ext uri="{FF2B5EF4-FFF2-40B4-BE49-F238E27FC236}">
                  <a16:creationId xmlns:a16="http://schemas.microsoft.com/office/drawing/2014/main" id="{5B5DE6A6-AD0E-4ECB-F975-905715B23AD6}"/>
                </a:ext>
              </a:extLst>
            </p:cNvPr>
            <p:cNvCxnSpPr>
              <a:cxnSpLocks/>
              <a:stCxn id="161" idx="1"/>
            </p:cNvCxnSpPr>
            <p:nvPr/>
          </p:nvCxnSpPr>
          <p:spPr>
            <a:xfrm>
              <a:off x="-378156" y="3233145"/>
              <a:ext cx="757364" cy="758112"/>
            </a:xfrm>
            <a:prstGeom prst="straightConnector1">
              <a:avLst/>
            </a:prstGeom>
            <a:grpFill/>
            <a:ln w="28575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0" name="群組 169">
            <a:extLst>
              <a:ext uri="{FF2B5EF4-FFF2-40B4-BE49-F238E27FC236}">
                <a16:creationId xmlns:a16="http://schemas.microsoft.com/office/drawing/2014/main" id="{CD407CAA-7B45-3A07-4C22-59016F3A7F8F}"/>
              </a:ext>
            </a:extLst>
          </p:cNvPr>
          <p:cNvGrpSpPr/>
          <p:nvPr/>
        </p:nvGrpSpPr>
        <p:grpSpPr>
          <a:xfrm>
            <a:off x="9866531" y="5575892"/>
            <a:ext cx="784800" cy="784800"/>
            <a:chOff x="-694481" y="2916820"/>
            <a:chExt cx="2160000" cy="2160000"/>
          </a:xfrm>
          <a:solidFill>
            <a:srgbClr val="FFFF00">
              <a:alpha val="20000"/>
            </a:srgbClr>
          </a:solidFill>
          <a:scene3d>
            <a:camera prst="orthographicFront">
              <a:rot lat="16423750" lon="10188389" rev="7804462"/>
            </a:camera>
            <a:lightRig rig="threePt" dir="t"/>
          </a:scene3d>
        </p:grpSpPr>
        <p:sp>
          <p:nvSpPr>
            <p:cNvPr id="171" name="橢圓 170">
              <a:extLst>
                <a:ext uri="{FF2B5EF4-FFF2-40B4-BE49-F238E27FC236}">
                  <a16:creationId xmlns:a16="http://schemas.microsoft.com/office/drawing/2014/main" id="{726F33DC-0A11-480A-A40F-9CA7723EC03E}"/>
                </a:ext>
              </a:extLst>
            </p:cNvPr>
            <p:cNvSpPr/>
            <p:nvPr/>
          </p:nvSpPr>
          <p:spPr>
            <a:xfrm>
              <a:off x="-694481" y="2916820"/>
              <a:ext cx="2160000" cy="2160000"/>
            </a:xfrm>
            <a:prstGeom prst="ellipse">
              <a:avLst/>
            </a:prstGeom>
            <a:grp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72" name="直線單箭頭接點 135">
              <a:extLst>
                <a:ext uri="{FF2B5EF4-FFF2-40B4-BE49-F238E27FC236}">
                  <a16:creationId xmlns:a16="http://schemas.microsoft.com/office/drawing/2014/main" id="{4722DDA7-94EA-59F4-C82F-3F9E0CD8B156}"/>
                </a:ext>
              </a:extLst>
            </p:cNvPr>
            <p:cNvCxnSpPr>
              <a:cxnSpLocks/>
              <a:stCxn id="171" idx="0"/>
            </p:cNvCxnSpPr>
            <p:nvPr/>
          </p:nvCxnSpPr>
          <p:spPr>
            <a:xfrm>
              <a:off x="385519" y="2916820"/>
              <a:ext cx="0" cy="1080000"/>
            </a:xfrm>
            <a:prstGeom prst="straightConnector1">
              <a:avLst/>
            </a:prstGeom>
            <a:grpFill/>
            <a:ln w="28575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直線單箭頭接點 136">
              <a:extLst>
                <a:ext uri="{FF2B5EF4-FFF2-40B4-BE49-F238E27FC236}">
                  <a16:creationId xmlns:a16="http://schemas.microsoft.com/office/drawing/2014/main" id="{4C88D386-46B8-1A7A-B92E-6742C60070AB}"/>
                </a:ext>
              </a:extLst>
            </p:cNvPr>
            <p:cNvCxnSpPr>
              <a:cxnSpLocks/>
              <a:stCxn id="171" idx="7"/>
            </p:cNvCxnSpPr>
            <p:nvPr/>
          </p:nvCxnSpPr>
          <p:spPr>
            <a:xfrm flipH="1">
              <a:off x="385520" y="3233145"/>
              <a:ext cx="763674" cy="763675"/>
            </a:xfrm>
            <a:prstGeom prst="straightConnector1">
              <a:avLst/>
            </a:prstGeom>
            <a:grpFill/>
            <a:ln w="28575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直線單箭頭接點 137">
              <a:extLst>
                <a:ext uri="{FF2B5EF4-FFF2-40B4-BE49-F238E27FC236}">
                  <a16:creationId xmlns:a16="http://schemas.microsoft.com/office/drawing/2014/main" id="{87DB4D92-B7B4-E54F-AE31-F249708A3127}"/>
                </a:ext>
              </a:extLst>
            </p:cNvPr>
            <p:cNvCxnSpPr>
              <a:cxnSpLocks/>
              <a:stCxn id="171" idx="6"/>
            </p:cNvCxnSpPr>
            <p:nvPr/>
          </p:nvCxnSpPr>
          <p:spPr>
            <a:xfrm flipH="1" flipV="1">
              <a:off x="385521" y="3991590"/>
              <a:ext cx="1079998" cy="5230"/>
            </a:xfrm>
            <a:prstGeom prst="straightConnector1">
              <a:avLst/>
            </a:prstGeom>
            <a:grpFill/>
            <a:ln w="28575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直線單箭頭接點 138">
              <a:extLst>
                <a:ext uri="{FF2B5EF4-FFF2-40B4-BE49-F238E27FC236}">
                  <a16:creationId xmlns:a16="http://schemas.microsoft.com/office/drawing/2014/main" id="{B4AAFFD3-9EB7-4B0F-D651-8B503A75BD0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85160" y="3991590"/>
              <a:ext cx="38598" cy="1080000"/>
            </a:xfrm>
            <a:prstGeom prst="straightConnector1">
              <a:avLst/>
            </a:prstGeom>
            <a:grpFill/>
            <a:ln w="28575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直線單箭頭接點 139">
              <a:extLst>
                <a:ext uri="{FF2B5EF4-FFF2-40B4-BE49-F238E27FC236}">
                  <a16:creationId xmlns:a16="http://schemas.microsoft.com/office/drawing/2014/main" id="{5FFD0112-C000-B60F-9D28-4EBF9243A323}"/>
                </a:ext>
              </a:extLst>
            </p:cNvPr>
            <p:cNvCxnSpPr>
              <a:cxnSpLocks/>
              <a:endCxn id="171" idx="2"/>
            </p:cNvCxnSpPr>
            <p:nvPr/>
          </p:nvCxnSpPr>
          <p:spPr>
            <a:xfrm flipH="1">
              <a:off x="-694481" y="3996820"/>
              <a:ext cx="1098940" cy="0"/>
            </a:xfrm>
            <a:prstGeom prst="straightConnector1">
              <a:avLst/>
            </a:prstGeom>
            <a:grpFill/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直線單箭頭接點 140">
              <a:extLst>
                <a:ext uri="{FF2B5EF4-FFF2-40B4-BE49-F238E27FC236}">
                  <a16:creationId xmlns:a16="http://schemas.microsoft.com/office/drawing/2014/main" id="{9433AC05-3D73-E626-3751-C829CA44759A}"/>
                </a:ext>
              </a:extLst>
            </p:cNvPr>
            <p:cNvCxnSpPr>
              <a:cxnSpLocks/>
              <a:endCxn id="171" idx="3"/>
            </p:cNvCxnSpPr>
            <p:nvPr/>
          </p:nvCxnSpPr>
          <p:spPr>
            <a:xfrm flipH="1">
              <a:off x="-378156" y="3991590"/>
              <a:ext cx="750656" cy="768905"/>
            </a:xfrm>
            <a:prstGeom prst="straightConnector1">
              <a:avLst/>
            </a:prstGeom>
            <a:grpFill/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直線單箭頭接點 141">
              <a:extLst>
                <a:ext uri="{FF2B5EF4-FFF2-40B4-BE49-F238E27FC236}">
                  <a16:creationId xmlns:a16="http://schemas.microsoft.com/office/drawing/2014/main" id="{6FEB4856-8961-A356-D6B4-D601C75E5746}"/>
                </a:ext>
              </a:extLst>
            </p:cNvPr>
            <p:cNvCxnSpPr>
              <a:cxnSpLocks/>
              <a:stCxn id="171" idx="5"/>
            </p:cNvCxnSpPr>
            <p:nvPr/>
          </p:nvCxnSpPr>
          <p:spPr>
            <a:xfrm flipH="1" flipV="1">
              <a:off x="385522" y="3991257"/>
              <a:ext cx="763672" cy="769238"/>
            </a:xfrm>
            <a:prstGeom prst="straightConnector1">
              <a:avLst/>
            </a:prstGeom>
            <a:grpFill/>
            <a:ln w="28575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直線單箭頭接點 142">
              <a:extLst>
                <a:ext uri="{FF2B5EF4-FFF2-40B4-BE49-F238E27FC236}">
                  <a16:creationId xmlns:a16="http://schemas.microsoft.com/office/drawing/2014/main" id="{68272A69-9868-3DA8-F403-AA5E6ACBD12F}"/>
                </a:ext>
              </a:extLst>
            </p:cNvPr>
            <p:cNvCxnSpPr>
              <a:cxnSpLocks/>
              <a:stCxn id="171" idx="1"/>
            </p:cNvCxnSpPr>
            <p:nvPr/>
          </p:nvCxnSpPr>
          <p:spPr>
            <a:xfrm>
              <a:off x="-378156" y="3233145"/>
              <a:ext cx="757364" cy="758112"/>
            </a:xfrm>
            <a:prstGeom prst="straightConnector1">
              <a:avLst/>
            </a:prstGeom>
            <a:grpFill/>
            <a:ln w="28575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0" name="文字方塊 179">
            <a:extLst>
              <a:ext uri="{FF2B5EF4-FFF2-40B4-BE49-F238E27FC236}">
                <a16:creationId xmlns:a16="http://schemas.microsoft.com/office/drawing/2014/main" id="{CB19B72F-B6E9-00B0-B527-15CBF52FA3CF}"/>
              </a:ext>
            </a:extLst>
          </p:cNvPr>
          <p:cNvSpPr txBox="1"/>
          <p:nvPr/>
        </p:nvSpPr>
        <p:spPr>
          <a:xfrm>
            <a:off x="1401109" y="2718015"/>
            <a:ext cx="24715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3600" b="1" dirty="0"/>
              <a:t>EOF2 vector</a:t>
            </a:r>
            <a:endParaRPr lang="zh-TW" altLang="en-US" sz="3600" b="1" dirty="0"/>
          </a:p>
        </p:txBody>
      </p:sp>
      <p:sp>
        <p:nvSpPr>
          <p:cNvPr id="181" name="文字方塊 180">
            <a:extLst>
              <a:ext uri="{FF2B5EF4-FFF2-40B4-BE49-F238E27FC236}">
                <a16:creationId xmlns:a16="http://schemas.microsoft.com/office/drawing/2014/main" id="{637626D6-4EF6-36EE-4721-CE0ECB48474D}"/>
              </a:ext>
            </a:extLst>
          </p:cNvPr>
          <p:cNvSpPr txBox="1"/>
          <p:nvPr/>
        </p:nvSpPr>
        <p:spPr>
          <a:xfrm>
            <a:off x="279633" y="3765313"/>
            <a:ext cx="471447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(1)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必須在與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EOF1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垂直的平面上找出變異數最大之軸</a:t>
            </a:r>
          </a:p>
        </p:txBody>
      </p:sp>
      <p:sp>
        <p:nvSpPr>
          <p:cNvPr id="182" name="文字方塊 181">
            <a:extLst>
              <a:ext uri="{FF2B5EF4-FFF2-40B4-BE49-F238E27FC236}">
                <a16:creationId xmlns:a16="http://schemas.microsoft.com/office/drawing/2014/main" id="{F396A9D8-EF5F-B7F5-7FAF-88DA80EFA669}"/>
              </a:ext>
            </a:extLst>
          </p:cNvPr>
          <p:cNvSpPr txBox="1"/>
          <p:nvPr/>
        </p:nvSpPr>
        <p:spPr>
          <a:xfrm>
            <a:off x="279633" y="4990133"/>
            <a:ext cx="471447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(2)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若各軸變異數皆相同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極少數情況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),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則可有無限組合</a:t>
            </a:r>
            <a:endParaRPr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7227084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EE839A0E-C073-84CA-BD98-5942C7E36F26}"/>
              </a:ext>
            </a:extLst>
          </p:cNvPr>
          <p:cNvSpPr txBox="1">
            <a:spLocks/>
          </p:cNvSpPr>
          <p:nvPr/>
        </p:nvSpPr>
        <p:spPr>
          <a:xfrm>
            <a:off x="1674420" y="359499"/>
            <a:ext cx="8843159" cy="8498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zh-TW" b="1" dirty="0">
                <a:solidFill>
                  <a:schemeClr val="accent1">
                    <a:lumMod val="75000"/>
                  </a:schemeClr>
                </a:solidFill>
                <a:latin typeface="+mn-lt"/>
              </a:rPr>
              <a:t>What is EOF analysis?</a:t>
            </a:r>
            <a:endParaRPr kumimoji="1" lang="zh-TW" altLang="en-US" b="1" dirty="0">
              <a:solidFill>
                <a:schemeClr val="accent1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13" name="投影片編號版面配置區 12">
            <a:extLst>
              <a:ext uri="{FF2B5EF4-FFF2-40B4-BE49-F238E27FC236}">
                <a16:creationId xmlns:a16="http://schemas.microsoft.com/office/drawing/2014/main" id="{D843EB31-4F92-3B69-88B1-ADB5641A01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4D7F2-F5CE-C646-86CE-E67DBC894B4B}" type="slidenum">
              <a:rPr kumimoji="1" lang="zh-TW" altLang="en-US" smtClean="0"/>
              <a:t>3</a:t>
            </a:fld>
            <a:endParaRPr kumimoji="1"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44D9F952-DB57-ECF1-4307-8C6410B547D3}"/>
              </a:ext>
            </a:extLst>
          </p:cNvPr>
          <p:cNvSpPr txBox="1"/>
          <p:nvPr/>
        </p:nvSpPr>
        <p:spPr>
          <a:xfrm>
            <a:off x="488271" y="1733921"/>
            <a:ext cx="36744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(1) 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背景：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X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為一距平矩陣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98F40382-728F-C75A-A292-85D726C72E3E}"/>
                  </a:ext>
                </a:extLst>
              </p:cNvPr>
              <p:cNvSpPr txBox="1"/>
              <p:nvPr/>
            </p:nvSpPr>
            <p:spPr>
              <a:xfrm>
                <a:off x="4239619" y="1592023"/>
                <a:ext cx="3615926" cy="7454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240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TW" sz="240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……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……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zh-TW" sz="2400" dirty="0"/>
                  <a:t>,</a:t>
                </a:r>
                <a:endParaRPr lang="zh-TW" altLang="en-US" sz="2400" dirty="0"/>
              </a:p>
            </p:txBody>
          </p:sp>
        </mc:Choice>
        <mc:Fallback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98F40382-728F-C75A-A292-85D726C72E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9619" y="1592023"/>
                <a:ext cx="3615926" cy="745460"/>
              </a:xfrm>
              <a:prstGeom prst="rect">
                <a:avLst/>
              </a:prstGeom>
              <a:blipFill>
                <a:blip r:embed="rId3"/>
                <a:stretch>
                  <a:fillRect l="-350" r="-174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341379C6-BFC7-442F-850D-DEFFF56DD72D}"/>
                  </a:ext>
                </a:extLst>
              </p:cNvPr>
              <p:cNvSpPr txBox="1"/>
              <p:nvPr/>
            </p:nvSpPr>
            <p:spPr>
              <a:xfrm>
                <a:off x="8016597" y="1438968"/>
                <a:ext cx="2180982" cy="10515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則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nary>
                              <m:naryPr>
                                <m:chr m:val="∑"/>
                                <m:ctrlPr>
                                  <a:rPr lang="en-US" altLang="zh-TW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nary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=0</m:t>
                            </m:r>
                          </m:e>
                          <m:e>
                            <m:nary>
                              <m:naryPr>
                                <m:chr m:val="∑"/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nary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=0</m:t>
                            </m:r>
                          </m:e>
                        </m:eqArr>
                      </m:e>
                    </m:d>
                  </m:oMath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341379C6-BFC7-442F-850D-DEFFF56DD7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6597" y="1438968"/>
                <a:ext cx="2180982" cy="1051570"/>
              </a:xfrm>
              <a:prstGeom prst="rect">
                <a:avLst/>
              </a:prstGeom>
              <a:blipFill>
                <a:blip r:embed="rId4"/>
                <a:stretch>
                  <a:fillRect l="-60694" t="-203571" r="-4046" b="-29047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049960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EE839A0E-C073-84CA-BD98-5942C7E36F26}"/>
              </a:ext>
            </a:extLst>
          </p:cNvPr>
          <p:cNvSpPr txBox="1">
            <a:spLocks/>
          </p:cNvSpPr>
          <p:nvPr/>
        </p:nvSpPr>
        <p:spPr>
          <a:xfrm>
            <a:off x="1674420" y="359499"/>
            <a:ext cx="8843159" cy="8498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zh-TW" b="1" dirty="0">
                <a:solidFill>
                  <a:schemeClr val="accent1">
                    <a:lumMod val="75000"/>
                  </a:schemeClr>
                </a:solidFill>
                <a:latin typeface="+mn-lt"/>
              </a:rPr>
              <a:t>What is EOF analysis?</a:t>
            </a:r>
            <a:endParaRPr kumimoji="1" lang="zh-TW" altLang="en-US" b="1" dirty="0">
              <a:solidFill>
                <a:schemeClr val="accent1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30DDF649-CBC4-0F1C-EF82-3FF58321AF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723" y="1543638"/>
            <a:ext cx="10515600" cy="849890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u"/>
            </a:pPr>
            <a:r>
              <a:rPr kumimoji="1" lang="en-US" altLang="zh-TW" sz="2400" dirty="0"/>
              <a:t>We can decompose a dataset into a set of orthogonal functions (EOFs) multiplied by their amplitudes (PCs).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4A1040E4-D1AE-7452-80C5-EE0DD40278BF}"/>
                  </a:ext>
                </a:extLst>
              </p:cNvPr>
              <p:cNvSpPr txBox="1"/>
              <p:nvPr/>
            </p:nvSpPr>
            <p:spPr>
              <a:xfrm>
                <a:off x="1012265" y="2261110"/>
                <a:ext cx="4848057" cy="113082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𝐴</m:t>
                      </m:r>
                      <m:d>
                        <m:dPr>
                          <m:ctrlP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kumimoji="1"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2400" b="0" i="1" smtClean="0">
                                  <a:latin typeface="Cambria Math" panose="02040503050406030204" pitchFamily="18" charset="0"/>
                                </a:rPr>
                                <m:t>𝑃𝐶</m:t>
                              </m:r>
                            </m:e>
                            <m:sub>
                              <m:r>
                                <a:rPr kumimoji="1" lang="en-US" altLang="zh-TW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)∙</m:t>
                          </m:r>
                          <m:sSub>
                            <m:sSubPr>
                              <m:ctrlPr>
                                <a:rPr kumimoji="1" lang="en-US" altLang="zh-TW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𝐸𝑂𝐹</m:t>
                              </m:r>
                            </m:e>
                            <m:sub>
                              <m:r>
                                <a:rPr kumimoji="1" lang="en-US" altLang="zh-TW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kumimoji="1" lang="en-US" altLang="zh-TW" sz="2400" dirty="0"/>
              </a:p>
            </p:txBody>
          </p:sp>
        </mc:Choice>
        <mc:Fallback xmlns="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4A1040E4-D1AE-7452-80C5-EE0DD40278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2265" y="2261110"/>
                <a:ext cx="4848057" cy="1130822"/>
              </a:xfrm>
              <a:prstGeom prst="rect">
                <a:avLst/>
              </a:prstGeom>
              <a:blipFill>
                <a:blip r:embed="rId2"/>
                <a:stretch>
                  <a:fillRect t="-103371" b="-15955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平行四邊形 6">
            <a:extLst>
              <a:ext uri="{FF2B5EF4-FFF2-40B4-BE49-F238E27FC236}">
                <a16:creationId xmlns:a16="http://schemas.microsoft.com/office/drawing/2014/main" id="{D6D42478-8EFB-A3A8-8E3F-8618DB016909}"/>
              </a:ext>
            </a:extLst>
          </p:cNvPr>
          <p:cNvSpPr/>
          <p:nvPr/>
        </p:nvSpPr>
        <p:spPr>
          <a:xfrm>
            <a:off x="206529" y="5911184"/>
            <a:ext cx="2957384" cy="345989"/>
          </a:xfrm>
          <a:prstGeom prst="parallelogram">
            <a:avLst>
              <a:gd name="adj" fmla="val 148077"/>
            </a:avLst>
          </a:prstGeom>
          <a:solidFill>
            <a:srgbClr val="A4FFA4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1764CFA3-7E9B-6B69-1D20-41860260067D}"/>
              </a:ext>
            </a:extLst>
          </p:cNvPr>
          <p:cNvSpPr txBox="1"/>
          <p:nvPr/>
        </p:nvSpPr>
        <p:spPr>
          <a:xfrm>
            <a:off x="438948" y="5962765"/>
            <a:ext cx="1119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accent6">
                    <a:lumMod val="50000"/>
                  </a:schemeClr>
                </a:solidFill>
              </a:rPr>
              <a:t>Dec. 2010</a:t>
            </a:r>
            <a:endParaRPr lang="zh-TW" alt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9" name="平行四邊形 8">
            <a:extLst>
              <a:ext uri="{FF2B5EF4-FFF2-40B4-BE49-F238E27FC236}">
                <a16:creationId xmlns:a16="http://schemas.microsoft.com/office/drawing/2014/main" id="{F7A630E4-39B2-3593-B0E3-972F72169480}"/>
              </a:ext>
            </a:extLst>
          </p:cNvPr>
          <p:cNvSpPr/>
          <p:nvPr/>
        </p:nvSpPr>
        <p:spPr>
          <a:xfrm>
            <a:off x="206529" y="4379063"/>
            <a:ext cx="2957384" cy="345989"/>
          </a:xfrm>
          <a:prstGeom prst="parallelogram">
            <a:avLst>
              <a:gd name="adj" fmla="val 148077"/>
            </a:avLst>
          </a:prstGeom>
          <a:solidFill>
            <a:srgbClr val="A4FFA4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平行四邊形 9">
            <a:extLst>
              <a:ext uri="{FF2B5EF4-FFF2-40B4-BE49-F238E27FC236}">
                <a16:creationId xmlns:a16="http://schemas.microsoft.com/office/drawing/2014/main" id="{E5CF0C95-E982-C73B-9F4C-A31A820E0825}"/>
              </a:ext>
            </a:extLst>
          </p:cNvPr>
          <p:cNvSpPr/>
          <p:nvPr/>
        </p:nvSpPr>
        <p:spPr>
          <a:xfrm>
            <a:off x="206529" y="4076076"/>
            <a:ext cx="2957384" cy="345989"/>
          </a:xfrm>
          <a:prstGeom prst="parallelogram">
            <a:avLst>
              <a:gd name="adj" fmla="val 148077"/>
            </a:avLst>
          </a:prstGeom>
          <a:solidFill>
            <a:srgbClr val="A4FFA4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B6630133-84AA-D631-640D-CE6B4C738DD6}"/>
              </a:ext>
            </a:extLst>
          </p:cNvPr>
          <p:cNvSpPr txBox="1"/>
          <p:nvPr/>
        </p:nvSpPr>
        <p:spPr>
          <a:xfrm>
            <a:off x="438948" y="4127657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accent6">
                    <a:lumMod val="50000"/>
                  </a:schemeClr>
                </a:solidFill>
              </a:rPr>
              <a:t>Jan. 2001</a:t>
            </a:r>
            <a:endParaRPr lang="zh-TW" alt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2998250F-4A13-3E03-B58A-037E847335BB}"/>
              </a:ext>
            </a:extLst>
          </p:cNvPr>
          <p:cNvSpPr txBox="1"/>
          <p:nvPr/>
        </p:nvSpPr>
        <p:spPr>
          <a:xfrm>
            <a:off x="410812" y="4418613"/>
            <a:ext cx="1102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accent6">
                    <a:lumMod val="50000"/>
                  </a:schemeClr>
                </a:solidFill>
              </a:rPr>
              <a:t>Feb. 2001</a:t>
            </a:r>
            <a:endParaRPr lang="zh-TW" alt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3" name="平行四邊形 12">
            <a:extLst>
              <a:ext uri="{FF2B5EF4-FFF2-40B4-BE49-F238E27FC236}">
                <a16:creationId xmlns:a16="http://schemas.microsoft.com/office/drawing/2014/main" id="{FA32A615-D513-189A-67D2-FD75CDEA1088}"/>
              </a:ext>
            </a:extLst>
          </p:cNvPr>
          <p:cNvSpPr/>
          <p:nvPr/>
        </p:nvSpPr>
        <p:spPr>
          <a:xfrm>
            <a:off x="206529" y="5603723"/>
            <a:ext cx="2957384" cy="345989"/>
          </a:xfrm>
          <a:prstGeom prst="parallelogram">
            <a:avLst>
              <a:gd name="adj" fmla="val 148077"/>
            </a:avLst>
          </a:prstGeom>
          <a:solidFill>
            <a:srgbClr val="A4FFA4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平行四邊形 13">
            <a:extLst>
              <a:ext uri="{FF2B5EF4-FFF2-40B4-BE49-F238E27FC236}">
                <a16:creationId xmlns:a16="http://schemas.microsoft.com/office/drawing/2014/main" id="{CA800E2F-E875-5DF2-443E-D4991D1116FA}"/>
              </a:ext>
            </a:extLst>
          </p:cNvPr>
          <p:cNvSpPr/>
          <p:nvPr/>
        </p:nvSpPr>
        <p:spPr>
          <a:xfrm>
            <a:off x="206529" y="5300736"/>
            <a:ext cx="2957384" cy="345989"/>
          </a:xfrm>
          <a:prstGeom prst="parallelogram">
            <a:avLst>
              <a:gd name="adj" fmla="val 148077"/>
            </a:avLst>
          </a:prstGeom>
          <a:solidFill>
            <a:srgbClr val="A4FFA4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B8097866-FDBF-6B35-9930-0CC65CFB88B0}"/>
              </a:ext>
            </a:extLst>
          </p:cNvPr>
          <p:cNvSpPr txBox="1"/>
          <p:nvPr/>
        </p:nvSpPr>
        <p:spPr>
          <a:xfrm>
            <a:off x="467084" y="5338249"/>
            <a:ext cx="10903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accent6">
                    <a:lumMod val="50000"/>
                  </a:schemeClr>
                </a:solidFill>
              </a:rPr>
              <a:t>Oct. 2010</a:t>
            </a:r>
            <a:endParaRPr lang="zh-TW" alt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55CDF9B4-D53E-7EC1-6186-3C470F5B353D}"/>
              </a:ext>
            </a:extLst>
          </p:cNvPr>
          <p:cNvSpPr txBox="1"/>
          <p:nvPr/>
        </p:nvSpPr>
        <p:spPr>
          <a:xfrm>
            <a:off x="438948" y="5643273"/>
            <a:ext cx="1118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accent6">
                    <a:lumMod val="50000"/>
                  </a:schemeClr>
                </a:solidFill>
              </a:rPr>
              <a:t>Nov. 2010</a:t>
            </a:r>
            <a:endParaRPr lang="zh-TW" alt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FFCC071E-466F-785D-1BE9-D43424FE6592}"/>
              </a:ext>
            </a:extLst>
          </p:cNvPr>
          <p:cNvCxnSpPr>
            <a:cxnSpLocks/>
          </p:cNvCxnSpPr>
          <p:nvPr/>
        </p:nvCxnSpPr>
        <p:spPr>
          <a:xfrm>
            <a:off x="3344622" y="5052726"/>
            <a:ext cx="1545811" cy="0"/>
          </a:xfrm>
          <a:prstGeom prst="straightConnector1">
            <a:avLst/>
          </a:prstGeom>
          <a:ln w="762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CE9F443E-BDEF-B0A4-0350-2AE39FCD142C}"/>
              </a:ext>
            </a:extLst>
          </p:cNvPr>
          <p:cNvSpPr txBox="1"/>
          <p:nvPr/>
        </p:nvSpPr>
        <p:spPr>
          <a:xfrm>
            <a:off x="3171373" y="4505509"/>
            <a:ext cx="17190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/>
              <a:t>EOF analysis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F6E7A2BB-78E7-0911-448A-63D3C273729C}"/>
                  </a:ext>
                </a:extLst>
              </p:cNvPr>
              <p:cNvSpPr txBox="1"/>
              <p:nvPr/>
            </p:nvSpPr>
            <p:spPr>
              <a:xfrm>
                <a:off x="1476189" y="4847806"/>
                <a:ext cx="30970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F6E7A2BB-78E7-0911-448A-63D3C27372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6189" y="4847806"/>
                <a:ext cx="309700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9C91AD79-6C38-465B-7CF8-25717BD1E2A1}"/>
                  </a:ext>
                </a:extLst>
              </p:cNvPr>
              <p:cNvSpPr txBox="1"/>
              <p:nvPr/>
            </p:nvSpPr>
            <p:spPr>
              <a:xfrm>
                <a:off x="6372075" y="6253658"/>
                <a:ext cx="356188" cy="477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500" i="1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zh-TW" altLang="en-US" sz="2500" dirty="0"/>
              </a:p>
            </p:txBody>
          </p:sp>
        </mc:Choice>
        <mc:Fallback xmlns=""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9C91AD79-6C38-465B-7CF8-25717BD1E2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2075" y="6253658"/>
                <a:ext cx="356188" cy="4770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字方塊 24">
                <a:extLst>
                  <a:ext uri="{FF2B5EF4-FFF2-40B4-BE49-F238E27FC236}">
                    <a16:creationId xmlns:a16="http://schemas.microsoft.com/office/drawing/2014/main" id="{7B453CF6-5F75-F67A-941E-B482EC52B018}"/>
                  </a:ext>
                </a:extLst>
              </p:cNvPr>
              <p:cNvSpPr txBox="1"/>
              <p:nvPr/>
            </p:nvSpPr>
            <p:spPr>
              <a:xfrm>
                <a:off x="9989655" y="6267939"/>
                <a:ext cx="356188" cy="477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500" i="1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zh-TW" altLang="en-US" sz="2500" dirty="0"/>
              </a:p>
            </p:txBody>
          </p:sp>
        </mc:Choice>
        <mc:Fallback xmlns="">
          <p:sp>
            <p:nvSpPr>
              <p:cNvPr id="25" name="文字方塊 24">
                <a:extLst>
                  <a:ext uri="{FF2B5EF4-FFF2-40B4-BE49-F238E27FC236}">
                    <a16:creationId xmlns:a16="http://schemas.microsoft.com/office/drawing/2014/main" id="{7B453CF6-5F75-F67A-941E-B482EC52B0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9655" y="6267939"/>
                <a:ext cx="356188" cy="4770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7" name="群組 26">
            <a:extLst>
              <a:ext uri="{FF2B5EF4-FFF2-40B4-BE49-F238E27FC236}">
                <a16:creationId xmlns:a16="http://schemas.microsoft.com/office/drawing/2014/main" id="{5099C402-4E34-ECD3-9BC7-EEEFAD514FA9}"/>
              </a:ext>
            </a:extLst>
          </p:cNvPr>
          <p:cNvGrpSpPr/>
          <p:nvPr/>
        </p:nvGrpSpPr>
        <p:grpSpPr>
          <a:xfrm>
            <a:off x="5077586" y="3298459"/>
            <a:ext cx="6961946" cy="1013349"/>
            <a:chOff x="3914625" y="1520247"/>
            <a:chExt cx="6961946" cy="1013349"/>
          </a:xfrm>
        </p:grpSpPr>
        <p:sp>
          <p:nvSpPr>
            <p:cNvPr id="28" name="文字方塊 27">
              <a:extLst>
                <a:ext uri="{FF2B5EF4-FFF2-40B4-BE49-F238E27FC236}">
                  <a16:creationId xmlns:a16="http://schemas.microsoft.com/office/drawing/2014/main" id="{210BE80E-623C-3F25-ABDF-1037A9024354}"/>
                </a:ext>
              </a:extLst>
            </p:cNvPr>
            <p:cNvSpPr txBox="1"/>
            <p:nvPr/>
          </p:nvSpPr>
          <p:spPr>
            <a:xfrm>
              <a:off x="6881340" y="1520247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solidFill>
                    <a:schemeClr val="accent1">
                      <a:lumMod val="75000"/>
                    </a:schemeClr>
                  </a:solidFill>
                </a:rPr>
                <a:t>PC1</a:t>
              </a:r>
              <a:endParaRPr lang="zh-TW" altLang="en-US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grpSp>
          <p:nvGrpSpPr>
            <p:cNvPr id="29" name="群組 28">
              <a:extLst>
                <a:ext uri="{FF2B5EF4-FFF2-40B4-BE49-F238E27FC236}">
                  <a16:creationId xmlns:a16="http://schemas.microsoft.com/office/drawing/2014/main" id="{4B912FE4-6F79-C924-14E0-6E1E1FC996D9}"/>
                </a:ext>
              </a:extLst>
            </p:cNvPr>
            <p:cNvGrpSpPr/>
            <p:nvPr/>
          </p:nvGrpSpPr>
          <p:grpSpPr>
            <a:xfrm>
              <a:off x="3914625" y="1741596"/>
              <a:ext cx="6861082" cy="792000"/>
              <a:chOff x="3920974" y="1499940"/>
              <a:chExt cx="6861082" cy="792000"/>
            </a:xfrm>
          </p:grpSpPr>
          <p:sp>
            <p:nvSpPr>
              <p:cNvPr id="31" name="平行四邊形 30">
                <a:extLst>
                  <a:ext uri="{FF2B5EF4-FFF2-40B4-BE49-F238E27FC236}">
                    <a16:creationId xmlns:a16="http://schemas.microsoft.com/office/drawing/2014/main" id="{7082B2A7-ED8E-763A-8B4C-0B46C6A79BAA}"/>
                  </a:ext>
                </a:extLst>
              </p:cNvPr>
              <p:cNvSpPr/>
              <p:nvPr/>
            </p:nvSpPr>
            <p:spPr>
              <a:xfrm>
                <a:off x="3920974" y="1760640"/>
                <a:ext cx="2957384" cy="345989"/>
              </a:xfrm>
              <a:prstGeom prst="parallelogram">
                <a:avLst>
                  <a:gd name="adj" fmla="val 148077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2" name="文字方塊 31">
                <a:extLst>
                  <a:ext uri="{FF2B5EF4-FFF2-40B4-BE49-F238E27FC236}">
                    <a16:creationId xmlns:a16="http://schemas.microsoft.com/office/drawing/2014/main" id="{1682E383-0F37-EB5F-B0A7-D95659F70D87}"/>
                  </a:ext>
                </a:extLst>
              </p:cNvPr>
              <p:cNvSpPr txBox="1"/>
              <p:nvPr/>
            </p:nvSpPr>
            <p:spPr>
              <a:xfrm>
                <a:off x="4297981" y="1748691"/>
                <a:ext cx="6683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/>
                  <a:t>EOF1</a:t>
                </a:r>
                <a:endParaRPr lang="zh-TW" altLang="en-US" dirty="0"/>
              </a:p>
            </p:txBody>
          </p:sp>
          <p:sp>
            <p:nvSpPr>
              <p:cNvPr id="33" name="文字方塊 32">
                <a:extLst>
                  <a:ext uri="{FF2B5EF4-FFF2-40B4-BE49-F238E27FC236}">
                    <a16:creationId xmlns:a16="http://schemas.microsoft.com/office/drawing/2014/main" id="{9A0EAED5-AE0A-DB3B-F715-FD6EC47359EA}"/>
                  </a:ext>
                </a:extLst>
              </p:cNvPr>
              <p:cNvSpPr txBox="1"/>
              <p:nvPr/>
            </p:nvSpPr>
            <p:spPr>
              <a:xfrm>
                <a:off x="6079945" y="1706818"/>
                <a:ext cx="58381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/>
                  <a:t>60%</a:t>
                </a:r>
                <a:endParaRPr lang="zh-TW" altLang="en-US" dirty="0"/>
              </a:p>
            </p:txBody>
          </p:sp>
          <p:pic>
            <p:nvPicPr>
              <p:cNvPr id="34" name="圖片 33">
                <a:extLst>
                  <a:ext uri="{FF2B5EF4-FFF2-40B4-BE49-F238E27FC236}">
                    <a16:creationId xmlns:a16="http://schemas.microsoft.com/office/drawing/2014/main" id="{F8FDD237-60E9-C743-A5DB-A6D796396F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064921" y="1499940"/>
                <a:ext cx="3717135" cy="792000"/>
              </a:xfrm>
              <a:prstGeom prst="rect">
                <a:avLst/>
              </a:prstGeom>
            </p:spPr>
          </p:pic>
        </p:grpSp>
        <p:sp>
          <p:nvSpPr>
            <p:cNvPr id="30" name="文字方塊 29">
              <a:extLst>
                <a:ext uri="{FF2B5EF4-FFF2-40B4-BE49-F238E27FC236}">
                  <a16:creationId xmlns:a16="http://schemas.microsoft.com/office/drawing/2014/main" id="{A1E5015E-51B3-65DB-B0C3-C58FD6EF361F}"/>
                </a:ext>
              </a:extLst>
            </p:cNvPr>
            <p:cNvSpPr txBox="1"/>
            <p:nvPr/>
          </p:nvSpPr>
          <p:spPr>
            <a:xfrm>
              <a:off x="10614961" y="1961514"/>
              <a:ext cx="2616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solidFill>
                    <a:schemeClr val="accent1">
                      <a:lumMod val="75000"/>
                    </a:schemeClr>
                  </a:solidFill>
                </a:rPr>
                <a:t>t</a:t>
              </a:r>
              <a:endParaRPr lang="zh-TW" altLang="en-US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</p:grpSp>
      <p:grpSp>
        <p:nvGrpSpPr>
          <p:cNvPr id="35" name="群組 34">
            <a:extLst>
              <a:ext uri="{FF2B5EF4-FFF2-40B4-BE49-F238E27FC236}">
                <a16:creationId xmlns:a16="http://schemas.microsoft.com/office/drawing/2014/main" id="{715D21EA-E346-BE8F-67A5-27BF0489DD3E}"/>
              </a:ext>
            </a:extLst>
          </p:cNvPr>
          <p:cNvGrpSpPr/>
          <p:nvPr/>
        </p:nvGrpSpPr>
        <p:grpSpPr>
          <a:xfrm>
            <a:off x="5071477" y="4204381"/>
            <a:ext cx="6875351" cy="1009684"/>
            <a:chOff x="3915136" y="2727165"/>
            <a:chExt cx="6875351" cy="1009684"/>
          </a:xfrm>
        </p:grpSpPr>
        <p:grpSp>
          <p:nvGrpSpPr>
            <p:cNvPr id="36" name="群組 35">
              <a:extLst>
                <a:ext uri="{FF2B5EF4-FFF2-40B4-BE49-F238E27FC236}">
                  <a16:creationId xmlns:a16="http://schemas.microsoft.com/office/drawing/2014/main" id="{F1E18595-3368-B3C6-3952-56F9FB5ED04B}"/>
                </a:ext>
              </a:extLst>
            </p:cNvPr>
            <p:cNvGrpSpPr/>
            <p:nvPr/>
          </p:nvGrpSpPr>
          <p:grpSpPr>
            <a:xfrm>
              <a:off x="3915136" y="2944849"/>
              <a:ext cx="6875351" cy="792000"/>
              <a:chOff x="3915136" y="2403675"/>
              <a:chExt cx="6875351" cy="792000"/>
            </a:xfrm>
          </p:grpSpPr>
          <p:sp>
            <p:nvSpPr>
              <p:cNvPr id="38" name="平行四邊形 37">
                <a:extLst>
                  <a:ext uri="{FF2B5EF4-FFF2-40B4-BE49-F238E27FC236}">
                    <a16:creationId xmlns:a16="http://schemas.microsoft.com/office/drawing/2014/main" id="{3B9A40B0-907E-FDC7-ED6B-A6377E865E29}"/>
                  </a:ext>
                </a:extLst>
              </p:cNvPr>
              <p:cNvSpPr/>
              <p:nvPr/>
            </p:nvSpPr>
            <p:spPr>
              <a:xfrm>
                <a:off x="3915136" y="2662462"/>
                <a:ext cx="2957384" cy="345989"/>
              </a:xfrm>
              <a:prstGeom prst="parallelogram">
                <a:avLst>
                  <a:gd name="adj" fmla="val 148077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9" name="文字方塊 38">
                <a:extLst>
                  <a:ext uri="{FF2B5EF4-FFF2-40B4-BE49-F238E27FC236}">
                    <a16:creationId xmlns:a16="http://schemas.microsoft.com/office/drawing/2014/main" id="{2FCE4567-7DE7-DF7B-E0F8-CFD48ABDEE15}"/>
                  </a:ext>
                </a:extLst>
              </p:cNvPr>
              <p:cNvSpPr txBox="1"/>
              <p:nvPr/>
            </p:nvSpPr>
            <p:spPr>
              <a:xfrm>
                <a:off x="4277224" y="2667067"/>
                <a:ext cx="6683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/>
                  <a:t>EOF2</a:t>
                </a:r>
                <a:endParaRPr lang="zh-TW" altLang="en-US" dirty="0"/>
              </a:p>
            </p:txBody>
          </p:sp>
          <p:sp>
            <p:nvSpPr>
              <p:cNvPr id="40" name="文字方塊 39">
                <a:extLst>
                  <a:ext uri="{FF2B5EF4-FFF2-40B4-BE49-F238E27FC236}">
                    <a16:creationId xmlns:a16="http://schemas.microsoft.com/office/drawing/2014/main" id="{58980918-ECEC-359B-6BCB-9EC1F7921D8E}"/>
                  </a:ext>
                </a:extLst>
              </p:cNvPr>
              <p:cNvSpPr txBox="1"/>
              <p:nvPr/>
            </p:nvSpPr>
            <p:spPr>
              <a:xfrm>
                <a:off x="6061744" y="2604314"/>
                <a:ext cx="58381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/>
                  <a:t>20%</a:t>
                </a:r>
                <a:endParaRPr lang="zh-TW" altLang="en-US" dirty="0"/>
              </a:p>
            </p:txBody>
          </p:sp>
          <p:pic>
            <p:nvPicPr>
              <p:cNvPr id="41" name="圖片 40">
                <a:extLst>
                  <a:ext uri="{FF2B5EF4-FFF2-40B4-BE49-F238E27FC236}">
                    <a16:creationId xmlns:a16="http://schemas.microsoft.com/office/drawing/2014/main" id="{BF690C6F-4D43-A663-3239-60324FA6BD9F}"/>
                  </a:ext>
                </a:extLst>
              </p:cNvPr>
              <p:cNvPicPr>
                <a:picLocks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071687" y="2403675"/>
                <a:ext cx="3718800" cy="792000"/>
              </a:xfrm>
              <a:prstGeom prst="rect">
                <a:avLst/>
              </a:prstGeom>
            </p:spPr>
          </p:pic>
        </p:grpSp>
        <p:sp>
          <p:nvSpPr>
            <p:cNvPr id="37" name="文字方塊 36">
              <a:extLst>
                <a:ext uri="{FF2B5EF4-FFF2-40B4-BE49-F238E27FC236}">
                  <a16:creationId xmlns:a16="http://schemas.microsoft.com/office/drawing/2014/main" id="{F5A9F635-AF9B-AE96-8365-652BB6468FC8}"/>
                </a:ext>
              </a:extLst>
            </p:cNvPr>
            <p:cNvSpPr txBox="1"/>
            <p:nvPr/>
          </p:nvSpPr>
          <p:spPr>
            <a:xfrm>
              <a:off x="6881340" y="2727165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solidFill>
                    <a:schemeClr val="accent1">
                      <a:lumMod val="75000"/>
                    </a:schemeClr>
                  </a:solidFill>
                </a:rPr>
                <a:t>PC2</a:t>
              </a:r>
              <a:endParaRPr lang="zh-TW" altLang="en-US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</p:grp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81113D09-8A3A-8159-DC78-33BE29BD6803}"/>
              </a:ext>
            </a:extLst>
          </p:cNvPr>
          <p:cNvSpPr txBox="1"/>
          <p:nvPr/>
        </p:nvSpPr>
        <p:spPr>
          <a:xfrm>
            <a:off x="11790050" y="4633399"/>
            <a:ext cx="261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accent1">
                    <a:lumMod val="75000"/>
                  </a:schemeClr>
                </a:solidFill>
              </a:rPr>
              <a:t>t</a:t>
            </a:r>
            <a:endParaRPr lang="zh-TW" alt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grpSp>
        <p:nvGrpSpPr>
          <p:cNvPr id="43" name="群組 42">
            <a:extLst>
              <a:ext uri="{FF2B5EF4-FFF2-40B4-BE49-F238E27FC236}">
                <a16:creationId xmlns:a16="http://schemas.microsoft.com/office/drawing/2014/main" id="{4FB1E194-70B5-EBF2-DE6C-2B39A9A9D9F3}"/>
              </a:ext>
            </a:extLst>
          </p:cNvPr>
          <p:cNvGrpSpPr/>
          <p:nvPr/>
        </p:nvGrpSpPr>
        <p:grpSpPr>
          <a:xfrm>
            <a:off x="5071477" y="5231090"/>
            <a:ext cx="6986791" cy="1023550"/>
            <a:chOff x="3914625" y="3933955"/>
            <a:chExt cx="6986791" cy="1023550"/>
          </a:xfrm>
        </p:grpSpPr>
        <p:grpSp>
          <p:nvGrpSpPr>
            <p:cNvPr id="44" name="群組 43">
              <a:extLst>
                <a:ext uri="{FF2B5EF4-FFF2-40B4-BE49-F238E27FC236}">
                  <a16:creationId xmlns:a16="http://schemas.microsoft.com/office/drawing/2014/main" id="{DA370720-174B-E488-6D1E-2F13B3BE2C2D}"/>
                </a:ext>
              </a:extLst>
            </p:cNvPr>
            <p:cNvGrpSpPr/>
            <p:nvPr/>
          </p:nvGrpSpPr>
          <p:grpSpPr>
            <a:xfrm>
              <a:off x="3914625" y="4165505"/>
              <a:ext cx="6888749" cy="792000"/>
              <a:chOff x="3914625" y="3624331"/>
              <a:chExt cx="6888749" cy="792000"/>
            </a:xfrm>
          </p:grpSpPr>
          <p:sp>
            <p:nvSpPr>
              <p:cNvPr id="47" name="平行四邊形 46">
                <a:extLst>
                  <a:ext uri="{FF2B5EF4-FFF2-40B4-BE49-F238E27FC236}">
                    <a16:creationId xmlns:a16="http://schemas.microsoft.com/office/drawing/2014/main" id="{24C258A4-5D94-E170-31AA-7EA55F49499D}"/>
                  </a:ext>
                </a:extLst>
              </p:cNvPr>
              <p:cNvSpPr/>
              <p:nvPr/>
            </p:nvSpPr>
            <p:spPr>
              <a:xfrm>
                <a:off x="3914625" y="3841970"/>
                <a:ext cx="2957384" cy="345989"/>
              </a:xfrm>
              <a:prstGeom prst="parallelogram">
                <a:avLst>
                  <a:gd name="adj" fmla="val 148077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8" name="文字方塊 47">
                <a:extLst>
                  <a:ext uri="{FF2B5EF4-FFF2-40B4-BE49-F238E27FC236}">
                    <a16:creationId xmlns:a16="http://schemas.microsoft.com/office/drawing/2014/main" id="{0EDA4039-C074-80BE-B3B6-6C495D99E6BA}"/>
                  </a:ext>
                </a:extLst>
              </p:cNvPr>
              <p:cNvSpPr txBox="1"/>
              <p:nvPr/>
            </p:nvSpPr>
            <p:spPr>
              <a:xfrm>
                <a:off x="4249283" y="3841226"/>
                <a:ext cx="6683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/>
                  <a:t>EOF3</a:t>
                </a:r>
                <a:endParaRPr lang="zh-TW" altLang="en-US" dirty="0"/>
              </a:p>
            </p:txBody>
          </p:sp>
          <p:sp>
            <p:nvSpPr>
              <p:cNvPr id="49" name="文字方塊 48">
                <a:extLst>
                  <a:ext uri="{FF2B5EF4-FFF2-40B4-BE49-F238E27FC236}">
                    <a16:creationId xmlns:a16="http://schemas.microsoft.com/office/drawing/2014/main" id="{F271336C-8971-C4BC-791F-6AF1A078922C}"/>
                  </a:ext>
                </a:extLst>
              </p:cNvPr>
              <p:cNvSpPr txBox="1"/>
              <p:nvPr/>
            </p:nvSpPr>
            <p:spPr>
              <a:xfrm>
                <a:off x="6144803" y="3790490"/>
                <a:ext cx="4667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/>
                  <a:t>9%</a:t>
                </a:r>
                <a:endParaRPr lang="zh-TW" altLang="en-US" dirty="0"/>
              </a:p>
            </p:txBody>
          </p:sp>
          <p:pic>
            <p:nvPicPr>
              <p:cNvPr id="50" name="圖片 49">
                <a:extLst>
                  <a:ext uri="{FF2B5EF4-FFF2-40B4-BE49-F238E27FC236}">
                    <a16:creationId xmlns:a16="http://schemas.microsoft.com/office/drawing/2014/main" id="{A435C69E-F101-891B-F515-C61E28315C2C}"/>
                  </a:ext>
                </a:extLst>
              </p:cNvPr>
              <p:cNvPicPr>
                <a:picLocks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084574" y="3624331"/>
                <a:ext cx="3718800" cy="792000"/>
              </a:xfrm>
              <a:prstGeom prst="rect">
                <a:avLst/>
              </a:prstGeom>
            </p:spPr>
          </p:pic>
        </p:grpSp>
        <p:sp>
          <p:nvSpPr>
            <p:cNvPr id="45" name="文字方塊 44">
              <a:extLst>
                <a:ext uri="{FF2B5EF4-FFF2-40B4-BE49-F238E27FC236}">
                  <a16:creationId xmlns:a16="http://schemas.microsoft.com/office/drawing/2014/main" id="{A7E245E5-8BF8-FB0C-8973-F0ED2ABA58E5}"/>
                </a:ext>
              </a:extLst>
            </p:cNvPr>
            <p:cNvSpPr txBox="1"/>
            <p:nvPr/>
          </p:nvSpPr>
          <p:spPr>
            <a:xfrm>
              <a:off x="6906185" y="3933955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solidFill>
                    <a:schemeClr val="accent1">
                      <a:lumMod val="75000"/>
                    </a:schemeClr>
                  </a:solidFill>
                </a:rPr>
                <a:t>PC3</a:t>
              </a:r>
              <a:endParaRPr lang="zh-TW" altLang="en-US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46" name="文字方塊 45">
              <a:extLst>
                <a:ext uri="{FF2B5EF4-FFF2-40B4-BE49-F238E27FC236}">
                  <a16:creationId xmlns:a16="http://schemas.microsoft.com/office/drawing/2014/main" id="{4D3933A2-841A-E2CC-2117-E01EE66540F8}"/>
                </a:ext>
              </a:extLst>
            </p:cNvPr>
            <p:cNvSpPr txBox="1"/>
            <p:nvPr/>
          </p:nvSpPr>
          <p:spPr>
            <a:xfrm>
              <a:off x="10639806" y="4375222"/>
              <a:ext cx="2616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solidFill>
                    <a:schemeClr val="accent1">
                      <a:lumMod val="75000"/>
                    </a:schemeClr>
                  </a:solidFill>
                </a:rPr>
                <a:t>t</a:t>
              </a:r>
              <a:endParaRPr lang="zh-TW" altLang="en-US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</p:grpSp>
      <p:sp>
        <p:nvSpPr>
          <p:cNvPr id="55" name="文字方塊 54">
            <a:extLst>
              <a:ext uri="{FF2B5EF4-FFF2-40B4-BE49-F238E27FC236}">
                <a16:creationId xmlns:a16="http://schemas.microsoft.com/office/drawing/2014/main" id="{62834B97-1F08-119C-368D-77F06E4DBF56}"/>
              </a:ext>
            </a:extLst>
          </p:cNvPr>
          <p:cNvSpPr txBox="1"/>
          <p:nvPr/>
        </p:nvSpPr>
        <p:spPr>
          <a:xfrm>
            <a:off x="4812115" y="3425101"/>
            <a:ext cx="14044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>
                <a:solidFill>
                  <a:srgbClr val="FF5050"/>
                </a:solidFill>
              </a:rPr>
              <a:t>Eigenvector</a:t>
            </a:r>
            <a:endParaRPr lang="zh-TW" altLang="en-US" sz="2000" dirty="0">
              <a:solidFill>
                <a:srgbClr val="FF5050"/>
              </a:solidFill>
            </a:endParaRPr>
          </a:p>
        </p:txBody>
      </p:sp>
      <p:sp>
        <p:nvSpPr>
          <p:cNvPr id="57" name="文字方塊 56">
            <a:extLst>
              <a:ext uri="{FF2B5EF4-FFF2-40B4-BE49-F238E27FC236}">
                <a16:creationId xmlns:a16="http://schemas.microsoft.com/office/drawing/2014/main" id="{0F838C1A-426A-E85D-10B1-E9167486B059}"/>
              </a:ext>
            </a:extLst>
          </p:cNvPr>
          <p:cNvSpPr txBox="1"/>
          <p:nvPr/>
        </p:nvSpPr>
        <p:spPr>
          <a:xfrm>
            <a:off x="6683899" y="3418965"/>
            <a:ext cx="13030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>
                <a:solidFill>
                  <a:srgbClr val="FF5050"/>
                </a:solidFill>
              </a:rPr>
              <a:t>Eigenvalue</a:t>
            </a:r>
          </a:p>
        </p:txBody>
      </p:sp>
      <p:sp>
        <p:nvSpPr>
          <p:cNvPr id="60" name="文字方塊 59">
            <a:extLst>
              <a:ext uri="{FF2B5EF4-FFF2-40B4-BE49-F238E27FC236}">
                <a16:creationId xmlns:a16="http://schemas.microsoft.com/office/drawing/2014/main" id="{9D2D45C8-EB61-5C5E-274D-A7FC7AB41583}"/>
              </a:ext>
            </a:extLst>
          </p:cNvPr>
          <p:cNvSpPr txBox="1"/>
          <p:nvPr/>
        </p:nvSpPr>
        <p:spPr>
          <a:xfrm>
            <a:off x="8994030" y="2917032"/>
            <a:ext cx="23474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>
                <a:solidFill>
                  <a:srgbClr val="FF5050"/>
                </a:solidFill>
              </a:rPr>
              <a:t>Principle component</a:t>
            </a:r>
            <a:endParaRPr lang="zh-TW" altLang="en-US" sz="2000" dirty="0">
              <a:solidFill>
                <a:srgbClr val="FF505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矩形 62">
                <a:extLst>
                  <a:ext uri="{FF2B5EF4-FFF2-40B4-BE49-F238E27FC236}">
                    <a16:creationId xmlns:a16="http://schemas.microsoft.com/office/drawing/2014/main" id="{B8033759-8C05-95B3-8232-E2C415B111B5}"/>
                  </a:ext>
                </a:extLst>
              </p:cNvPr>
              <p:cNvSpPr/>
              <p:nvPr/>
            </p:nvSpPr>
            <p:spPr>
              <a:xfrm>
                <a:off x="361608" y="3671207"/>
                <a:ext cx="121090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2000" b="0" i="1" smtClean="0">
                          <a:latin typeface="Cambria Math" panose="02040503050406030204" pitchFamily="18" charset="0"/>
                        </a:rPr>
                        <m:t>𝐴</m:t>
                      </m:r>
                      <m:d>
                        <m:dPr>
                          <m:ctrlPr>
                            <a:rPr kumimoji="1" lang="en-US" altLang="zh-TW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TW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kumimoji="1" lang="en-US" altLang="zh-TW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TW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kumimoji="1" lang="en-US" altLang="zh-TW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TW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3" name="矩形 62">
                <a:extLst>
                  <a:ext uri="{FF2B5EF4-FFF2-40B4-BE49-F238E27FC236}">
                    <a16:creationId xmlns:a16="http://schemas.microsoft.com/office/drawing/2014/main" id="{B8033759-8C05-95B3-8232-E2C415B111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608" y="3671207"/>
                <a:ext cx="1210908" cy="400110"/>
              </a:xfrm>
              <a:prstGeom prst="rect">
                <a:avLst/>
              </a:prstGeom>
              <a:blipFill>
                <a:blip r:embed="rId9"/>
                <a:stretch>
                  <a:fillRect b="-606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5" name="投影片編號版面配置區 84">
            <a:extLst>
              <a:ext uri="{FF2B5EF4-FFF2-40B4-BE49-F238E27FC236}">
                <a16:creationId xmlns:a16="http://schemas.microsoft.com/office/drawing/2014/main" id="{DD73E957-E166-6117-08A5-7532A18B09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4D7F2-F5CE-C646-86CE-E67DBC894B4B}" type="slidenum">
              <a:rPr kumimoji="1" lang="zh-TW" altLang="en-US" smtClean="0"/>
              <a:t>30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50949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EE839A0E-C073-84CA-BD98-5942C7E36F26}"/>
              </a:ext>
            </a:extLst>
          </p:cNvPr>
          <p:cNvSpPr txBox="1">
            <a:spLocks/>
          </p:cNvSpPr>
          <p:nvPr/>
        </p:nvSpPr>
        <p:spPr>
          <a:xfrm>
            <a:off x="1674420" y="359499"/>
            <a:ext cx="8843159" cy="8498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zh-TW" b="1" dirty="0">
                <a:solidFill>
                  <a:schemeClr val="accent1">
                    <a:lumMod val="75000"/>
                  </a:schemeClr>
                </a:solidFill>
                <a:latin typeface="+mn-lt"/>
              </a:rPr>
              <a:t>Mathematics</a:t>
            </a:r>
            <a:endParaRPr kumimoji="1" lang="zh-TW" altLang="en-US" b="1" dirty="0">
              <a:solidFill>
                <a:schemeClr val="accent1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DD433B7-99BF-E412-BA4B-5E5F594D7D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4D7F2-F5CE-C646-86CE-E67DBC894B4B}" type="slidenum">
              <a:rPr kumimoji="1" lang="zh-TW" altLang="en-US" smtClean="0"/>
              <a:t>31</a:t>
            </a:fld>
            <a:endParaRPr kumimoji="1" lang="zh-TW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內容版面配置區 2">
                <a:extLst>
                  <a:ext uri="{FF2B5EF4-FFF2-40B4-BE49-F238E27FC236}">
                    <a16:creationId xmlns:a16="http://schemas.microsoft.com/office/drawing/2014/main" id="{890009F8-78A7-F275-ECB6-CE469300254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662347"/>
                <a:ext cx="10515600" cy="72754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TW" altLang="en-US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例有一資料矩陣</a:t>
                </a:r>
                <a:r>
                  <a:rPr lang="en-US" altLang="zh-TW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X</a:t>
                </a:r>
                <a:r>
                  <a:rPr lang="zh-TW" altLang="en-US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，時間點</a:t>
                </a:r>
                <a:r>
                  <a:rPr lang="en-US" altLang="zh-TW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5</a:t>
                </a:r>
                <a:r>
                  <a:rPr lang="zh-TW" altLang="en-US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個，空間點</a:t>
                </a:r>
                <a:r>
                  <a:rPr lang="en-US" altLang="zh-TW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3</a:t>
                </a:r>
                <a:r>
                  <a:rPr lang="zh-TW" altLang="en-US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個。</a:t>
                </a:r>
                <a:r>
                  <a:rPr lang="en-US" altLang="zh-TW" sz="2400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TW" sz="2400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TW" sz="240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</m:oMath>
                </a14:m>
                <a:r>
                  <a:rPr lang="zh-TW" altLang="en-US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為資料矩陣</a:t>
                </a:r>
                <a:r>
                  <a:rPr lang="en-US" altLang="zh-TW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X</a:t>
                </a:r>
                <a:r>
                  <a:rPr lang="zh-TW" altLang="en-US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之平均，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TW" sz="2400" dirty="0" smtClean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p>
                        <m:r>
                          <a:rPr lang="en-US" altLang="zh-TW" sz="2400" dirty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zh-TW" altLang="en-US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為資料矩陣</a:t>
                </a:r>
                <a:r>
                  <a:rPr lang="en-US" altLang="zh-TW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X</a:t>
                </a:r>
                <a:r>
                  <a:rPr lang="zh-TW" altLang="en-US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之距平。</a:t>
                </a:r>
                <a:endParaRPr lang="en-US" altLang="zh-TW" sz="24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mc:Choice>
        <mc:Fallback>
          <p:sp>
            <p:nvSpPr>
              <p:cNvPr id="2" name="內容版面配置區 2">
                <a:extLst>
                  <a:ext uri="{FF2B5EF4-FFF2-40B4-BE49-F238E27FC236}">
                    <a16:creationId xmlns:a16="http://schemas.microsoft.com/office/drawing/2014/main" id="{890009F8-78A7-F275-ECB6-CE46930025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62347"/>
                <a:ext cx="10515600" cy="727542"/>
              </a:xfrm>
              <a:prstGeom prst="rect">
                <a:avLst/>
              </a:prstGeom>
              <a:blipFill>
                <a:blip r:embed="rId2"/>
                <a:stretch>
                  <a:fillRect l="-844" t="-13793" b="-2241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9174AD57-AE45-CF54-2377-D1366CA9E618}"/>
                  </a:ext>
                </a:extLst>
              </p:cNvPr>
              <p:cNvSpPr txBox="1"/>
              <p:nvPr/>
            </p:nvSpPr>
            <p:spPr>
              <a:xfrm>
                <a:off x="721885" y="3031575"/>
                <a:ext cx="10760647" cy="11125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000" b="0" i="1" dirty="0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zh-TW" altLang="en-US" sz="200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sz="20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TW" altLang="en-US" sz="2000" i="1" dirty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zh-TW" sz="20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TW" sz="20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5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TW" sz="20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altLang="zh-TW" sz="20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2000" i="1" dirty="0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altLang="zh-TW" sz="2000" i="1" dirty="0">
                                            <a:latin typeface="Cambria Math" panose="02040503050406030204" pitchFamily="18" charset="0"/>
                                          </a:rPr>
                                          <m:t>11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TW" sz="20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2000" i="1" dirty="0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altLang="zh-TW" sz="2000" i="1" dirty="0">
                                            <a:latin typeface="Cambria Math" panose="02040503050406030204" pitchFamily="18" charset="0"/>
                                          </a:rPr>
                                          <m:t>12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TW" sz="20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2000" i="1" dirty="0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altLang="zh-TW" sz="2000" i="1" dirty="0">
                                            <a:latin typeface="Cambria Math" panose="02040503050406030204" pitchFamily="18" charset="0"/>
                                          </a:rPr>
                                          <m:t>13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TW" sz="20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2000" i="1" dirty="0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altLang="zh-TW" sz="2000" i="1" dirty="0">
                                            <a:latin typeface="Cambria Math" panose="02040503050406030204" pitchFamily="18" charset="0"/>
                                          </a:rPr>
                                          <m:t>14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TW" sz="20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2000" i="1" dirty="0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altLang="zh-TW" sz="2000" i="1" dirty="0">
                                            <a:latin typeface="Cambria Math" panose="02040503050406030204" pitchFamily="18" charset="0"/>
                                          </a:rPr>
                                          <m:t>15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altLang="zh-TW" sz="20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2000" i="1" dirty="0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altLang="zh-TW" sz="2000" i="1" dirty="0">
                                            <a:latin typeface="Cambria Math" panose="02040503050406030204" pitchFamily="18" charset="0"/>
                                          </a:rPr>
                                          <m:t>21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TW" sz="20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2000" i="1" dirty="0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altLang="zh-TW" sz="2000" i="1" dirty="0">
                                            <a:latin typeface="Cambria Math" panose="02040503050406030204" pitchFamily="18" charset="0"/>
                                          </a:rPr>
                                          <m:t>22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TW" sz="20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2000" i="1" dirty="0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altLang="zh-TW" sz="2000" i="1" dirty="0">
                                            <a:latin typeface="Cambria Math" panose="02040503050406030204" pitchFamily="18" charset="0"/>
                                          </a:rPr>
                                          <m:t>23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TW" sz="20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2000" i="1" dirty="0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altLang="zh-TW" sz="2000" i="1" dirty="0">
                                            <a:latin typeface="Cambria Math" panose="02040503050406030204" pitchFamily="18" charset="0"/>
                                          </a:rPr>
                                          <m:t>24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TW" sz="20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2000" i="1" dirty="0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altLang="zh-TW" sz="2000" i="1" dirty="0">
                                            <a:latin typeface="Cambria Math" panose="02040503050406030204" pitchFamily="18" charset="0"/>
                                          </a:rPr>
                                          <m:t>25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altLang="zh-TW" sz="20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2000" i="1" dirty="0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altLang="zh-TW" sz="2000" i="1" dirty="0">
                                            <a:latin typeface="Cambria Math" panose="02040503050406030204" pitchFamily="18" charset="0"/>
                                          </a:rPr>
                                          <m:t>31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TW" sz="20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2000" i="1" dirty="0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altLang="zh-TW" sz="2000" i="1" dirty="0">
                                            <a:latin typeface="Cambria Math" panose="02040503050406030204" pitchFamily="18" charset="0"/>
                                          </a:rPr>
                                          <m:t>32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TW" sz="20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2000" i="1" dirty="0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altLang="zh-TW" sz="2000" i="1" dirty="0">
                                            <a:latin typeface="Cambria Math" panose="02040503050406030204" pitchFamily="18" charset="0"/>
                                          </a:rPr>
                                          <m:t>33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TW" sz="20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2000" i="1" dirty="0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altLang="zh-TW" sz="2000" i="1" dirty="0">
                                            <a:latin typeface="Cambria Math" panose="02040503050406030204" pitchFamily="18" charset="0"/>
                                          </a:rPr>
                                          <m:t>34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TW" sz="20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2000" i="1" dirty="0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altLang="zh-TW" sz="2000" i="1" dirty="0">
                                            <a:latin typeface="Cambria Math" panose="02040503050406030204" pitchFamily="18" charset="0"/>
                                          </a:rPr>
                                          <m:t>35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d>
                        </m:e>
                        <m:sub>
                          <m:r>
                            <a:rPr lang="en-US" altLang="zh-TW" sz="200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m:rPr>
                              <m:sty m:val="p"/>
                            </m:rPr>
                            <a:rPr lang="en-US" altLang="zh-TW" sz="2000" dirty="0"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US" altLang="zh-TW" sz="2000" i="1" dirty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altLang="zh-TW" sz="2000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TW" altLang="en-US" sz="2000" i="1" dirty="0">
                          <a:latin typeface="Cambria Math" panose="02040503050406030204" pitchFamily="18" charset="0"/>
                        </a:rPr>
                        <m:t>  </m:t>
                      </m:r>
                      <m:acc>
                        <m:accPr>
                          <m:chr m:val="̅"/>
                          <m:ctrlPr>
                            <a:rPr lang="en-US" altLang="zh-TW" sz="2000" b="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zh-TW" sz="2000" b="0" i="0" dirty="0" smtClean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acc>
                      <m:r>
                        <a:rPr lang="zh-TW" altLang="en-US" sz="2000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sz="2000" i="1" dirty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TW" altLang="en-US" sz="2000" i="1" dirty="0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altLang="zh-TW" sz="2000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zh-TW" sz="2000" b="0" i="0" dirty="0" smtClean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p>
                          <m:r>
                            <a:rPr lang="en-US" altLang="zh-TW" sz="2000" b="0" i="0" dirty="0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zh-TW" altLang="en-US" sz="2000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zh-TW" altLang="en-US" sz="200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sz="200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TW" altLang="en-US" sz="2000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zh-TW" altLang="en-US" sz="200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zh-TW" altLang="en-US" sz="2000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zh-TW" altLang="en-US" sz="2000" i="1" dirty="0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20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2000" i="1" dirty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TW" sz="20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sz="2000" i="1" dirty="0">
                                        <a:latin typeface="Cambria Math" panose="02040503050406030204" pitchFamily="18" charset="0"/>
                                      </a:rPr>
                                      <m:t>A</m:t>
                                    </m:r>
                                  </m:e>
                                  <m:sub>
                                    <m:r>
                                      <a:rPr lang="en-US" altLang="zh-TW" sz="2000" i="1" dirty="0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TW" sz="20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sz="2000" i="1" dirty="0">
                                        <a:latin typeface="Cambria Math" panose="02040503050406030204" pitchFamily="18" charset="0"/>
                                      </a:rPr>
                                      <m:t>A</m:t>
                                    </m:r>
                                  </m:e>
                                  <m:sub>
                                    <m:r>
                                      <a:rPr lang="en-US" altLang="zh-TW" sz="2000" i="1" dirty="0"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TW" sz="20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sz="2000" i="1" dirty="0">
                                        <a:latin typeface="Cambria Math" panose="02040503050406030204" pitchFamily="18" charset="0"/>
                                      </a:rPr>
                                      <m:t>A</m:t>
                                    </m:r>
                                  </m:e>
                                  <m:sub>
                                    <m:r>
                                      <a:rPr lang="en-US" altLang="zh-TW" sz="2000" i="1" dirty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en-US" altLang="zh-TW" sz="2000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zh-TW" altLang="en-US" sz="200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zh-TW" altLang="en-US" sz="2000" i="1" dirty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altLang="zh-TW" sz="2000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TW" altLang="en-US" sz="2000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zh-TW" altLang="en-US" sz="200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zh-TW" altLang="en-US" sz="2000" i="1" dirty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zh-TW" sz="20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TW" sz="20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5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TW" sz="20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altLang="zh-TW" sz="20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2000" i="1" dirty="0"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e>
                                      <m:sub>
                                        <m:r>
                                          <a:rPr lang="en-US" altLang="zh-TW" sz="2000" i="1" dirty="0">
                                            <a:latin typeface="Cambria Math" panose="02040503050406030204" pitchFamily="18" charset="0"/>
                                          </a:rPr>
                                          <m:t>11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TW" sz="20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2000" i="1" dirty="0"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e>
                                      <m:sub>
                                        <m:r>
                                          <a:rPr lang="en-US" altLang="zh-TW" sz="2000" i="1" dirty="0">
                                            <a:latin typeface="Cambria Math" panose="02040503050406030204" pitchFamily="18" charset="0"/>
                                          </a:rPr>
                                          <m:t>12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TW" sz="20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2000" i="1" dirty="0"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e>
                                      <m:sub>
                                        <m:r>
                                          <a:rPr lang="en-US" altLang="zh-TW" sz="2000" i="1" dirty="0">
                                            <a:latin typeface="Cambria Math" panose="02040503050406030204" pitchFamily="18" charset="0"/>
                                          </a:rPr>
                                          <m:t>13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TW" sz="20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2000" i="1" dirty="0"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e>
                                      <m:sub>
                                        <m:r>
                                          <a:rPr lang="en-US" altLang="zh-TW" sz="2000" i="1" dirty="0">
                                            <a:latin typeface="Cambria Math" panose="02040503050406030204" pitchFamily="18" charset="0"/>
                                          </a:rPr>
                                          <m:t>14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TW" sz="20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2000" i="1" dirty="0"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e>
                                      <m:sub>
                                        <m:r>
                                          <a:rPr lang="en-US" altLang="zh-TW" sz="2000" i="1" dirty="0">
                                            <a:latin typeface="Cambria Math" panose="02040503050406030204" pitchFamily="18" charset="0"/>
                                          </a:rPr>
                                          <m:t>15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altLang="zh-TW" sz="20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2000" i="1" dirty="0"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e>
                                      <m:sub>
                                        <m:r>
                                          <a:rPr lang="en-US" altLang="zh-TW" sz="2000" i="1" dirty="0">
                                            <a:latin typeface="Cambria Math" panose="02040503050406030204" pitchFamily="18" charset="0"/>
                                          </a:rPr>
                                          <m:t>21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TW" sz="20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2000" i="1" dirty="0"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e>
                                      <m:sub>
                                        <m:r>
                                          <a:rPr lang="en-US" altLang="zh-TW" sz="2000" i="1" dirty="0">
                                            <a:latin typeface="Cambria Math" panose="02040503050406030204" pitchFamily="18" charset="0"/>
                                          </a:rPr>
                                          <m:t>22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TW" sz="20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2000" i="1" dirty="0"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e>
                                      <m:sub>
                                        <m:r>
                                          <a:rPr lang="en-US" altLang="zh-TW" sz="2000" i="1" dirty="0">
                                            <a:latin typeface="Cambria Math" panose="02040503050406030204" pitchFamily="18" charset="0"/>
                                          </a:rPr>
                                          <m:t>23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TW" sz="20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2000" i="1" dirty="0"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e>
                                      <m:sub>
                                        <m:r>
                                          <a:rPr lang="en-US" altLang="zh-TW" sz="2000" i="1" dirty="0">
                                            <a:latin typeface="Cambria Math" panose="02040503050406030204" pitchFamily="18" charset="0"/>
                                          </a:rPr>
                                          <m:t>24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TW" sz="20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2000" i="1" dirty="0"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e>
                                      <m:sub>
                                        <m:r>
                                          <a:rPr lang="en-US" altLang="zh-TW" sz="2000" i="1" dirty="0">
                                            <a:latin typeface="Cambria Math" panose="02040503050406030204" pitchFamily="18" charset="0"/>
                                          </a:rPr>
                                          <m:t>25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altLang="zh-TW" sz="20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2000" i="1" dirty="0"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e>
                                      <m:sub>
                                        <m:r>
                                          <a:rPr lang="en-US" altLang="zh-TW" sz="2000" i="1" dirty="0">
                                            <a:latin typeface="Cambria Math" panose="02040503050406030204" pitchFamily="18" charset="0"/>
                                          </a:rPr>
                                          <m:t>31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TW" sz="20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2000" i="1" dirty="0"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e>
                                      <m:sub>
                                        <m:r>
                                          <a:rPr lang="en-US" altLang="zh-TW" sz="2000" i="1" dirty="0">
                                            <a:latin typeface="Cambria Math" panose="02040503050406030204" pitchFamily="18" charset="0"/>
                                          </a:rPr>
                                          <m:t>32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TW" sz="20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2000" i="1" dirty="0"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e>
                                      <m:sub>
                                        <m:r>
                                          <a:rPr lang="en-US" altLang="zh-TW" sz="2000" i="1" dirty="0">
                                            <a:latin typeface="Cambria Math" panose="02040503050406030204" pitchFamily="18" charset="0"/>
                                          </a:rPr>
                                          <m:t>33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TW" sz="20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2000" i="1" dirty="0"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e>
                                      <m:sub>
                                        <m:r>
                                          <a:rPr lang="en-US" altLang="zh-TW" sz="2000" i="1" dirty="0">
                                            <a:latin typeface="Cambria Math" panose="02040503050406030204" pitchFamily="18" charset="0"/>
                                          </a:rPr>
                                          <m:t>34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TW" sz="20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2000" i="1" dirty="0"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e>
                                      <m:sub>
                                        <m:r>
                                          <a:rPr lang="en-US" altLang="zh-TW" sz="2000" i="1" dirty="0">
                                            <a:latin typeface="Cambria Math" panose="02040503050406030204" pitchFamily="18" charset="0"/>
                                          </a:rPr>
                                          <m:t>35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d>
                        </m:e>
                        <m:sub>
                          <m:r>
                            <a:rPr lang="en-US" altLang="zh-TW" sz="2000" i="1" dirty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m:rPr>
                              <m:sty m:val="p"/>
                            </m:rPr>
                            <a:rPr lang="en-US" altLang="zh-TW" sz="2000" dirty="0"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US" altLang="zh-TW" sz="2000" i="1" dirty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9174AD57-AE45-CF54-2377-D1366CA9E6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885" y="3031575"/>
                <a:ext cx="10760647" cy="111254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群組 6">
            <a:extLst>
              <a:ext uri="{FF2B5EF4-FFF2-40B4-BE49-F238E27FC236}">
                <a16:creationId xmlns:a16="http://schemas.microsoft.com/office/drawing/2014/main" id="{34064A45-8288-FDB5-2CCC-A19B00DF4964}"/>
              </a:ext>
            </a:extLst>
          </p:cNvPr>
          <p:cNvGrpSpPr/>
          <p:nvPr/>
        </p:nvGrpSpPr>
        <p:grpSpPr>
          <a:xfrm>
            <a:off x="1577039" y="2813806"/>
            <a:ext cx="3309491" cy="369332"/>
            <a:chOff x="4998128" y="137387"/>
            <a:chExt cx="3309491" cy="369332"/>
          </a:xfrm>
        </p:grpSpPr>
        <p:cxnSp>
          <p:nvCxnSpPr>
            <p:cNvPr id="8" name="直線單箭頭接點 38">
              <a:extLst>
                <a:ext uri="{FF2B5EF4-FFF2-40B4-BE49-F238E27FC236}">
                  <a16:creationId xmlns:a16="http://schemas.microsoft.com/office/drawing/2014/main" id="{EBA61787-3250-875D-2CB8-C6553E58B7C2}"/>
                </a:ext>
              </a:extLst>
            </p:cNvPr>
            <p:cNvCxnSpPr>
              <a:cxnSpLocks/>
            </p:cNvCxnSpPr>
            <p:nvPr/>
          </p:nvCxnSpPr>
          <p:spPr>
            <a:xfrm>
              <a:off x="4998128" y="326484"/>
              <a:ext cx="2652773" cy="0"/>
            </a:xfrm>
            <a:prstGeom prst="straightConnector1">
              <a:avLst/>
            </a:prstGeom>
            <a:ln w="381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44E8AED8-8435-8D70-6388-65995ADCB492}"/>
                </a:ext>
              </a:extLst>
            </p:cNvPr>
            <p:cNvSpPr txBox="1"/>
            <p:nvPr/>
          </p:nvSpPr>
          <p:spPr>
            <a:xfrm>
              <a:off x="7661288" y="137387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b="1" dirty="0">
                  <a:solidFill>
                    <a:srgbClr val="FFC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時間</a:t>
              </a:r>
            </a:p>
          </p:txBody>
        </p:sp>
      </p:grpSp>
      <p:grpSp>
        <p:nvGrpSpPr>
          <p:cNvPr id="10" name="群組 9">
            <a:extLst>
              <a:ext uri="{FF2B5EF4-FFF2-40B4-BE49-F238E27FC236}">
                <a16:creationId xmlns:a16="http://schemas.microsoft.com/office/drawing/2014/main" id="{F7977DCB-737F-97A6-1F99-7FA1FE980D4A}"/>
              </a:ext>
            </a:extLst>
          </p:cNvPr>
          <p:cNvGrpSpPr/>
          <p:nvPr/>
        </p:nvGrpSpPr>
        <p:grpSpPr>
          <a:xfrm>
            <a:off x="1027634" y="3239725"/>
            <a:ext cx="646331" cy="1128448"/>
            <a:chOff x="7246393" y="-1011496"/>
            <a:chExt cx="646331" cy="1128448"/>
          </a:xfrm>
        </p:grpSpPr>
        <p:cxnSp>
          <p:nvCxnSpPr>
            <p:cNvPr id="11" name="直線單箭頭接點 45">
              <a:extLst>
                <a:ext uri="{FF2B5EF4-FFF2-40B4-BE49-F238E27FC236}">
                  <a16:creationId xmlns:a16="http://schemas.microsoft.com/office/drawing/2014/main" id="{6FC3C8DC-EB47-B685-2F3D-CB07E5F7710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69559" y="-1011496"/>
              <a:ext cx="4639" cy="726927"/>
            </a:xfrm>
            <a:prstGeom prst="straightConnector1">
              <a:avLst/>
            </a:prstGeom>
            <a:ln w="381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文字方塊 11">
              <a:extLst>
                <a:ext uri="{FF2B5EF4-FFF2-40B4-BE49-F238E27FC236}">
                  <a16:creationId xmlns:a16="http://schemas.microsoft.com/office/drawing/2014/main" id="{34459F83-E7EB-CBB6-EBF7-AD70C28C9BF5}"/>
                </a:ext>
              </a:extLst>
            </p:cNvPr>
            <p:cNvSpPr txBox="1"/>
            <p:nvPr/>
          </p:nvSpPr>
          <p:spPr>
            <a:xfrm>
              <a:off x="7246393" y="-252380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b="1" dirty="0">
                  <a:solidFill>
                    <a:srgbClr val="FFC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空間</a:t>
              </a: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內容版面配置區 2">
                <a:extLst>
                  <a:ext uri="{FF2B5EF4-FFF2-40B4-BE49-F238E27FC236}">
                    <a16:creationId xmlns:a16="http://schemas.microsoft.com/office/drawing/2014/main" id="{E39E643B-0DC0-7E84-3294-7C4A77ECD07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5018113"/>
                <a:ext cx="10515600" cy="112064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Tx/>
                  <a:buBlip>
                    <a:blip r:embed="rId4"/>
                  </a:buBlip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4"/>
                  </a:buClr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4"/>
                  </a:buClr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4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4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Clr>
                    <a:srgbClr val="FF5050"/>
                  </a:buClr>
                  <a:buFont typeface="Arial" panose="020B0604020202020204" pitchFamily="34" charset="0"/>
                  <a:buChar char="•"/>
                </a:pPr>
                <a:r>
                  <a:rPr lang="zh-TW" altLang="en-US" sz="2200" dirty="0">
                    <a:ea typeface="微軟正黑體" panose="020B0604030504040204" pitchFamily="34" charset="-120"/>
                  </a:rPr>
                  <a:t>理論上做</a:t>
                </a:r>
                <a:r>
                  <a:rPr lang="en-US" altLang="zh-TW" sz="2200" dirty="0">
                    <a:ea typeface="微軟正黑體" panose="020B0604030504040204" pitchFamily="34" charset="-120"/>
                  </a:rPr>
                  <a:t>EOF</a:t>
                </a:r>
                <a:r>
                  <a:rPr lang="zh-TW" altLang="en-US" sz="2200" dirty="0">
                    <a:ea typeface="微軟正黑體" panose="020B0604030504040204" pitchFamily="34" charset="-120"/>
                  </a:rPr>
                  <a:t>之前需先將原始資料</a:t>
                </a:r>
                <a:r>
                  <a:rPr lang="zh-TW" altLang="en-US" sz="2200" dirty="0">
                    <a:solidFill>
                      <a:srgbClr val="FF5050"/>
                    </a:solidFill>
                    <a:ea typeface="微軟正黑體" panose="020B0604030504040204" pitchFamily="34" charset="-120"/>
                  </a:rPr>
                  <a:t>扣除平均，以距平值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i="1" dirty="0" smtClean="0">
                            <a:solidFill>
                              <a:srgbClr val="FF5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400" i="1" dirty="0">
                            <a:solidFill>
                              <a:srgbClr val="FF505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TW" sz="2400" b="0" i="1" dirty="0" smtClean="0">
                            <a:solidFill>
                              <a:srgbClr val="FF505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altLang="zh-TW" sz="2400" dirty="0">
                            <a:solidFill>
                              <a:srgbClr val="FF505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TW" sz="2400" i="1" dirty="0" smtClean="0">
                        <a:solidFill>
                          <a:srgbClr val="FF505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TW" altLang="en-US" sz="2200" dirty="0">
                    <a:solidFill>
                      <a:srgbClr val="FF5050"/>
                    </a:solidFill>
                    <a:ea typeface="微軟正黑體" panose="020B0604030504040204" pitchFamily="34" charset="-120"/>
                  </a:rPr>
                  <a:t>來做計算</a:t>
                </a:r>
                <a:endParaRPr lang="en-US" altLang="zh-TW" sz="2200" dirty="0">
                  <a:ea typeface="微軟正黑體" panose="020B0604030504040204" pitchFamily="34" charset="-120"/>
                </a:endParaRPr>
              </a:p>
              <a:p>
                <a:pPr>
                  <a:buClr>
                    <a:srgbClr val="FF5050"/>
                  </a:buClr>
                  <a:buFont typeface="Arial" panose="020B0604020202020204" pitchFamily="34" charset="0"/>
                  <a:buChar char="•"/>
                </a:pPr>
                <a:r>
                  <a:rPr lang="zh-TW" altLang="en-US" sz="2200" dirty="0">
                    <a:ea typeface="微軟正黑體" panose="020B0604030504040204" pitchFamily="34" charset="-120"/>
                  </a:rPr>
                  <a:t>但</a:t>
                </a:r>
                <a:r>
                  <a:rPr lang="en-US" altLang="zh-TW" sz="2200" dirty="0">
                    <a:ea typeface="微軟正黑體" panose="020B0604030504040204" pitchFamily="34" charset="-120"/>
                  </a:rPr>
                  <a:t>NCL</a:t>
                </a:r>
                <a:r>
                  <a:rPr lang="zh-TW" altLang="en-US" sz="2200" dirty="0">
                    <a:ea typeface="微軟正黑體" panose="020B0604030504040204" pitchFamily="34" charset="-120"/>
                  </a:rPr>
                  <a:t>的</a:t>
                </a:r>
                <a:r>
                  <a:rPr lang="en-US" altLang="zh-TW" sz="2200" dirty="0">
                    <a:ea typeface="微軟正黑體" panose="020B0604030504040204" pitchFamily="34" charset="-120"/>
                  </a:rPr>
                  <a:t>function</a:t>
                </a:r>
                <a:r>
                  <a:rPr lang="zh-TW" altLang="en-US" sz="2200" dirty="0">
                    <a:ea typeface="微軟正黑體" panose="020B0604030504040204" pitchFamily="34" charset="-120"/>
                  </a:rPr>
                  <a:t>可以使用原始場</a:t>
                </a:r>
                <a:r>
                  <a:rPr lang="en-US" altLang="zh-TW" sz="2200" dirty="0">
                    <a:ea typeface="微軟正黑體" panose="020B0604030504040204" pitchFamily="34" charset="-120"/>
                  </a:rPr>
                  <a:t>(function</a:t>
                </a:r>
                <a:r>
                  <a:rPr lang="zh-TW" altLang="en-US" sz="2200" dirty="0">
                    <a:ea typeface="微軟正黑體" panose="020B0604030504040204" pitchFamily="34" charset="-120"/>
                  </a:rPr>
                  <a:t>會自動算出距平後</a:t>
                </a:r>
                <a:r>
                  <a:rPr lang="en-US" altLang="zh-TW" sz="2200" dirty="0">
                    <a:ea typeface="微軟正黑體" panose="020B0604030504040204" pitchFamily="34" charset="-120"/>
                  </a:rPr>
                  <a:t>, </a:t>
                </a:r>
                <a:r>
                  <a:rPr lang="zh-TW" altLang="en-US" sz="2200" dirty="0">
                    <a:ea typeface="微軟正黑體" panose="020B0604030504040204" pitchFamily="34" charset="-120"/>
                  </a:rPr>
                  <a:t>解</a:t>
                </a:r>
                <a:r>
                  <a:rPr lang="en-US" altLang="zh-TW" sz="2200" dirty="0">
                    <a:ea typeface="微軟正黑體" panose="020B0604030504040204" pitchFamily="34" charset="-120"/>
                  </a:rPr>
                  <a:t>EOF)</a:t>
                </a:r>
              </a:p>
            </p:txBody>
          </p:sp>
        </mc:Choice>
        <mc:Fallback>
          <p:sp>
            <p:nvSpPr>
              <p:cNvPr id="13" name="內容版面配置區 2">
                <a:extLst>
                  <a:ext uri="{FF2B5EF4-FFF2-40B4-BE49-F238E27FC236}">
                    <a16:creationId xmlns:a16="http://schemas.microsoft.com/office/drawing/2014/main" id="{E39E643B-0DC0-7E84-3294-7C4A77ECD0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018113"/>
                <a:ext cx="10515600" cy="1120649"/>
              </a:xfrm>
              <a:prstGeom prst="rect">
                <a:avLst/>
              </a:prstGeom>
              <a:blipFill>
                <a:blip r:embed="rId5"/>
                <a:stretch>
                  <a:fillRect l="-724" t="-449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DD455D50-8D0B-51AA-BAC7-AE801C22983B}"/>
                  </a:ext>
                </a:extLst>
              </p:cNvPr>
              <p:cNvSpPr/>
              <p:nvPr/>
            </p:nvSpPr>
            <p:spPr>
              <a:xfrm>
                <a:off x="6765508" y="2443581"/>
                <a:ext cx="46679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altLang="zh-TW" sz="2400" b="1" i="1" dirty="0" smtClean="0">
                              <a:solidFill>
                                <a:srgbClr val="54C0EB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2400" b="1" i="1" dirty="0" smtClean="0">
                              <a:solidFill>
                                <a:srgbClr val="54C0EB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</m:acc>
                    </m:oMath>
                  </m:oMathPara>
                </a14:m>
                <a:endParaRPr lang="zh-TW" altLang="en-US" sz="2400" b="1" dirty="0">
                  <a:effectLst/>
                </a:endParaRPr>
              </a:p>
            </p:txBody>
          </p:sp>
        </mc:Choice>
        <mc:Fallback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DD455D50-8D0B-51AA-BAC7-AE801C2298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5508" y="2443581"/>
                <a:ext cx="466794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7306FCAB-8363-E802-F36B-052D9A645CA8}"/>
                  </a:ext>
                </a:extLst>
              </p:cNvPr>
              <p:cNvSpPr/>
              <p:nvPr/>
            </p:nvSpPr>
            <p:spPr>
              <a:xfrm>
                <a:off x="9227289" y="2407006"/>
                <a:ext cx="55970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b="1" i="1" dirty="0" smtClean="0">
                              <a:solidFill>
                                <a:srgbClr val="54C0EB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1" i="1" dirty="0" smtClean="0">
                              <a:solidFill>
                                <a:srgbClr val="54C0EB"/>
                              </a:solidFill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p>
                          <m:r>
                            <a:rPr lang="en-US" altLang="zh-TW" sz="2400" b="1" i="0" dirty="0">
                              <a:solidFill>
                                <a:srgbClr val="54C0EB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zh-TW" altLang="en-US" sz="2400" b="1" dirty="0">
                  <a:solidFill>
                    <a:srgbClr val="54C0EB"/>
                  </a:solidFill>
                </a:endParaRPr>
              </a:p>
            </p:txBody>
          </p:sp>
        </mc:Choice>
        <mc:Fallback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7306FCAB-8363-E802-F36B-052D9A645C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7289" y="2407006"/>
                <a:ext cx="559704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矩形 15">
            <a:extLst>
              <a:ext uri="{FF2B5EF4-FFF2-40B4-BE49-F238E27FC236}">
                <a16:creationId xmlns:a16="http://schemas.microsoft.com/office/drawing/2014/main" id="{D1CA7A7F-3FB8-D5D2-1E65-6349578D7CD0}"/>
              </a:ext>
            </a:extLst>
          </p:cNvPr>
          <p:cNvSpPr/>
          <p:nvPr/>
        </p:nvSpPr>
        <p:spPr>
          <a:xfrm>
            <a:off x="6444907" y="2786521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>
                <a:solidFill>
                  <a:srgbClr val="54C0EB"/>
                </a:solidFill>
                <a:ea typeface="微軟正黑體" panose="020B0604030504040204" pitchFamily="34" charset="-120"/>
              </a:rPr>
              <a:t>時間平均</a:t>
            </a:r>
            <a:endParaRPr lang="zh-TW" altLang="en-US" b="1" dirty="0">
              <a:solidFill>
                <a:srgbClr val="54C0EB"/>
              </a:solidFill>
            </a:endParaRPr>
          </a:p>
        </p:txBody>
      </p: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3F8642D4-7603-5FD8-4599-61AB36D1D7D6}"/>
              </a:ext>
            </a:extLst>
          </p:cNvPr>
          <p:cNvGrpSpPr/>
          <p:nvPr/>
        </p:nvGrpSpPr>
        <p:grpSpPr>
          <a:xfrm>
            <a:off x="8104803" y="2784989"/>
            <a:ext cx="3309491" cy="369332"/>
            <a:chOff x="4998128" y="137387"/>
            <a:chExt cx="3309491" cy="369332"/>
          </a:xfrm>
        </p:grpSpPr>
        <p:cxnSp>
          <p:nvCxnSpPr>
            <p:cNvPr id="18" name="直線單箭頭接點 41">
              <a:extLst>
                <a:ext uri="{FF2B5EF4-FFF2-40B4-BE49-F238E27FC236}">
                  <a16:creationId xmlns:a16="http://schemas.microsoft.com/office/drawing/2014/main" id="{BC78C7F1-4E96-AF65-488B-8320AD0F7409}"/>
                </a:ext>
              </a:extLst>
            </p:cNvPr>
            <p:cNvCxnSpPr>
              <a:cxnSpLocks/>
            </p:cNvCxnSpPr>
            <p:nvPr/>
          </p:nvCxnSpPr>
          <p:spPr>
            <a:xfrm>
              <a:off x="4998128" y="326484"/>
              <a:ext cx="2652773" cy="0"/>
            </a:xfrm>
            <a:prstGeom prst="straightConnector1">
              <a:avLst/>
            </a:prstGeom>
            <a:ln w="381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文字方塊 18">
              <a:extLst>
                <a:ext uri="{FF2B5EF4-FFF2-40B4-BE49-F238E27FC236}">
                  <a16:creationId xmlns:a16="http://schemas.microsoft.com/office/drawing/2014/main" id="{72403421-759A-3BE1-2D8B-C873494508BD}"/>
                </a:ext>
              </a:extLst>
            </p:cNvPr>
            <p:cNvSpPr txBox="1"/>
            <p:nvPr/>
          </p:nvSpPr>
          <p:spPr>
            <a:xfrm>
              <a:off x="7661288" y="137387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b="1" dirty="0">
                  <a:solidFill>
                    <a:srgbClr val="FFC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時間</a:t>
              </a:r>
            </a:p>
          </p:txBody>
        </p:sp>
      </p:grpSp>
      <p:grpSp>
        <p:nvGrpSpPr>
          <p:cNvPr id="20" name="群組 19">
            <a:extLst>
              <a:ext uri="{FF2B5EF4-FFF2-40B4-BE49-F238E27FC236}">
                <a16:creationId xmlns:a16="http://schemas.microsoft.com/office/drawing/2014/main" id="{78E0685A-296C-C726-91B0-3511F0174409}"/>
              </a:ext>
            </a:extLst>
          </p:cNvPr>
          <p:cNvGrpSpPr/>
          <p:nvPr/>
        </p:nvGrpSpPr>
        <p:grpSpPr>
          <a:xfrm>
            <a:off x="7458472" y="3242108"/>
            <a:ext cx="646331" cy="1128448"/>
            <a:chOff x="7246393" y="-1011496"/>
            <a:chExt cx="646331" cy="1128448"/>
          </a:xfrm>
        </p:grpSpPr>
        <p:cxnSp>
          <p:nvCxnSpPr>
            <p:cNvPr id="21" name="直線單箭頭接點 58">
              <a:extLst>
                <a:ext uri="{FF2B5EF4-FFF2-40B4-BE49-F238E27FC236}">
                  <a16:creationId xmlns:a16="http://schemas.microsoft.com/office/drawing/2014/main" id="{4F9FD058-B3F5-94FC-F62F-1E5EA0FC5A0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69559" y="-1011496"/>
              <a:ext cx="4639" cy="726927"/>
            </a:xfrm>
            <a:prstGeom prst="straightConnector1">
              <a:avLst/>
            </a:prstGeom>
            <a:ln w="381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文字方塊 21">
              <a:extLst>
                <a:ext uri="{FF2B5EF4-FFF2-40B4-BE49-F238E27FC236}">
                  <a16:creationId xmlns:a16="http://schemas.microsoft.com/office/drawing/2014/main" id="{94D1BE57-BC93-4CD0-F392-2C3C4DCB80BF}"/>
                </a:ext>
              </a:extLst>
            </p:cNvPr>
            <p:cNvSpPr txBox="1"/>
            <p:nvPr/>
          </p:nvSpPr>
          <p:spPr>
            <a:xfrm>
              <a:off x="7246393" y="-252380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b="1" dirty="0">
                  <a:solidFill>
                    <a:srgbClr val="FFC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空間</a:t>
              </a:r>
            </a:p>
          </p:txBody>
        </p:sp>
      </p:grpSp>
      <p:grpSp>
        <p:nvGrpSpPr>
          <p:cNvPr id="23" name="群組 22">
            <a:extLst>
              <a:ext uri="{FF2B5EF4-FFF2-40B4-BE49-F238E27FC236}">
                <a16:creationId xmlns:a16="http://schemas.microsoft.com/office/drawing/2014/main" id="{4B2FE3DE-8F92-CBF2-CB6C-F71692E3BF20}"/>
              </a:ext>
            </a:extLst>
          </p:cNvPr>
          <p:cNvGrpSpPr/>
          <p:nvPr/>
        </p:nvGrpSpPr>
        <p:grpSpPr>
          <a:xfrm>
            <a:off x="6203766" y="3233445"/>
            <a:ext cx="646331" cy="1128448"/>
            <a:chOff x="7246393" y="-1011496"/>
            <a:chExt cx="646331" cy="1128448"/>
          </a:xfrm>
        </p:grpSpPr>
        <p:cxnSp>
          <p:nvCxnSpPr>
            <p:cNvPr id="24" name="直線單箭頭接點 61">
              <a:extLst>
                <a:ext uri="{FF2B5EF4-FFF2-40B4-BE49-F238E27FC236}">
                  <a16:creationId xmlns:a16="http://schemas.microsoft.com/office/drawing/2014/main" id="{E6FE3955-B20B-55E0-1E84-C3051D08FD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69559" y="-1011496"/>
              <a:ext cx="4639" cy="726927"/>
            </a:xfrm>
            <a:prstGeom prst="straightConnector1">
              <a:avLst/>
            </a:prstGeom>
            <a:ln w="381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文字方塊 24">
              <a:extLst>
                <a:ext uri="{FF2B5EF4-FFF2-40B4-BE49-F238E27FC236}">
                  <a16:creationId xmlns:a16="http://schemas.microsoft.com/office/drawing/2014/main" id="{A6520082-06D7-CD23-D719-5120F173B713}"/>
                </a:ext>
              </a:extLst>
            </p:cNvPr>
            <p:cNvSpPr txBox="1"/>
            <p:nvPr/>
          </p:nvSpPr>
          <p:spPr>
            <a:xfrm>
              <a:off x="7246393" y="-252380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b="1" dirty="0">
                  <a:solidFill>
                    <a:srgbClr val="FFC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空間</a:t>
              </a:r>
            </a:p>
          </p:txBody>
        </p:sp>
      </p:grpSp>
      <p:sp>
        <p:nvSpPr>
          <p:cNvPr id="26" name="圓角矩形 24">
            <a:extLst>
              <a:ext uri="{FF2B5EF4-FFF2-40B4-BE49-F238E27FC236}">
                <a16:creationId xmlns:a16="http://schemas.microsoft.com/office/drawing/2014/main" id="{D799DF51-B133-75B0-52B9-AEE3E98626D6}"/>
              </a:ext>
            </a:extLst>
          </p:cNvPr>
          <p:cNvSpPr/>
          <p:nvPr/>
        </p:nvSpPr>
        <p:spPr>
          <a:xfrm>
            <a:off x="7458472" y="2784989"/>
            <a:ext cx="4034447" cy="1646811"/>
          </a:xfrm>
          <a:prstGeom prst="roundRect">
            <a:avLst/>
          </a:prstGeom>
          <a:noFill/>
          <a:ln w="38100">
            <a:solidFill>
              <a:srgbClr val="FF505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460075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EE839A0E-C073-84CA-BD98-5942C7E36F26}"/>
              </a:ext>
            </a:extLst>
          </p:cNvPr>
          <p:cNvSpPr txBox="1">
            <a:spLocks/>
          </p:cNvSpPr>
          <p:nvPr/>
        </p:nvSpPr>
        <p:spPr>
          <a:xfrm>
            <a:off x="1674420" y="359499"/>
            <a:ext cx="8843159" cy="8498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zh-TW" b="1" dirty="0">
                <a:solidFill>
                  <a:schemeClr val="accent1">
                    <a:lumMod val="75000"/>
                  </a:schemeClr>
                </a:solidFill>
                <a:latin typeface="+mn-lt"/>
              </a:rPr>
              <a:t>Mathematics</a:t>
            </a:r>
            <a:endParaRPr kumimoji="1" lang="zh-TW" altLang="en-US" b="1" dirty="0">
              <a:solidFill>
                <a:schemeClr val="accent1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DD433B7-99BF-E412-BA4B-5E5F594D7D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4D7F2-F5CE-C646-86CE-E67DBC894B4B}" type="slidenum">
              <a:rPr kumimoji="1" lang="zh-TW" altLang="en-US" smtClean="0"/>
              <a:t>32</a:t>
            </a:fld>
            <a:endParaRPr kumimoji="1" lang="zh-TW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內容版面配置區 2">
                <a:extLst>
                  <a:ext uri="{FF2B5EF4-FFF2-40B4-BE49-F238E27FC236}">
                    <a16:creationId xmlns:a16="http://schemas.microsoft.com/office/drawing/2014/main" id="{85A0F184-AC1E-14ED-4620-256AF231282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62346"/>
                <a:ext cx="10515600" cy="2719379"/>
              </a:xfrm>
            </p:spPr>
            <p:txBody>
              <a:bodyPr>
                <a:normAutofit/>
              </a:bodyPr>
              <a:lstStyle/>
              <a:p>
                <a:r>
                  <a:rPr lang="zh-TW" altLang="en-US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目的：找出矩陣</a:t>
                </a:r>
                <a:r>
                  <a:rPr lang="en-US" altLang="zh-TW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P</a:t>
                </a:r>
                <a:r>
                  <a:rPr lang="zh-TW" altLang="en-US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使得</a:t>
                </a:r>
                <a:r>
                  <a:rPr lang="en-US" altLang="zh-TW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: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……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……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altLang="zh-TW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𝑃𝑋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′,</m:t>
                    </m:r>
                  </m:oMath>
                </a14:m>
                <a:endParaRPr lang="zh-TW" altLang="en-US" sz="2400" dirty="0"/>
              </a:p>
              <a:p>
                <a:r>
                  <a:rPr lang="zh-TW" altLang="en-US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即矩陣</a:t>
                </a:r>
                <a:r>
                  <a:rPr lang="en-US" altLang="zh-TW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P</a:t>
                </a:r>
                <a:r>
                  <a:rPr lang="zh-TW" altLang="en-US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將</a:t>
                </a:r>
                <a:r>
                  <a:rPr lang="en-US" altLang="zh-TW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X</a:t>
                </a:r>
                <a:r>
                  <a:rPr lang="zh-TW" altLang="en-US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線性變換至</a:t>
                </a:r>
                <a:r>
                  <a:rPr lang="en-US" altLang="zh-TW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Y</a:t>
                </a:r>
                <a:r>
                  <a:rPr lang="zh-TW" altLang="en-US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後</a:t>
                </a:r>
                <a:r>
                  <a:rPr lang="en-US" altLang="zh-TW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,</a:t>
                </a:r>
                <a:r>
                  <a:rPr lang="zh-TW" altLang="en-US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符合 </a:t>
                </a:r>
                <a:br>
                  <a:rPr lang="en-US" altLang="zh-TW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</a:br>
                <a:r>
                  <a:rPr lang="en-US" altLang="zh-TW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[1]</a:t>
                </a:r>
                <a:r>
                  <a:rPr lang="zh-TW" altLang="en-US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</a:t>
                </a:r>
                <a:r>
                  <a:rPr lang="en-US" altLang="zh-TW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</a:t>
                </a:r>
                <a:r>
                  <a:rPr lang="en-US" altLang="zh-TW" sz="2400" baseline="300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st</a:t>
                </a:r>
                <a:r>
                  <a:rPr lang="en-US" altLang="zh-TW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</a:t>
                </a:r>
                <a:r>
                  <a:rPr lang="zh-TW" altLang="en-US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軸投影距平</a:t>
                </a:r>
                <a:r>
                  <a:rPr lang="en-US" altLang="zh-TW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(PC1)</a:t>
                </a:r>
                <a:r>
                  <a:rPr lang="zh-TW" altLang="en-US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具最大變異數並逐列遞減 </a:t>
                </a:r>
                <a:br>
                  <a:rPr lang="en-US" altLang="zh-TW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</a:br>
                <a:r>
                  <a:rPr lang="en-US" altLang="zh-TW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[2] </a:t>
                </a:r>
                <a:r>
                  <a:rPr lang="zh-TW" altLang="en-US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各投影距平</a:t>
                </a:r>
                <a:r>
                  <a:rPr lang="en-US" altLang="zh-TW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TW" sz="2400" i="1"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TW" sz="24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TW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TW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…)</a:t>
                </a:r>
                <a:r>
                  <a:rPr lang="zh-TW" altLang="en-US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線性獨立</a:t>
                </a:r>
                <a:r>
                  <a:rPr lang="en-US" altLang="zh-TW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zh-TW" sz="2400" i="1" dirty="0">
                        <a:latin typeface="Cambria Math" panose="02040503050406030204" pitchFamily="18" charset="0"/>
                        <a:ea typeface="微軟正黑體" panose="020B0604030504040204" pitchFamily="34" charset="-120"/>
                      </a:rPr>
                      <m:t>𝐶𝑜𝑣</m:t>
                    </m:r>
                  </m:oMath>
                </a14:m>
                <a:r>
                  <a:rPr lang="en-US" altLang="zh-TW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=0)</a:t>
                </a:r>
                <a:br>
                  <a:rPr lang="en-US" altLang="zh-TW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</a:br>
                <a:r>
                  <a:rPr lang="en-US" altLang="zh-TW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[3] </a:t>
                </a:r>
                <a:r>
                  <a:rPr lang="zh-TW" altLang="en-US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基向量彼此正交</a:t>
                </a:r>
                <a:r>
                  <a:rPr lang="en-US" altLang="zh-TW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(</a:t>
                </a:r>
                <a:r>
                  <a:rPr lang="zh-TW" altLang="en-US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垂直座標系</a:t>
                </a:r>
                <a:r>
                  <a:rPr lang="en-US" altLang="zh-TW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)</a:t>
                </a:r>
                <a:br>
                  <a:rPr lang="en-US" altLang="zh-TW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</a:br>
                <a:endParaRPr lang="zh-TW" altLang="en-US" sz="24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endParaRPr lang="en-US" altLang="zh-TW" sz="24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mc:Choice>
        <mc:Fallback>
          <p:sp>
            <p:nvSpPr>
              <p:cNvPr id="8" name="內容版面配置區 2">
                <a:extLst>
                  <a:ext uri="{FF2B5EF4-FFF2-40B4-BE49-F238E27FC236}">
                    <a16:creationId xmlns:a16="http://schemas.microsoft.com/office/drawing/2014/main" id="{85A0F184-AC1E-14ED-4620-256AF231282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62346"/>
                <a:ext cx="10515600" cy="2719379"/>
              </a:xfrm>
              <a:blipFill>
                <a:blip r:embed="rId2"/>
                <a:stretch>
                  <a:fillRect l="-844" t="-139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文字方塊 18">
                <a:extLst>
                  <a:ext uri="{FF2B5EF4-FFF2-40B4-BE49-F238E27FC236}">
                    <a16:creationId xmlns:a16="http://schemas.microsoft.com/office/drawing/2014/main" id="{87B2DC43-3075-C7C1-E0C3-4AA1287B6015}"/>
                  </a:ext>
                </a:extLst>
              </p:cNvPr>
              <p:cNvSpPr txBox="1"/>
              <p:nvPr/>
            </p:nvSpPr>
            <p:spPr>
              <a:xfrm>
                <a:off x="8503454" y="1489271"/>
                <a:ext cx="3166123" cy="10515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且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nary>
                              <m:naryPr>
                                <m:chr m:val="∑"/>
                                <m:ctrlPr>
                                  <a:rPr lang="en-US" altLang="zh-TW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p>
                              <m:e>
                                <m:sSubSup>
                                  <m:sSubSupPr>
                                    <m:ctrlP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A</m:t>
                                    </m:r>
                                  </m:e>
                                  <m:sub>
                                    <m: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nary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p>
                              <m:sSupPr>
                                <m:ctrlP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sup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𝑠𝑡</m:t>
                                </m:r>
                              </m:sup>
                            </m:s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𝑚𝑎𝑥</m:t>
                            </m:r>
                          </m:e>
                          <m:e>
                            <m:nary>
                              <m:naryPr>
                                <m:chr m:val="∑"/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p>
                              <m:e>
                                <m:sSubSup>
                                  <m:sSubSupPr>
                                    <m:ctrlP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nary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p>
                              <m:sSupPr>
                                <m:ctrlP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𝑛𝑑</m:t>
                                </m:r>
                              </m:sup>
                            </m:s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𝑚𝑎𝑥</m:t>
                            </m:r>
                          </m:e>
                        </m:eqArr>
                      </m:e>
                    </m:d>
                  </m:oMath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9" name="文字方塊 18">
                <a:extLst>
                  <a:ext uri="{FF2B5EF4-FFF2-40B4-BE49-F238E27FC236}">
                    <a16:creationId xmlns:a16="http://schemas.microsoft.com/office/drawing/2014/main" id="{87B2DC43-3075-C7C1-E0C3-4AA1287B60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3454" y="1489271"/>
                <a:ext cx="3166123" cy="1051570"/>
              </a:xfrm>
              <a:prstGeom prst="rect">
                <a:avLst/>
              </a:prstGeom>
              <a:blipFill>
                <a:blip r:embed="rId3"/>
                <a:stretch>
                  <a:fillRect l="-44400" t="-203571" b="-29047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文字方塊 10">
                <a:extLst>
                  <a:ext uri="{FF2B5EF4-FFF2-40B4-BE49-F238E27FC236}">
                    <a16:creationId xmlns:a16="http://schemas.microsoft.com/office/drawing/2014/main" id="{3C58659E-4A15-8D14-BC19-18E09E2249C5}"/>
                  </a:ext>
                </a:extLst>
              </p:cNvPr>
              <p:cNvSpPr txBox="1"/>
              <p:nvPr/>
            </p:nvSpPr>
            <p:spPr>
              <a:xfrm>
                <a:off x="673605" y="4394813"/>
                <a:ext cx="7961475" cy="15405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sSup>
                        <m:s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′(</m:t>
                          </m:r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𝑎𝑟</m:t>
                                </m:r>
                                <m:d>
                                  <m:dPr>
                                    <m:ctrlP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</m:d>
                              </m:e>
                              <m:e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𝐶𝑜𝑣</m:t>
                                </m:r>
                                <m:d>
                                  <m:dPr>
                                    <m:ctrlP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  <m: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</m:d>
                              </m:e>
                              <m:e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……</m:t>
                                </m:r>
                              </m:e>
                              <m:e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𝐶𝑜𝑣</m:t>
                                </m:r>
                                <m:d>
                                  <m:dPr>
                                    <m:ctrlP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  <m: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</m:d>
                              </m:e>
                            </m:mr>
                            <m:mr>
                              <m:e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𝐶𝑜𝑣</m:t>
                                </m:r>
                                <m:d>
                                  <m:dPr>
                                    <m:ctrlP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  <m: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</m:d>
                              </m:e>
                              <m:e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𝑉𝑎𝑟</m:t>
                                </m:r>
                                <m:d>
                                  <m:dPr>
                                    <m:ctrlP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</m:d>
                              </m:e>
                              <m:e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……</m:t>
                                </m:r>
                              </m:e>
                              <m:e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𝐶𝑜𝑣</m:t>
                                </m:r>
                                <m:d>
                                  <m:dPr>
                                    <m:ctrlP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  <m: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</m:d>
                              </m:e>
                            </m:mr>
                            <m:mr>
                              <m:e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……</m:t>
                                </m:r>
                              </m:e>
                              <m:e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𝐶𝑜𝑣</m:t>
                                </m:r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𝐶𝑜𝑣</m:t>
                                </m:r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……</m:t>
                                </m:r>
                              </m:e>
                              <m:e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𝑉𝑎𝑟</m:t>
                                </m:r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10" name="文字方塊 10">
                <a:extLst>
                  <a:ext uri="{FF2B5EF4-FFF2-40B4-BE49-F238E27FC236}">
                    <a16:creationId xmlns:a16="http://schemas.microsoft.com/office/drawing/2014/main" id="{3C58659E-4A15-8D14-BC19-18E09E2249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605" y="4394813"/>
                <a:ext cx="7961475" cy="1540550"/>
              </a:xfrm>
              <a:prstGeom prst="rect">
                <a:avLst/>
              </a:prstGeom>
              <a:blipFill>
                <a:blip r:embed="rId4"/>
                <a:stretch>
                  <a:fillRect b="-573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018448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EE839A0E-C073-84CA-BD98-5942C7E36F26}"/>
              </a:ext>
            </a:extLst>
          </p:cNvPr>
          <p:cNvSpPr txBox="1">
            <a:spLocks/>
          </p:cNvSpPr>
          <p:nvPr/>
        </p:nvSpPr>
        <p:spPr>
          <a:xfrm>
            <a:off x="1674420" y="359499"/>
            <a:ext cx="8843159" cy="8498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zh-TW" b="1" dirty="0">
                <a:solidFill>
                  <a:schemeClr val="accent1">
                    <a:lumMod val="75000"/>
                  </a:schemeClr>
                </a:solidFill>
                <a:latin typeface="+mn-lt"/>
              </a:rPr>
              <a:t>Mathematics</a:t>
            </a:r>
            <a:endParaRPr kumimoji="1" lang="zh-TW" altLang="en-US" b="1" dirty="0">
              <a:solidFill>
                <a:schemeClr val="accent1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DD433B7-99BF-E412-BA4B-5E5F594D7D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4D7F2-F5CE-C646-86CE-E67DBC894B4B}" type="slidenum">
              <a:rPr kumimoji="1" lang="zh-TW" altLang="en-US" smtClean="0"/>
              <a:t>33</a:t>
            </a:fld>
            <a:endParaRPr kumimoji="1" lang="zh-TW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內容版面配置區 2">
                <a:extLst>
                  <a:ext uri="{FF2B5EF4-FFF2-40B4-BE49-F238E27FC236}">
                    <a16:creationId xmlns:a16="http://schemas.microsoft.com/office/drawing/2014/main" id="{428D0491-6BBE-152C-BA6D-158F748809D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62346"/>
                <a:ext cx="10515600" cy="2719379"/>
              </a:xfrm>
            </p:spPr>
            <p:txBody>
              <a:bodyPr>
                <a:normAutofit/>
              </a:bodyPr>
              <a:lstStyle/>
              <a:p>
                <a:r>
                  <a:rPr lang="zh-TW" altLang="en-US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目的：找出矩陣</a:t>
                </a:r>
                <a:r>
                  <a:rPr lang="en-US" altLang="zh-TW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P</a:t>
                </a:r>
                <a:r>
                  <a:rPr lang="zh-TW" altLang="en-US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使得</a:t>
                </a:r>
                <a:r>
                  <a:rPr lang="en-US" altLang="zh-TW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: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……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……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altLang="zh-TW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𝑃𝑋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′,</m:t>
                    </m:r>
                  </m:oMath>
                </a14:m>
                <a:endParaRPr lang="zh-TW" altLang="en-US" sz="2400" dirty="0"/>
              </a:p>
              <a:p>
                <a:r>
                  <a:rPr lang="zh-TW" altLang="en-US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即矩陣</a:t>
                </a:r>
                <a:r>
                  <a:rPr lang="en-US" altLang="zh-TW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P</a:t>
                </a:r>
                <a:r>
                  <a:rPr lang="zh-TW" altLang="en-US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將</a:t>
                </a:r>
                <a:r>
                  <a:rPr lang="en-US" altLang="zh-TW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X</a:t>
                </a:r>
                <a:r>
                  <a:rPr lang="zh-TW" altLang="en-US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線性變換至</a:t>
                </a:r>
                <a:r>
                  <a:rPr lang="en-US" altLang="zh-TW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Y</a:t>
                </a:r>
                <a:r>
                  <a:rPr lang="zh-TW" altLang="en-US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後</a:t>
                </a:r>
                <a:r>
                  <a:rPr lang="en-US" altLang="zh-TW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,</a:t>
                </a:r>
                <a:r>
                  <a:rPr lang="zh-TW" altLang="en-US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符合 </a:t>
                </a:r>
                <a:br>
                  <a:rPr lang="en-US" altLang="zh-TW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</a:br>
                <a:r>
                  <a:rPr lang="en-US" altLang="zh-TW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[1]</a:t>
                </a:r>
                <a:r>
                  <a:rPr lang="zh-TW" altLang="en-US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</a:t>
                </a:r>
                <a:r>
                  <a:rPr lang="en-US" altLang="zh-TW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</a:t>
                </a:r>
                <a:r>
                  <a:rPr lang="en-US" altLang="zh-TW" sz="2400" baseline="300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st</a:t>
                </a:r>
                <a:r>
                  <a:rPr lang="en-US" altLang="zh-TW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</a:t>
                </a:r>
                <a:r>
                  <a:rPr lang="zh-TW" altLang="en-US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軸投影距平</a:t>
                </a:r>
                <a:r>
                  <a:rPr lang="en-US" altLang="zh-TW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(PC1)</a:t>
                </a:r>
                <a:r>
                  <a:rPr lang="zh-TW" altLang="en-US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具最大變異數並逐列遞減 </a:t>
                </a:r>
                <a:br>
                  <a:rPr lang="en-US" altLang="zh-TW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</a:br>
                <a:r>
                  <a:rPr lang="en-US" altLang="zh-TW" sz="2400" dirty="0">
                    <a:solidFill>
                      <a:srgbClr val="FF00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[2] </a:t>
                </a:r>
                <a:r>
                  <a:rPr lang="zh-TW" altLang="en-US" sz="2400" dirty="0">
                    <a:solidFill>
                      <a:srgbClr val="FF00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各投影距平</a:t>
                </a:r>
                <a:r>
                  <a:rPr lang="en-US" altLang="zh-TW" sz="2400" dirty="0">
                    <a:solidFill>
                      <a:srgbClr val="FF00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TW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a:rPr lang="en-US" altLang="zh-TW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TW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TW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TW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TW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TW" sz="2400" dirty="0">
                    <a:solidFill>
                      <a:srgbClr val="FF00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…)</a:t>
                </a:r>
                <a:r>
                  <a:rPr lang="zh-TW" altLang="en-US" sz="2400" dirty="0">
                    <a:solidFill>
                      <a:srgbClr val="FF00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線性獨立</a:t>
                </a:r>
                <a:r>
                  <a:rPr lang="en-US" altLang="zh-TW" sz="2400" dirty="0">
                    <a:solidFill>
                      <a:srgbClr val="FF00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zh-TW" sz="24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軟正黑體" panose="020B0604030504040204" pitchFamily="34" charset="-120"/>
                      </a:rPr>
                      <m:t>𝐶𝑜𝑣</m:t>
                    </m:r>
                  </m:oMath>
                </a14:m>
                <a:r>
                  <a:rPr lang="en-US" altLang="zh-TW" sz="2400" dirty="0">
                    <a:solidFill>
                      <a:srgbClr val="FF00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=0)</a:t>
                </a:r>
                <a:br>
                  <a:rPr lang="en-US" altLang="zh-TW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</a:br>
                <a:r>
                  <a:rPr lang="en-US" altLang="zh-TW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[3] </a:t>
                </a:r>
                <a:r>
                  <a:rPr lang="zh-TW" altLang="en-US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基向量彼此正交</a:t>
                </a:r>
                <a:r>
                  <a:rPr lang="en-US" altLang="zh-TW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(</a:t>
                </a:r>
                <a:r>
                  <a:rPr lang="zh-TW" altLang="en-US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垂直座標系</a:t>
                </a:r>
                <a:r>
                  <a:rPr lang="en-US" altLang="zh-TW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)</a:t>
                </a:r>
                <a:br>
                  <a:rPr lang="en-US" altLang="zh-TW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</a:br>
                <a:endParaRPr lang="zh-TW" altLang="en-US" sz="24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endParaRPr lang="en-US" altLang="zh-TW" sz="24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mc:Choice>
        <mc:Fallback>
          <p:sp>
            <p:nvSpPr>
              <p:cNvPr id="2" name="內容版面配置區 2">
                <a:extLst>
                  <a:ext uri="{FF2B5EF4-FFF2-40B4-BE49-F238E27FC236}">
                    <a16:creationId xmlns:a16="http://schemas.microsoft.com/office/drawing/2014/main" id="{428D0491-6BBE-152C-BA6D-158F748809D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62346"/>
                <a:ext cx="10515600" cy="2719379"/>
              </a:xfrm>
              <a:blipFill>
                <a:blip r:embed="rId2"/>
                <a:stretch>
                  <a:fillRect l="-844" t="-139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字方塊 18">
                <a:extLst>
                  <a:ext uri="{FF2B5EF4-FFF2-40B4-BE49-F238E27FC236}">
                    <a16:creationId xmlns:a16="http://schemas.microsoft.com/office/drawing/2014/main" id="{454BA53A-BDD6-418E-7339-85801D8FDAA5}"/>
                  </a:ext>
                </a:extLst>
              </p:cNvPr>
              <p:cNvSpPr txBox="1"/>
              <p:nvPr/>
            </p:nvSpPr>
            <p:spPr>
              <a:xfrm>
                <a:off x="8503454" y="1489271"/>
                <a:ext cx="3166123" cy="10515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且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nary>
                              <m:naryPr>
                                <m:chr m:val="∑"/>
                                <m:ctrlPr>
                                  <a:rPr lang="en-US" altLang="zh-TW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p>
                              <m:e>
                                <m:sSubSup>
                                  <m:sSubSupPr>
                                    <m:ctrlP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A</m:t>
                                    </m:r>
                                  </m:e>
                                  <m:sub>
                                    <m: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nary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p>
                              <m:sSupPr>
                                <m:ctrlP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sup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𝑠𝑡</m:t>
                                </m:r>
                              </m:sup>
                            </m:s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𝑚𝑎𝑥</m:t>
                            </m:r>
                          </m:e>
                          <m:e>
                            <m:nary>
                              <m:naryPr>
                                <m:chr m:val="∑"/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p>
                              <m:e>
                                <m:sSubSup>
                                  <m:sSubSupPr>
                                    <m:ctrlP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nary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p>
                              <m:sSupPr>
                                <m:ctrlP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𝑛𝑑</m:t>
                                </m:r>
                              </m:sup>
                            </m:s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𝑚𝑎𝑥</m:t>
                            </m:r>
                          </m:e>
                        </m:eqArr>
                      </m:e>
                    </m:d>
                  </m:oMath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3" name="文字方塊 18">
                <a:extLst>
                  <a:ext uri="{FF2B5EF4-FFF2-40B4-BE49-F238E27FC236}">
                    <a16:creationId xmlns:a16="http://schemas.microsoft.com/office/drawing/2014/main" id="{454BA53A-BDD6-418E-7339-85801D8FDA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3454" y="1489271"/>
                <a:ext cx="3166123" cy="1051570"/>
              </a:xfrm>
              <a:prstGeom prst="rect">
                <a:avLst/>
              </a:prstGeom>
              <a:blipFill>
                <a:blip r:embed="rId3"/>
                <a:stretch>
                  <a:fillRect l="-44400" t="-203571" b="-29047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字方塊 10">
                <a:extLst>
                  <a:ext uri="{FF2B5EF4-FFF2-40B4-BE49-F238E27FC236}">
                    <a16:creationId xmlns:a16="http://schemas.microsoft.com/office/drawing/2014/main" id="{F6DB3C1B-EB66-2ED4-BD79-A5E3AD90B0AB}"/>
                  </a:ext>
                </a:extLst>
              </p:cNvPr>
              <p:cNvSpPr txBox="1"/>
              <p:nvPr/>
            </p:nvSpPr>
            <p:spPr>
              <a:xfrm>
                <a:off x="655849" y="4394813"/>
                <a:ext cx="11260583" cy="15405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sSup>
                        <m:s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′(</m:t>
                          </m:r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𝑎𝑟</m:t>
                                </m:r>
                                <m:d>
                                  <m:dPr>
                                    <m:ctrlP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</m:d>
                              </m:e>
                              <m:e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𝐶𝑜𝑣</m:t>
                                </m:r>
                                <m:d>
                                  <m:dPr>
                                    <m:ctrlP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  <m: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</m:d>
                              </m:e>
                              <m:e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……</m:t>
                                </m:r>
                              </m:e>
                              <m:e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𝐶𝑜𝑣</m:t>
                                </m:r>
                                <m:d>
                                  <m:dPr>
                                    <m:ctrlP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  <m: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</m:d>
                              </m:e>
                            </m:mr>
                            <m:mr>
                              <m:e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𝐶𝑜𝑣</m:t>
                                </m:r>
                                <m:d>
                                  <m:dPr>
                                    <m:ctrlP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  <m: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</m:d>
                              </m:e>
                              <m:e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𝑉𝑎𝑟</m:t>
                                </m:r>
                                <m:d>
                                  <m:dPr>
                                    <m:ctrlP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</m:d>
                              </m:e>
                              <m:e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……</m:t>
                                </m:r>
                              </m:e>
                              <m:e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𝐶𝑜𝑣</m:t>
                                </m:r>
                                <m:d>
                                  <m:dPr>
                                    <m:ctrlP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  <m: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</m:d>
                              </m:e>
                            </m:mr>
                            <m:mr>
                              <m:e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……</m:t>
                                </m:r>
                              </m:e>
                              <m:e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𝐶𝑜𝑣</m:t>
                                </m:r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𝐶𝑜𝑣</m:t>
                                </m:r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……</m:t>
                                </m:r>
                              </m:e>
                              <m:e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𝑉𝑎𝑟</m:t>
                                </m:r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2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TW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altLang="zh-TW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TW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TW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……</m:t>
                                </m:r>
                              </m:e>
                              <m:e>
                                <m:r>
                                  <a:rPr lang="en-US" altLang="zh-TW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TW" sz="24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altLang="zh-TW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TW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……</m:t>
                                </m:r>
                              </m:e>
                              <m:e>
                                <m:r>
                                  <a:rPr lang="en-US" altLang="zh-TW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altLang="zh-TW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altLang="zh-TW" sz="24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……</m:t>
                                </m:r>
                              </m:e>
                              <m:e>
                                <m:r>
                                  <a:rPr lang="en-US" altLang="zh-TW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TW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TW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……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TW" sz="24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altLang="zh-TW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7" name="文字方塊 10">
                <a:extLst>
                  <a:ext uri="{FF2B5EF4-FFF2-40B4-BE49-F238E27FC236}">
                    <a16:creationId xmlns:a16="http://schemas.microsoft.com/office/drawing/2014/main" id="{F6DB3C1B-EB66-2ED4-BD79-A5E3AD90B0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849" y="4394813"/>
                <a:ext cx="11260583" cy="1540550"/>
              </a:xfrm>
              <a:prstGeom prst="rect">
                <a:avLst/>
              </a:prstGeom>
              <a:blipFill>
                <a:blip r:embed="rId4"/>
                <a:stretch>
                  <a:fillRect b="-573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963556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EE839A0E-C073-84CA-BD98-5942C7E36F26}"/>
              </a:ext>
            </a:extLst>
          </p:cNvPr>
          <p:cNvSpPr txBox="1">
            <a:spLocks/>
          </p:cNvSpPr>
          <p:nvPr/>
        </p:nvSpPr>
        <p:spPr>
          <a:xfrm>
            <a:off x="1674420" y="359499"/>
            <a:ext cx="8843159" cy="8498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zh-TW" b="1" dirty="0">
                <a:solidFill>
                  <a:schemeClr val="accent1">
                    <a:lumMod val="75000"/>
                  </a:schemeClr>
                </a:solidFill>
                <a:latin typeface="+mn-lt"/>
              </a:rPr>
              <a:t>Mathematics</a:t>
            </a:r>
            <a:endParaRPr kumimoji="1" lang="zh-TW" altLang="en-US" b="1" dirty="0">
              <a:solidFill>
                <a:schemeClr val="accent1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DD433B7-99BF-E412-BA4B-5E5F594D7D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4D7F2-F5CE-C646-86CE-E67DBC894B4B}" type="slidenum">
              <a:rPr kumimoji="1" lang="zh-TW" altLang="en-US" smtClean="0"/>
              <a:t>34</a:t>
            </a:fld>
            <a:endParaRPr kumimoji="1" lang="zh-TW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內容版面配置區 2">
                <a:extLst>
                  <a:ext uri="{FF2B5EF4-FFF2-40B4-BE49-F238E27FC236}">
                    <a16:creationId xmlns:a16="http://schemas.microsoft.com/office/drawing/2014/main" id="{47A8796C-BBE0-76E7-8EF5-945C8EFF625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62346"/>
                <a:ext cx="10515600" cy="2719379"/>
              </a:xfrm>
            </p:spPr>
            <p:txBody>
              <a:bodyPr>
                <a:normAutofit/>
              </a:bodyPr>
              <a:lstStyle/>
              <a:p>
                <a:r>
                  <a:rPr lang="zh-TW" altLang="en-US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目的：找出矩陣</a:t>
                </a:r>
                <a:r>
                  <a:rPr lang="en-US" altLang="zh-TW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P</a:t>
                </a:r>
                <a:r>
                  <a:rPr lang="zh-TW" altLang="en-US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使得</a:t>
                </a:r>
                <a:r>
                  <a:rPr lang="en-US" altLang="zh-TW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: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……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……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altLang="zh-TW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𝑃𝑋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′,</m:t>
                    </m:r>
                  </m:oMath>
                </a14:m>
                <a:endParaRPr lang="zh-TW" altLang="en-US" sz="2400" dirty="0"/>
              </a:p>
              <a:p>
                <a:r>
                  <a:rPr lang="zh-TW" altLang="en-US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即矩陣</a:t>
                </a:r>
                <a:r>
                  <a:rPr lang="en-US" altLang="zh-TW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P</a:t>
                </a:r>
                <a:r>
                  <a:rPr lang="zh-TW" altLang="en-US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將</a:t>
                </a:r>
                <a:r>
                  <a:rPr lang="en-US" altLang="zh-TW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X</a:t>
                </a:r>
                <a:r>
                  <a:rPr lang="zh-TW" altLang="en-US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線性變換至</a:t>
                </a:r>
                <a:r>
                  <a:rPr lang="en-US" altLang="zh-TW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Y</a:t>
                </a:r>
                <a:r>
                  <a:rPr lang="zh-TW" altLang="en-US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後</a:t>
                </a:r>
                <a:r>
                  <a:rPr lang="en-US" altLang="zh-TW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,</a:t>
                </a:r>
                <a:r>
                  <a:rPr lang="zh-TW" altLang="en-US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符合 </a:t>
                </a:r>
                <a:br>
                  <a:rPr lang="en-US" altLang="zh-TW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</a:br>
                <a:r>
                  <a:rPr lang="en-US" altLang="zh-TW" sz="2400" dirty="0">
                    <a:solidFill>
                      <a:srgbClr val="FF00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[1]</a:t>
                </a:r>
                <a:r>
                  <a:rPr lang="zh-TW" altLang="en-US" sz="2400" dirty="0">
                    <a:solidFill>
                      <a:srgbClr val="FF00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</a:t>
                </a:r>
                <a:r>
                  <a:rPr lang="en-US" altLang="zh-TW" sz="2400" dirty="0">
                    <a:solidFill>
                      <a:srgbClr val="FF00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</a:t>
                </a:r>
                <a:r>
                  <a:rPr lang="en-US" altLang="zh-TW" sz="2400" baseline="30000" dirty="0">
                    <a:solidFill>
                      <a:srgbClr val="FF00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st</a:t>
                </a:r>
                <a:r>
                  <a:rPr lang="en-US" altLang="zh-TW" sz="2400" dirty="0">
                    <a:solidFill>
                      <a:srgbClr val="FF00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</a:t>
                </a:r>
                <a:r>
                  <a:rPr lang="zh-TW" altLang="en-US" sz="2400" dirty="0">
                    <a:solidFill>
                      <a:srgbClr val="FF00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軸投影距平</a:t>
                </a:r>
                <a:r>
                  <a:rPr lang="en-US" altLang="zh-TW" sz="2400" dirty="0">
                    <a:solidFill>
                      <a:srgbClr val="FF00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(PC1)</a:t>
                </a:r>
                <a:r>
                  <a:rPr lang="zh-TW" altLang="en-US" sz="2400" dirty="0">
                    <a:solidFill>
                      <a:srgbClr val="FF00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具最大變異數並逐列遞減 </a:t>
                </a:r>
                <a:br>
                  <a:rPr lang="en-US" altLang="zh-TW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</a:br>
                <a:r>
                  <a:rPr lang="en-US" altLang="zh-TW" sz="2400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[2] </a:t>
                </a:r>
                <a:r>
                  <a:rPr lang="zh-TW" altLang="en-US" sz="2400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各投影距平</a:t>
                </a:r>
                <a:r>
                  <a:rPr lang="en-US" altLang="zh-TW" sz="2400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TW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a:rPr lang="en-US" altLang="zh-TW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TW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TW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TW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TW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TW" sz="2400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…)</a:t>
                </a:r>
                <a:r>
                  <a:rPr lang="zh-TW" altLang="en-US" sz="2400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線性獨立</a:t>
                </a:r>
                <a:r>
                  <a:rPr lang="en-US" altLang="zh-TW" sz="2400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zh-TW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軟正黑體" panose="020B0604030504040204" pitchFamily="34" charset="-120"/>
                      </a:rPr>
                      <m:t>𝐶𝑜𝑣</m:t>
                    </m:r>
                  </m:oMath>
                </a14:m>
                <a:r>
                  <a:rPr lang="en-US" altLang="zh-TW" sz="2400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=0)</a:t>
                </a:r>
                <a:br>
                  <a:rPr lang="en-US" altLang="zh-TW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</a:br>
                <a:r>
                  <a:rPr lang="en-US" altLang="zh-TW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[3] </a:t>
                </a:r>
                <a:r>
                  <a:rPr lang="zh-TW" altLang="en-US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基向量彼此正交</a:t>
                </a:r>
                <a:r>
                  <a:rPr lang="en-US" altLang="zh-TW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(</a:t>
                </a:r>
                <a:r>
                  <a:rPr lang="zh-TW" altLang="en-US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垂直座標系</a:t>
                </a:r>
                <a:r>
                  <a:rPr lang="en-US" altLang="zh-TW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)</a:t>
                </a:r>
                <a:br>
                  <a:rPr lang="en-US" altLang="zh-TW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</a:br>
                <a:endParaRPr lang="zh-TW" altLang="en-US" sz="24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endParaRPr lang="en-US" altLang="zh-TW" sz="24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mc:Choice>
        <mc:Fallback>
          <p:sp>
            <p:nvSpPr>
              <p:cNvPr id="2" name="內容版面配置區 2">
                <a:extLst>
                  <a:ext uri="{FF2B5EF4-FFF2-40B4-BE49-F238E27FC236}">
                    <a16:creationId xmlns:a16="http://schemas.microsoft.com/office/drawing/2014/main" id="{47A8796C-BBE0-76E7-8EF5-945C8EFF625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62346"/>
                <a:ext cx="10515600" cy="2719379"/>
              </a:xfrm>
              <a:blipFill>
                <a:blip r:embed="rId2"/>
                <a:stretch>
                  <a:fillRect l="-844" t="-139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字方塊 18">
                <a:extLst>
                  <a:ext uri="{FF2B5EF4-FFF2-40B4-BE49-F238E27FC236}">
                    <a16:creationId xmlns:a16="http://schemas.microsoft.com/office/drawing/2014/main" id="{58E4A105-975D-E312-639F-0A43C83FE70D}"/>
                  </a:ext>
                </a:extLst>
              </p:cNvPr>
              <p:cNvSpPr txBox="1"/>
              <p:nvPr/>
            </p:nvSpPr>
            <p:spPr>
              <a:xfrm>
                <a:off x="8503454" y="1489271"/>
                <a:ext cx="3166123" cy="10515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且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nary>
                              <m:naryPr>
                                <m:chr m:val="∑"/>
                                <m:ctrlPr>
                                  <a:rPr lang="en-US" altLang="zh-TW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p>
                              <m:e>
                                <m:sSubSup>
                                  <m:sSubSupPr>
                                    <m:ctrlP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A</m:t>
                                    </m:r>
                                  </m:e>
                                  <m:sub>
                                    <m: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nary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p>
                              <m:sSupPr>
                                <m:ctrlP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sup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𝑠𝑡</m:t>
                                </m:r>
                              </m:sup>
                            </m:s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𝑚𝑎𝑥</m:t>
                            </m:r>
                          </m:e>
                          <m:e>
                            <m:nary>
                              <m:naryPr>
                                <m:chr m:val="∑"/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p>
                              <m:e>
                                <m:sSubSup>
                                  <m:sSubSupPr>
                                    <m:ctrlP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nary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p>
                              <m:sSupPr>
                                <m:ctrlP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𝑛𝑑</m:t>
                                </m:r>
                              </m:sup>
                            </m:s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𝑚𝑎𝑥</m:t>
                            </m:r>
                          </m:e>
                        </m:eqArr>
                      </m:e>
                    </m:d>
                  </m:oMath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3" name="文字方塊 18">
                <a:extLst>
                  <a:ext uri="{FF2B5EF4-FFF2-40B4-BE49-F238E27FC236}">
                    <a16:creationId xmlns:a16="http://schemas.microsoft.com/office/drawing/2014/main" id="{58E4A105-975D-E312-639F-0A43C83FE7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3454" y="1489271"/>
                <a:ext cx="3166123" cy="1051570"/>
              </a:xfrm>
              <a:prstGeom prst="rect">
                <a:avLst/>
              </a:prstGeom>
              <a:blipFill>
                <a:blip r:embed="rId3"/>
                <a:stretch>
                  <a:fillRect l="-44400" t="-203571" b="-29047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字方塊 10">
                <a:extLst>
                  <a:ext uri="{FF2B5EF4-FFF2-40B4-BE49-F238E27FC236}">
                    <a16:creationId xmlns:a16="http://schemas.microsoft.com/office/drawing/2014/main" id="{16AD5C99-1709-E6E3-9D4A-E30E33412D41}"/>
                  </a:ext>
                </a:extLst>
              </p:cNvPr>
              <p:cNvSpPr txBox="1"/>
              <p:nvPr/>
            </p:nvSpPr>
            <p:spPr>
              <a:xfrm>
                <a:off x="655849" y="4394813"/>
                <a:ext cx="11260583" cy="15405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sSup>
                        <m:s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′(</m:t>
                          </m:r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𝑎𝑟</m:t>
                                </m:r>
                                <m:d>
                                  <m:dPr>
                                    <m:ctrlP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</m:d>
                              </m:e>
                              <m:e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𝐶𝑜𝑣</m:t>
                                </m:r>
                                <m:d>
                                  <m:dPr>
                                    <m:ctrlP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  <m: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</m:d>
                              </m:e>
                              <m:e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……</m:t>
                                </m:r>
                              </m:e>
                              <m:e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𝐶𝑜𝑣</m:t>
                                </m:r>
                                <m:d>
                                  <m:dPr>
                                    <m:ctrlP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  <m: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</m:d>
                              </m:e>
                            </m:mr>
                            <m:mr>
                              <m:e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𝐶𝑜𝑣</m:t>
                                </m:r>
                                <m:d>
                                  <m:dPr>
                                    <m:ctrlP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  <m: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</m:d>
                              </m:e>
                              <m:e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𝑉𝑎𝑟</m:t>
                                </m:r>
                                <m:d>
                                  <m:dPr>
                                    <m:ctrlP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</m:d>
                              </m:e>
                              <m:e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……</m:t>
                                </m:r>
                              </m:e>
                              <m:e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𝐶𝑜𝑣</m:t>
                                </m:r>
                                <m:d>
                                  <m:dPr>
                                    <m:ctrlP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  <m: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</m:d>
                              </m:e>
                            </m:mr>
                            <m:mr>
                              <m:e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……</m:t>
                                </m:r>
                              </m:e>
                              <m:e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𝐶𝑜𝑣</m:t>
                                </m:r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𝐶𝑜𝑣</m:t>
                                </m:r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……</m:t>
                                </m:r>
                              </m:e>
                              <m:e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𝑉𝑎𝑟</m:t>
                                </m:r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2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TW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altLang="zh-TW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TW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TW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……</m:t>
                                </m:r>
                              </m:e>
                              <m:e>
                                <m:r>
                                  <a:rPr lang="en-US" altLang="zh-TW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TW" sz="24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altLang="zh-TW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TW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……</m:t>
                                </m:r>
                              </m:e>
                              <m:e>
                                <m:r>
                                  <a:rPr lang="en-US" altLang="zh-TW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altLang="zh-TW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altLang="zh-TW" sz="24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……</m:t>
                                </m:r>
                              </m:e>
                              <m:e>
                                <m:r>
                                  <a:rPr lang="en-US" altLang="zh-TW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TW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TW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……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TW" sz="24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altLang="zh-TW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7" name="文字方塊 10">
                <a:extLst>
                  <a:ext uri="{FF2B5EF4-FFF2-40B4-BE49-F238E27FC236}">
                    <a16:creationId xmlns:a16="http://schemas.microsoft.com/office/drawing/2014/main" id="{16AD5C99-1709-E6E3-9D4A-E30E33412D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849" y="4394813"/>
                <a:ext cx="11260583" cy="1540550"/>
              </a:xfrm>
              <a:prstGeom prst="rect">
                <a:avLst/>
              </a:prstGeom>
              <a:blipFill>
                <a:blip r:embed="rId4"/>
                <a:stretch>
                  <a:fillRect b="-573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矩形 2">
                <a:extLst>
                  <a:ext uri="{FF2B5EF4-FFF2-40B4-BE49-F238E27FC236}">
                    <a16:creationId xmlns:a16="http://schemas.microsoft.com/office/drawing/2014/main" id="{406AB9CB-292F-1201-4D87-52268BE15E29}"/>
                  </a:ext>
                </a:extLst>
              </p:cNvPr>
              <p:cNvSpPr/>
              <p:nvPr/>
            </p:nvSpPr>
            <p:spPr>
              <a:xfrm>
                <a:off x="8932353" y="6069851"/>
                <a:ext cx="273722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altLang="zh-TW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altLang="zh-TW" sz="24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US" altLang="zh-TW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altLang="zh-TW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altLang="zh-TW" sz="24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altLang="zh-TW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…&gt;</m:t>
                      </m:r>
                      <m:sSub>
                        <m:sSubPr>
                          <m:ctrlPr>
                            <a:rPr lang="en-US" altLang="zh-TW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>
          <p:sp>
            <p:nvSpPr>
              <p:cNvPr id="8" name="矩形 2">
                <a:extLst>
                  <a:ext uri="{FF2B5EF4-FFF2-40B4-BE49-F238E27FC236}">
                    <a16:creationId xmlns:a16="http://schemas.microsoft.com/office/drawing/2014/main" id="{406AB9CB-292F-1201-4D87-52268BE15E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2353" y="6069851"/>
                <a:ext cx="2737224" cy="461665"/>
              </a:xfrm>
              <a:prstGeom prst="rect">
                <a:avLst/>
              </a:prstGeom>
              <a:blipFill>
                <a:blip r:embed="rId5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矩形 5">
                <a:extLst>
                  <a:ext uri="{FF2B5EF4-FFF2-40B4-BE49-F238E27FC236}">
                    <a16:creationId xmlns:a16="http://schemas.microsoft.com/office/drawing/2014/main" id="{084E813F-A4EA-83BF-B8C1-1F5925810713}"/>
                  </a:ext>
                </a:extLst>
              </p:cNvPr>
              <p:cNvSpPr/>
              <p:nvPr/>
            </p:nvSpPr>
            <p:spPr>
              <a:xfrm>
                <a:off x="2095588" y="6065602"/>
                <a:ext cx="73225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</m:oMath>
                  </m:oMathPara>
                </a14:m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9" name="矩形 5">
                <a:extLst>
                  <a:ext uri="{FF2B5EF4-FFF2-40B4-BE49-F238E27FC236}">
                    <a16:creationId xmlns:a16="http://schemas.microsoft.com/office/drawing/2014/main" id="{084E813F-A4EA-83BF-B8C1-1F59258107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5588" y="6065602"/>
                <a:ext cx="732252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712598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EE839A0E-C073-84CA-BD98-5942C7E36F26}"/>
              </a:ext>
            </a:extLst>
          </p:cNvPr>
          <p:cNvSpPr txBox="1">
            <a:spLocks/>
          </p:cNvSpPr>
          <p:nvPr/>
        </p:nvSpPr>
        <p:spPr>
          <a:xfrm>
            <a:off x="1674420" y="359499"/>
            <a:ext cx="8843159" cy="8498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zh-TW" b="1" dirty="0">
                <a:solidFill>
                  <a:schemeClr val="accent1">
                    <a:lumMod val="75000"/>
                  </a:schemeClr>
                </a:solidFill>
                <a:latin typeface="+mn-lt"/>
              </a:rPr>
              <a:t>Mathematics</a:t>
            </a:r>
            <a:endParaRPr kumimoji="1" lang="zh-TW" altLang="en-US" b="1" dirty="0">
              <a:solidFill>
                <a:schemeClr val="accent1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DD433B7-99BF-E412-BA4B-5E5F594D7D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4D7F2-F5CE-C646-86CE-E67DBC894B4B}" type="slidenum">
              <a:rPr kumimoji="1" lang="zh-TW" altLang="en-US" smtClean="0"/>
              <a:t>35</a:t>
            </a:fld>
            <a:endParaRPr kumimoji="1" lang="zh-TW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內容版面配置區 2">
                <a:extLst>
                  <a:ext uri="{FF2B5EF4-FFF2-40B4-BE49-F238E27FC236}">
                    <a16:creationId xmlns:a16="http://schemas.microsoft.com/office/drawing/2014/main" id="{4AF79C97-CE79-2702-16AF-A8232C37C41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62346"/>
                <a:ext cx="10515600" cy="2719379"/>
              </a:xfrm>
            </p:spPr>
            <p:txBody>
              <a:bodyPr>
                <a:normAutofit/>
              </a:bodyPr>
              <a:lstStyle/>
              <a:p>
                <a:r>
                  <a:rPr lang="zh-TW" altLang="en-US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目的：找出矩陣</a:t>
                </a:r>
                <a:r>
                  <a:rPr lang="en-US" altLang="zh-TW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P</a:t>
                </a:r>
                <a:r>
                  <a:rPr lang="zh-TW" altLang="en-US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使得</a:t>
                </a:r>
                <a:r>
                  <a:rPr lang="en-US" altLang="zh-TW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: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……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……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altLang="zh-TW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𝑃𝑋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′,</m:t>
                    </m:r>
                  </m:oMath>
                </a14:m>
                <a:endParaRPr lang="zh-TW" altLang="en-US" sz="2400" dirty="0"/>
              </a:p>
              <a:p>
                <a:r>
                  <a:rPr lang="zh-TW" altLang="en-US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即矩陣</a:t>
                </a:r>
                <a:r>
                  <a:rPr lang="en-US" altLang="zh-TW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P</a:t>
                </a:r>
                <a:r>
                  <a:rPr lang="zh-TW" altLang="en-US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將</a:t>
                </a:r>
                <a:r>
                  <a:rPr lang="en-US" altLang="zh-TW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X</a:t>
                </a:r>
                <a:r>
                  <a:rPr lang="zh-TW" altLang="en-US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線性變換至</a:t>
                </a:r>
                <a:r>
                  <a:rPr lang="en-US" altLang="zh-TW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Y</a:t>
                </a:r>
                <a:r>
                  <a:rPr lang="zh-TW" altLang="en-US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後</a:t>
                </a:r>
                <a:r>
                  <a:rPr lang="en-US" altLang="zh-TW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,</a:t>
                </a:r>
                <a:r>
                  <a:rPr lang="zh-TW" altLang="en-US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符合 </a:t>
                </a:r>
                <a:br>
                  <a:rPr lang="en-US" altLang="zh-TW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</a:br>
                <a:r>
                  <a:rPr lang="en-US" altLang="zh-TW" sz="2400" dirty="0">
                    <a:solidFill>
                      <a:srgbClr val="FF00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[1]</a:t>
                </a:r>
                <a:r>
                  <a:rPr lang="zh-TW" altLang="en-US" sz="2400" dirty="0">
                    <a:solidFill>
                      <a:srgbClr val="FF00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</a:t>
                </a:r>
                <a:r>
                  <a:rPr lang="en-US" altLang="zh-TW" sz="2400" dirty="0">
                    <a:solidFill>
                      <a:srgbClr val="FF00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</a:t>
                </a:r>
                <a:r>
                  <a:rPr lang="en-US" altLang="zh-TW" sz="2400" baseline="30000" dirty="0">
                    <a:solidFill>
                      <a:srgbClr val="FF00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st</a:t>
                </a:r>
                <a:r>
                  <a:rPr lang="en-US" altLang="zh-TW" sz="2400" dirty="0">
                    <a:solidFill>
                      <a:srgbClr val="FF00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</a:t>
                </a:r>
                <a:r>
                  <a:rPr lang="zh-TW" altLang="en-US" sz="2400" dirty="0">
                    <a:solidFill>
                      <a:srgbClr val="FF00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軸投影距平</a:t>
                </a:r>
                <a:r>
                  <a:rPr lang="en-US" altLang="zh-TW" sz="2400" dirty="0">
                    <a:solidFill>
                      <a:srgbClr val="FF00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(PC1)</a:t>
                </a:r>
                <a:r>
                  <a:rPr lang="zh-TW" altLang="en-US" sz="2400" dirty="0">
                    <a:solidFill>
                      <a:srgbClr val="FF00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具最大變異數並逐列遞減 </a:t>
                </a:r>
                <a:br>
                  <a:rPr lang="en-US" altLang="zh-TW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</a:br>
                <a:r>
                  <a:rPr lang="en-US" altLang="zh-TW" sz="2400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[2] </a:t>
                </a:r>
                <a:r>
                  <a:rPr lang="zh-TW" altLang="en-US" sz="2400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各投影距平</a:t>
                </a:r>
                <a:r>
                  <a:rPr lang="en-US" altLang="zh-TW" sz="2400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TW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a:rPr lang="en-US" altLang="zh-TW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TW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TW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TW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TW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TW" sz="2400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…)</a:t>
                </a:r>
                <a:r>
                  <a:rPr lang="zh-TW" altLang="en-US" sz="2400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線性獨立</a:t>
                </a:r>
                <a:r>
                  <a:rPr lang="en-US" altLang="zh-TW" sz="2400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zh-TW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軟正黑體" panose="020B0604030504040204" pitchFamily="34" charset="-120"/>
                      </a:rPr>
                      <m:t>𝐶𝑜𝑣</m:t>
                    </m:r>
                  </m:oMath>
                </a14:m>
                <a:r>
                  <a:rPr lang="en-US" altLang="zh-TW" sz="2400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=0)</a:t>
                </a:r>
                <a:br>
                  <a:rPr lang="en-US" altLang="zh-TW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</a:br>
                <a:r>
                  <a:rPr lang="en-US" altLang="zh-TW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[3] </a:t>
                </a:r>
                <a:r>
                  <a:rPr lang="zh-TW" altLang="en-US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基向量彼此正交</a:t>
                </a:r>
                <a:r>
                  <a:rPr lang="en-US" altLang="zh-TW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(</a:t>
                </a:r>
                <a:r>
                  <a:rPr lang="zh-TW" altLang="en-US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垂直座標系</a:t>
                </a:r>
                <a:r>
                  <a:rPr lang="en-US" altLang="zh-TW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)</a:t>
                </a:r>
                <a:br>
                  <a:rPr lang="en-US" altLang="zh-TW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</a:br>
                <a:endParaRPr lang="zh-TW" altLang="en-US" sz="24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endParaRPr lang="en-US" altLang="zh-TW" sz="24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mc:Choice>
        <mc:Fallback>
          <p:sp>
            <p:nvSpPr>
              <p:cNvPr id="2" name="內容版面配置區 2">
                <a:extLst>
                  <a:ext uri="{FF2B5EF4-FFF2-40B4-BE49-F238E27FC236}">
                    <a16:creationId xmlns:a16="http://schemas.microsoft.com/office/drawing/2014/main" id="{4AF79C97-CE79-2702-16AF-A8232C37C41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62346"/>
                <a:ext cx="10515600" cy="2719379"/>
              </a:xfrm>
              <a:blipFill>
                <a:blip r:embed="rId2"/>
                <a:stretch>
                  <a:fillRect l="-844" t="-139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字方塊 18">
                <a:extLst>
                  <a:ext uri="{FF2B5EF4-FFF2-40B4-BE49-F238E27FC236}">
                    <a16:creationId xmlns:a16="http://schemas.microsoft.com/office/drawing/2014/main" id="{E98EB934-E2C1-1A9C-4779-B1E843269BE2}"/>
                  </a:ext>
                </a:extLst>
              </p:cNvPr>
              <p:cNvSpPr txBox="1"/>
              <p:nvPr/>
            </p:nvSpPr>
            <p:spPr>
              <a:xfrm>
                <a:off x="8503454" y="1489271"/>
                <a:ext cx="3166123" cy="10515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且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nary>
                              <m:naryPr>
                                <m:chr m:val="∑"/>
                                <m:ctrlPr>
                                  <a:rPr lang="en-US" altLang="zh-TW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p>
                              <m:e>
                                <m:sSubSup>
                                  <m:sSubSupPr>
                                    <m:ctrlP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A</m:t>
                                    </m:r>
                                  </m:e>
                                  <m:sub>
                                    <m: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nary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p>
                              <m:sSupPr>
                                <m:ctrlP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sup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𝑠𝑡</m:t>
                                </m:r>
                              </m:sup>
                            </m:s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𝑚𝑎𝑥</m:t>
                            </m:r>
                          </m:e>
                          <m:e>
                            <m:nary>
                              <m:naryPr>
                                <m:chr m:val="∑"/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p>
                              <m:e>
                                <m:sSubSup>
                                  <m:sSubSupPr>
                                    <m:ctrlP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nary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p>
                              <m:sSupPr>
                                <m:ctrlP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𝑛𝑑</m:t>
                                </m:r>
                              </m:sup>
                            </m:s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𝑚𝑎𝑥</m:t>
                            </m:r>
                          </m:e>
                        </m:eqArr>
                      </m:e>
                    </m:d>
                  </m:oMath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3" name="文字方塊 18">
                <a:extLst>
                  <a:ext uri="{FF2B5EF4-FFF2-40B4-BE49-F238E27FC236}">
                    <a16:creationId xmlns:a16="http://schemas.microsoft.com/office/drawing/2014/main" id="{E98EB934-E2C1-1A9C-4779-B1E843269B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3454" y="1489271"/>
                <a:ext cx="3166123" cy="1051570"/>
              </a:xfrm>
              <a:prstGeom prst="rect">
                <a:avLst/>
              </a:prstGeom>
              <a:blipFill>
                <a:blip r:embed="rId3"/>
                <a:stretch>
                  <a:fillRect l="-44400" t="-203571" b="-29047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矩形 2">
                <a:extLst>
                  <a:ext uri="{FF2B5EF4-FFF2-40B4-BE49-F238E27FC236}">
                    <a16:creationId xmlns:a16="http://schemas.microsoft.com/office/drawing/2014/main" id="{E8DD889C-BF51-1AA8-BF7C-2391BBA03657}"/>
                  </a:ext>
                </a:extLst>
              </p:cNvPr>
              <p:cNvSpPr/>
              <p:nvPr/>
            </p:nvSpPr>
            <p:spPr>
              <a:xfrm>
                <a:off x="8932353" y="6069851"/>
                <a:ext cx="273722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altLang="zh-TW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altLang="zh-TW" sz="24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US" altLang="zh-TW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altLang="zh-TW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altLang="zh-TW" sz="24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altLang="zh-TW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…&gt;</m:t>
                      </m:r>
                      <m:sSub>
                        <m:sSubPr>
                          <m:ctrlPr>
                            <a:rPr lang="en-US" altLang="zh-TW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>
          <p:sp>
            <p:nvSpPr>
              <p:cNvPr id="7" name="矩形 2">
                <a:extLst>
                  <a:ext uri="{FF2B5EF4-FFF2-40B4-BE49-F238E27FC236}">
                    <a16:creationId xmlns:a16="http://schemas.microsoft.com/office/drawing/2014/main" id="{E8DD889C-BF51-1AA8-BF7C-2391BBA036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2353" y="6069851"/>
                <a:ext cx="2737224" cy="461665"/>
              </a:xfrm>
              <a:prstGeom prst="rect">
                <a:avLst/>
              </a:prstGeom>
              <a:blipFill>
                <a:blip r:embed="rId4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矩形 5">
                <a:extLst>
                  <a:ext uri="{FF2B5EF4-FFF2-40B4-BE49-F238E27FC236}">
                    <a16:creationId xmlns:a16="http://schemas.microsoft.com/office/drawing/2014/main" id="{2DCF82E0-B4BB-4504-6EAB-7DDB8B1626EF}"/>
                  </a:ext>
                </a:extLst>
              </p:cNvPr>
              <p:cNvSpPr/>
              <p:nvPr/>
            </p:nvSpPr>
            <p:spPr>
              <a:xfrm>
                <a:off x="2042322" y="4479996"/>
                <a:ext cx="2919774" cy="61587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24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altLang="zh-TW" sz="2400" dirty="0">
                    <a:solidFill>
                      <a:prstClr val="black"/>
                    </a:solidFill>
                    <a:ea typeface="微軟正黑體" panose="020B0604030504040204" pitchFamily="34" charset="-12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微軟正黑體" panose="020B06040305040402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</m:ctrlPr>
                      </m:fPr>
                      <m:num>
                        <m: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1</m:t>
                        </m:r>
                      </m:num>
                      <m:den>
                        <m: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𝑚</m:t>
                        </m:r>
                      </m:den>
                    </m:f>
                    <m:d>
                      <m:dPr>
                        <m:ctrlP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</m:ctrlPr>
                      </m:dPr>
                      <m:e>
                        <m: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𝑃𝑋</m:t>
                        </m:r>
                        <m:r>
                          <a:rPr lang="en-US" altLang="zh-TW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′</m:t>
                        </m:r>
                      </m:e>
                    </m:d>
                    <m:sSup>
                      <m:sSupPr>
                        <m:ctrlP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TW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</a:rPr>
                            </m:ctrlPr>
                          </m:dPr>
                          <m:e>
                            <m:r>
                              <a:rPr lang="en-US" altLang="zh-TW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</a:rPr>
                              <m:t>𝑃𝑋</m:t>
                            </m:r>
                            <m:r>
                              <a:rPr lang="en-US" altLang="zh-TW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</a:rPr>
                              <m:t>′</m:t>
                            </m:r>
                          </m:e>
                        </m:d>
                      </m:e>
                      <m:sup>
                        <m: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𝑇</m:t>
                        </m:r>
                      </m:sup>
                    </m:sSup>
                  </m:oMath>
                </a14:m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8" name="矩形 5">
                <a:extLst>
                  <a:ext uri="{FF2B5EF4-FFF2-40B4-BE49-F238E27FC236}">
                    <a16:creationId xmlns:a16="http://schemas.microsoft.com/office/drawing/2014/main" id="{2DCF82E0-B4BB-4504-6EAB-7DDB8B1626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2322" y="4479996"/>
                <a:ext cx="2919774" cy="615874"/>
              </a:xfrm>
              <a:prstGeom prst="rect">
                <a:avLst/>
              </a:prstGeom>
              <a:blipFill>
                <a:blip r:embed="rId5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文字方塊 10">
                <a:extLst>
                  <a:ext uri="{FF2B5EF4-FFF2-40B4-BE49-F238E27FC236}">
                    <a16:creationId xmlns:a16="http://schemas.microsoft.com/office/drawing/2014/main" id="{DD90A097-D4EE-45BB-5A7D-361005D8E19D}"/>
                  </a:ext>
                </a:extLst>
              </p:cNvPr>
              <p:cNvSpPr txBox="1"/>
              <p:nvPr/>
            </p:nvSpPr>
            <p:spPr>
              <a:xfrm>
                <a:off x="655849" y="4394813"/>
                <a:ext cx="1539845" cy="7862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sSup>
                        <m:s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′(</m:t>
                          </m:r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9" name="文字方塊 10">
                <a:extLst>
                  <a:ext uri="{FF2B5EF4-FFF2-40B4-BE49-F238E27FC236}">
                    <a16:creationId xmlns:a16="http://schemas.microsoft.com/office/drawing/2014/main" id="{DD90A097-D4EE-45BB-5A7D-361005D8E1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849" y="4394813"/>
                <a:ext cx="1539845" cy="786241"/>
              </a:xfrm>
              <a:prstGeom prst="rect">
                <a:avLst/>
              </a:prstGeom>
              <a:blipFill>
                <a:blip r:embed="rId6"/>
                <a:stretch>
                  <a:fillRect b="-158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矩形 5">
                <a:extLst>
                  <a:ext uri="{FF2B5EF4-FFF2-40B4-BE49-F238E27FC236}">
                    <a16:creationId xmlns:a16="http://schemas.microsoft.com/office/drawing/2014/main" id="{6D9C80C4-2619-5CE4-6BF6-EA9536E8456F}"/>
                  </a:ext>
                </a:extLst>
              </p:cNvPr>
              <p:cNvSpPr/>
              <p:nvPr/>
            </p:nvSpPr>
            <p:spPr>
              <a:xfrm>
                <a:off x="4587649" y="4465409"/>
                <a:ext cx="5578450" cy="6450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TW" altLang="en-US" sz="2400" dirty="0">
                    <a:solidFill>
                      <a:prstClr val="black"/>
                    </a:solidFill>
                    <a:ea typeface="微軟正黑體" panose="020B0604030504040204" pitchFamily="34" charset="-12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微軟正黑體" panose="020B06040305040402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</m:ctrlPr>
                      </m:fPr>
                      <m:num>
                        <m: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1</m:t>
                        </m:r>
                      </m:num>
                      <m:den>
                        <m: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𝑚</m:t>
                        </m:r>
                      </m:den>
                    </m:f>
                    <m:r>
                      <a:rPr lang="en-US" altLang="zh-TW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微軟正黑體" panose="020B0604030504040204" pitchFamily="34" charset="-120"/>
                      </a:rPr>
                      <m:t>𝑃𝑋</m:t>
                    </m:r>
                    <m:r>
                      <a:rPr lang="en-US" altLang="zh-TW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微軟正黑體" panose="020B0604030504040204" pitchFamily="34" charset="-120"/>
                      </a:rPr>
                      <m:t>′</m:t>
                    </m:r>
                    <m:sSup>
                      <m:sSupPr>
                        <m:ctrlP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</m:ctrlPr>
                      </m:sSupPr>
                      <m:e>
                        <m: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𝑋</m:t>
                        </m:r>
                        <m:r>
                          <a:rPr lang="en-US" altLang="zh-TW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′</m:t>
                        </m:r>
                      </m:e>
                      <m:sup>
                        <m: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</m:ctrlPr>
                      </m:sSupPr>
                      <m:e>
                        <m: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𝑃</m:t>
                        </m:r>
                      </m:e>
                      <m:sup>
                        <m: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𝑇</m:t>
                        </m:r>
                      </m:sup>
                    </m:sSup>
                    <m:r>
                      <a:rPr lang="en-US" altLang="zh-TW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微軟正黑體" panose="020B0604030504040204" pitchFamily="34" charset="-120"/>
                      </a:rPr>
                      <m:t>=</m:t>
                    </m:r>
                    <m:r>
                      <a:rPr lang="en-US" altLang="zh-TW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微軟正黑體" panose="020B0604030504040204" pitchFamily="34" charset="-120"/>
                      </a:rPr>
                      <m:t>𝑃</m:t>
                    </m:r>
                    <m:d>
                      <m:dPr>
                        <m:ctrlP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TW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</a:rPr>
                            </m:ctrlPr>
                          </m:fPr>
                          <m:num>
                            <m:r>
                              <a:rPr lang="en-US" altLang="zh-TW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TW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</a:rPr>
                              <m:t>𝑚</m:t>
                            </m:r>
                          </m:den>
                        </m:f>
                        <m: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𝑋</m:t>
                        </m:r>
                        <m:r>
                          <a:rPr lang="en-US" altLang="zh-TW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′</m:t>
                        </m:r>
                        <m:sSup>
                          <m:sSupPr>
                            <m:ctrlPr>
                              <a:rPr lang="en-US" altLang="zh-TW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</a:rPr>
                              <m:t>𝑋</m:t>
                            </m:r>
                            <m:r>
                              <a:rPr lang="en-US" altLang="zh-TW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</a:rPr>
                              <m:t>′</m:t>
                            </m:r>
                          </m:e>
                          <m:sup>
                            <m:r>
                              <a:rPr lang="en-US" altLang="zh-TW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</a:rPr>
                              <m:t>𝑇</m:t>
                            </m:r>
                          </m:sup>
                        </m:sSup>
                      </m:e>
                    </m:d>
                    <m:sSup>
                      <m:sSupPr>
                        <m:ctrlP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</m:ctrlPr>
                      </m:sSupPr>
                      <m:e>
                        <m: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𝑃</m:t>
                        </m:r>
                      </m:e>
                      <m:sup>
                        <m: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𝑇</m:t>
                        </m:r>
                      </m:sup>
                    </m:sSup>
                    <m:r>
                      <a:rPr lang="en-US" altLang="zh-TW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微軟正黑體" panose="020B0604030504040204" pitchFamily="34" charset="-120"/>
                      </a:rPr>
                      <m:t>=</m:t>
                    </m:r>
                    <m:r>
                      <a:rPr lang="en-US" altLang="zh-TW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微軟正黑體" panose="020B0604030504040204" pitchFamily="34" charset="-120"/>
                      </a:rPr>
                      <m:t>𝑃𝐶</m:t>
                    </m:r>
                    <m:sSup>
                      <m:sSupPr>
                        <m:ctrlP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</m:ctrlPr>
                      </m:sSupPr>
                      <m:e>
                        <m: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𝑃</m:t>
                        </m:r>
                      </m:e>
                      <m:sup>
                        <m: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𝑇</m:t>
                        </m:r>
                      </m:sup>
                    </m:sSup>
                  </m:oMath>
                </a14:m>
                <a:endParaRPr lang="zh-TW" altLang="en-US" dirty="0"/>
              </a:p>
            </p:txBody>
          </p:sp>
        </mc:Choice>
        <mc:Fallback>
          <p:sp>
            <p:nvSpPr>
              <p:cNvPr id="10" name="矩形 5">
                <a:extLst>
                  <a:ext uri="{FF2B5EF4-FFF2-40B4-BE49-F238E27FC236}">
                    <a16:creationId xmlns:a16="http://schemas.microsoft.com/office/drawing/2014/main" id="{6D9C80C4-2619-5CE4-6BF6-EA9536E845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7649" y="4465409"/>
                <a:ext cx="5578450" cy="64504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文字方塊 20">
                <a:extLst>
                  <a:ext uri="{FF2B5EF4-FFF2-40B4-BE49-F238E27FC236}">
                    <a16:creationId xmlns:a16="http://schemas.microsoft.com/office/drawing/2014/main" id="{688462B5-ADA4-F089-D17F-35E02FE262AA}"/>
                  </a:ext>
                </a:extLst>
              </p:cNvPr>
              <p:cNvSpPr txBox="1"/>
              <p:nvPr/>
            </p:nvSpPr>
            <p:spPr>
              <a:xfrm>
                <a:off x="655849" y="5429918"/>
                <a:ext cx="550253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其中</a:t>
                </a:r>
                <a14:m>
                  <m:oMath xmlns:m="http://schemas.openxmlformats.org/officeDocument/2006/math">
                    <m:r>
                      <a:rPr lang="en-US" altLang="zh-TW" sz="2400" i="1" dirty="0" smtClean="0">
                        <a:latin typeface="Cambria Math" panose="02040503050406030204" pitchFamily="18" charset="0"/>
                        <a:ea typeface="微軟正黑體" panose="020B0604030504040204" pitchFamily="34" charset="-120"/>
                      </a:rPr>
                      <m:t>𝐶</m:t>
                    </m:r>
                  </m:oMath>
                </a14:m>
                <a:r>
                  <a:rPr lang="zh-TW" altLang="en-US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為原距平矩陣</a:t>
                </a:r>
                <a:r>
                  <a:rPr lang="en-US" altLang="zh-TW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X’</a:t>
                </a:r>
                <a:r>
                  <a:rPr lang="zh-TW" altLang="en-US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之共變異數矩陣</a:t>
                </a:r>
              </a:p>
            </p:txBody>
          </p:sp>
        </mc:Choice>
        <mc:Fallback>
          <p:sp>
            <p:nvSpPr>
              <p:cNvPr id="11" name="文字方塊 20">
                <a:extLst>
                  <a:ext uri="{FF2B5EF4-FFF2-40B4-BE49-F238E27FC236}">
                    <a16:creationId xmlns:a16="http://schemas.microsoft.com/office/drawing/2014/main" id="{688462B5-ADA4-F089-D17F-35E02FE262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849" y="5429918"/>
                <a:ext cx="5502532" cy="461665"/>
              </a:xfrm>
              <a:prstGeom prst="rect">
                <a:avLst/>
              </a:prstGeom>
              <a:blipFill>
                <a:blip r:embed="rId8"/>
                <a:stretch>
                  <a:fillRect l="-1613" t="-10811" r="-922" b="-2973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135667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EE839A0E-C073-84CA-BD98-5942C7E36F26}"/>
              </a:ext>
            </a:extLst>
          </p:cNvPr>
          <p:cNvSpPr txBox="1">
            <a:spLocks/>
          </p:cNvSpPr>
          <p:nvPr/>
        </p:nvSpPr>
        <p:spPr>
          <a:xfrm>
            <a:off x="1674420" y="359499"/>
            <a:ext cx="8843159" cy="8498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zh-TW" b="1" dirty="0">
                <a:solidFill>
                  <a:schemeClr val="accent1">
                    <a:lumMod val="75000"/>
                  </a:schemeClr>
                </a:solidFill>
                <a:latin typeface="+mn-lt"/>
              </a:rPr>
              <a:t>Mathematics</a:t>
            </a:r>
            <a:endParaRPr kumimoji="1" lang="zh-TW" altLang="en-US" b="1" dirty="0">
              <a:solidFill>
                <a:schemeClr val="accent1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DD433B7-99BF-E412-BA4B-5E5F594D7D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4D7F2-F5CE-C646-86CE-E67DBC894B4B}" type="slidenum">
              <a:rPr kumimoji="1" lang="zh-TW" altLang="en-US" smtClean="0"/>
              <a:t>36</a:t>
            </a:fld>
            <a:endParaRPr kumimoji="1" lang="zh-TW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文字方塊 22">
                <a:extLst>
                  <a:ext uri="{FF2B5EF4-FFF2-40B4-BE49-F238E27FC236}">
                    <a16:creationId xmlns:a16="http://schemas.microsoft.com/office/drawing/2014/main" id="{0F70313A-B837-2674-DEAC-00D2D5B9863A}"/>
                  </a:ext>
                </a:extLst>
              </p:cNvPr>
              <p:cNvSpPr txBox="1"/>
              <p:nvPr/>
            </p:nvSpPr>
            <p:spPr>
              <a:xfrm>
                <a:off x="945471" y="2721212"/>
                <a:ext cx="642118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令</a:t>
                </a:r>
                <a14:m>
                  <m:oMath xmlns:m="http://schemas.openxmlformats.org/officeDocument/2006/math">
                    <m:r>
                      <a:rPr lang="en-US" altLang="zh-TW" sz="2400" i="1" dirty="0" smtClean="0">
                        <a:latin typeface="Cambria Math" panose="02040503050406030204" pitchFamily="18" charset="0"/>
                        <a:ea typeface="微軟正黑體" panose="020B0604030504040204" pitchFamily="34" charset="-120"/>
                      </a:rPr>
                      <m:t>𝐸</m:t>
                    </m:r>
                  </m:oMath>
                </a14:m>
                <a:r>
                  <a:rPr lang="zh-TW" altLang="en-US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為</a:t>
                </a:r>
                <a14:m>
                  <m:oMath xmlns:m="http://schemas.openxmlformats.org/officeDocument/2006/math">
                    <m:r>
                      <a:rPr lang="en-US" altLang="zh-TW" sz="2400" i="1" dirty="0" smtClean="0">
                        <a:latin typeface="Cambria Math" panose="02040503050406030204" pitchFamily="18" charset="0"/>
                        <a:ea typeface="微軟正黑體" panose="020B0604030504040204" pitchFamily="34" charset="-120"/>
                      </a:rPr>
                      <m:t>𝐶</m:t>
                    </m:r>
                    <m:r>
                      <a:rPr lang="zh-TW" altLang="en-US" sz="2400" i="1" dirty="0">
                        <a:latin typeface="Cambria Math" panose="02040503050406030204" pitchFamily="18" charset="0"/>
                        <a:ea typeface="微軟正黑體" panose="020B0604030504040204" pitchFamily="34" charset="-120"/>
                      </a:rPr>
                      <m:t>的</m:t>
                    </m:r>
                  </m:oMath>
                </a14:m>
                <a:r>
                  <a:rPr lang="zh-TW" altLang="en-US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單位特徵向量為行向量所組成之矩陣</a:t>
                </a:r>
              </a:p>
            </p:txBody>
          </p:sp>
        </mc:Choice>
        <mc:Fallback>
          <p:sp>
            <p:nvSpPr>
              <p:cNvPr id="2" name="文字方塊 22">
                <a:extLst>
                  <a:ext uri="{FF2B5EF4-FFF2-40B4-BE49-F238E27FC236}">
                    <a16:creationId xmlns:a16="http://schemas.microsoft.com/office/drawing/2014/main" id="{0F70313A-B837-2674-DEAC-00D2D5B986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471" y="2721212"/>
                <a:ext cx="6421181" cy="461665"/>
              </a:xfrm>
              <a:prstGeom prst="rect">
                <a:avLst/>
              </a:prstGeom>
              <a:blipFill>
                <a:blip r:embed="rId2"/>
                <a:stretch>
                  <a:fillRect l="-1581" t="-10811" r="-593" b="-2973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字方塊 23">
                <a:extLst>
                  <a:ext uri="{FF2B5EF4-FFF2-40B4-BE49-F238E27FC236}">
                    <a16:creationId xmlns:a16="http://schemas.microsoft.com/office/drawing/2014/main" id="{CD737C17-DD9C-F6E3-3CB6-16DA943D6AA4}"/>
                  </a:ext>
                </a:extLst>
              </p:cNvPr>
              <p:cNvSpPr txBox="1"/>
              <p:nvPr/>
            </p:nvSpPr>
            <p:spPr>
              <a:xfrm>
                <a:off x="7349613" y="2207449"/>
                <a:ext cx="4692054" cy="14765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即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sz="2400" i="1" smtClean="0">
                        <a:latin typeface="Cambria Math" panose="02040503050406030204" pitchFamily="18" charset="0"/>
                      </a:rPr>
                      <m:t>E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sub>
                              </m:sSub>
                            </m:e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……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sub>
                              </m:sSub>
                            </m:e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……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……</m:t>
                              </m:r>
                            </m:e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</m:sub>
                              </m:sSub>
                            </m:e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……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3" name="文字方塊 23">
                <a:extLst>
                  <a:ext uri="{FF2B5EF4-FFF2-40B4-BE49-F238E27FC236}">
                    <a16:creationId xmlns:a16="http://schemas.microsoft.com/office/drawing/2014/main" id="{CD737C17-DD9C-F6E3-3CB6-16DA943D6A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9613" y="2207449"/>
                <a:ext cx="4692054" cy="1476558"/>
              </a:xfrm>
              <a:prstGeom prst="rect">
                <a:avLst/>
              </a:prstGeom>
              <a:blipFill>
                <a:blip r:embed="rId3"/>
                <a:stretch>
                  <a:fillRect l="-188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字方塊 24">
                <a:extLst>
                  <a:ext uri="{FF2B5EF4-FFF2-40B4-BE49-F238E27FC236}">
                    <a16:creationId xmlns:a16="http://schemas.microsoft.com/office/drawing/2014/main" id="{D4BC5A5A-414A-603D-8401-832CC5D385A4}"/>
                  </a:ext>
                </a:extLst>
              </p:cNvPr>
              <p:cNvSpPr txBox="1"/>
              <p:nvPr/>
            </p:nvSpPr>
            <p:spPr>
              <a:xfrm>
                <a:off x="945471" y="3453174"/>
                <a:ext cx="292047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則對</a:t>
                </a:r>
                <a14:m>
                  <m:oMath xmlns:m="http://schemas.openxmlformats.org/officeDocument/2006/math">
                    <m:r>
                      <a:rPr lang="en-US" altLang="zh-TW" sz="2400" i="1" dirty="0" smtClean="0">
                        <a:latin typeface="Cambria Math" panose="02040503050406030204" pitchFamily="18" charset="0"/>
                        <a:ea typeface="微軟正黑體" panose="020B0604030504040204" pitchFamily="34" charset="-120"/>
                      </a:rPr>
                      <m:t>𝐶</m:t>
                    </m:r>
                  </m:oMath>
                </a14:m>
                <a:r>
                  <a:rPr lang="zh-TW" altLang="en-US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而言</a:t>
                </a:r>
                <a:r>
                  <a:rPr lang="en-US" altLang="zh-TW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  <a:ea typeface="微軟正黑體" panose="020B0604030504040204" pitchFamily="34" charset="-120"/>
                      </a:rPr>
                      <m:t>𝐶𝐸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  <a:ea typeface="微軟正黑體" panose="020B0604030504040204" pitchFamily="34" charset="-120"/>
                      </a:rPr>
                      <m:t>=</m:t>
                    </m:r>
                    <m:r>
                      <m:rPr>
                        <m:sty m:val="p"/>
                      </m:rPr>
                      <a:rPr lang="el-GR" altLang="zh-TW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  <a:ea typeface="微軟正黑體" panose="020B0604030504040204" pitchFamily="34" charset="-120"/>
                      </a:rPr>
                      <m:t>𝐸</m:t>
                    </m:r>
                  </m:oMath>
                </a14:m>
                <a:endParaRPr lang="zh-TW" altLang="en-US" sz="24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mc:Choice>
        <mc:Fallback>
          <p:sp>
            <p:nvSpPr>
              <p:cNvPr id="7" name="文字方塊 24">
                <a:extLst>
                  <a:ext uri="{FF2B5EF4-FFF2-40B4-BE49-F238E27FC236}">
                    <a16:creationId xmlns:a16="http://schemas.microsoft.com/office/drawing/2014/main" id="{D4BC5A5A-414A-603D-8401-832CC5D385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471" y="3453174"/>
                <a:ext cx="2920479" cy="461665"/>
              </a:xfrm>
              <a:prstGeom prst="rect">
                <a:avLst/>
              </a:prstGeom>
              <a:blipFill>
                <a:blip r:embed="rId4"/>
                <a:stretch>
                  <a:fillRect l="-3463" t="-10526" b="-289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文字方塊 25">
                <a:extLst>
                  <a:ext uri="{FF2B5EF4-FFF2-40B4-BE49-F238E27FC236}">
                    <a16:creationId xmlns:a16="http://schemas.microsoft.com/office/drawing/2014/main" id="{8EBF2583-6CE5-9304-A06B-0EF2A2202435}"/>
                  </a:ext>
                </a:extLst>
              </p:cNvPr>
              <p:cNvSpPr txBox="1"/>
              <p:nvPr/>
            </p:nvSpPr>
            <p:spPr>
              <a:xfrm>
                <a:off x="3937246" y="3453174"/>
                <a:ext cx="373749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,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𝐸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𝑇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𝐶𝐸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=</m:t>
                      </m:r>
                      <m:sSup>
                        <m:sSup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𝐸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𝑇</m:t>
                          </m:r>
                        </m:sup>
                      </m:sSup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l-GR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Λ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𝐸</m:t>
                          </m:r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l-GR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Λ</m:t>
                      </m:r>
                      <m:sSup>
                        <m:sSup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𝐸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𝑇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𝐸</m:t>
                      </m:r>
                    </m:oMath>
                  </m:oMathPara>
                </a14:m>
                <a:endParaRPr lang="zh-TW" altLang="en-US" sz="24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mc:Choice>
        <mc:Fallback>
          <p:sp>
            <p:nvSpPr>
              <p:cNvPr id="8" name="文字方塊 25">
                <a:extLst>
                  <a:ext uri="{FF2B5EF4-FFF2-40B4-BE49-F238E27FC236}">
                    <a16:creationId xmlns:a16="http://schemas.microsoft.com/office/drawing/2014/main" id="{8EBF2583-6CE5-9304-A06B-0EF2A22024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7246" y="3453174"/>
                <a:ext cx="3737497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文字方塊 26">
                <a:extLst>
                  <a:ext uri="{FF2B5EF4-FFF2-40B4-BE49-F238E27FC236}">
                    <a16:creationId xmlns:a16="http://schemas.microsoft.com/office/drawing/2014/main" id="{A916BFF3-54D4-D030-1FB6-BAC25765751B}"/>
                  </a:ext>
                </a:extLst>
              </p:cNvPr>
              <p:cNvSpPr txBox="1"/>
              <p:nvPr/>
            </p:nvSpPr>
            <p:spPr>
              <a:xfrm>
                <a:off x="945471" y="4197769"/>
                <a:ext cx="6328784" cy="15963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TW" altLang="en-US" sz="2400" i="1" smtClean="0">
                        <a:latin typeface="Cambria Math" panose="02040503050406030204" pitchFamily="18" charset="0"/>
                        <a:ea typeface="微軟正黑體" panose="020B0604030504040204" pitchFamily="34" charset="-120"/>
                      </a:rPr>
                      <m:t>其中</m:t>
                    </m:r>
                    <m:sSup>
                      <m:sSupPr>
                        <m:ctrlPr>
                          <a:rPr lang="en-US" altLang="zh-TW" sz="2400" i="1"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</m:ctrlPr>
                      </m:sSup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𝐸</m:t>
                        </m:r>
                      </m:e>
                      <m:sup>
                        <m:r>
                          <a:rPr lang="en-US" altLang="zh-TW" sz="2400" i="1"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𝑇</m:t>
                        </m:r>
                      </m:sup>
                    </m:sSup>
                    <m:r>
                      <a:rPr lang="en-US" altLang="zh-TW" sz="2400" i="1">
                        <a:latin typeface="Cambria Math" panose="02040503050406030204" pitchFamily="18" charset="0"/>
                        <a:ea typeface="微軟正黑體" panose="020B0604030504040204" pitchFamily="34" charset="-120"/>
                      </a:rPr>
                      <m:t>𝐸</m:t>
                    </m:r>
                    <m:r>
                      <a:rPr lang="en-US" altLang="zh-TW" sz="2400" i="1" smtClean="0">
                        <a:latin typeface="Cambria Math" panose="02040503050406030204" pitchFamily="18" charset="0"/>
                        <a:ea typeface="微軟正黑體" panose="020B0604030504040204" pitchFamily="34" charset="-120"/>
                      </a:rPr>
                      <m:t>=</m:t>
                    </m:r>
                  </m:oMath>
                </a14:m>
                <a:r>
                  <a:rPr lang="en-US" altLang="zh-TW" sz="2400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⃑"/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TW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altLang="zh-TW" sz="2400" i="1">
                                                  <a:latin typeface="Cambria Math" panose="02040503050406030204" pitchFamily="18" charset="0"/>
                                                </a:rPr>
                                                <m:t>𝑒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TW" sz="2400" i="1"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</m:e>
                                  </m:d>
                                </m:e>
                                <m:sup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  <m:e>
                              <m:acc>
                                <m:accPr>
                                  <m:chr m:val="⃑"/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acc>
                                <m:accPr>
                                  <m:chr m:val="⃑"/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……</m:t>
                              </m:r>
                            </m:e>
                            <m:e>
                              <m:acc>
                                <m:accPr>
                                  <m:chr m:val="⃑"/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acc>
                                <m:accPr>
                                  <m:chr m:val="⃑"/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mr>
                          <m:mr>
                            <m:e>
                              <m:acc>
                                <m:accPr>
                                  <m:chr m:val="⃑"/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acc>
                                <m:accPr>
                                  <m:chr m:val="⃑"/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  <m:e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⃑"/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TW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altLang="zh-TW" sz="2400" i="1">
                                                  <a:latin typeface="Cambria Math" panose="02040503050406030204" pitchFamily="18" charset="0"/>
                                                </a:rPr>
                                                <m:t>𝑒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TW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𝑏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</m:e>
                                  </m:d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……</m:t>
                              </m:r>
                            </m:e>
                            <m:e>
                              <m:acc>
                                <m:accPr>
                                  <m:chr m:val="⃑"/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acc>
                                <m:accPr>
                                  <m:chr m:val="⃑"/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mr>
                          <m:m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……</m:t>
                              </m:r>
                            </m:e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</m:mr>
                          <m:mr>
                            <m:e>
                              <m:acc>
                                <m:accPr>
                                  <m:chr m:val="⃑"/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acc>
                                <m:accPr>
                                  <m:chr m:val="⃑"/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  <m:e>
                              <m:acc>
                                <m:accPr>
                                  <m:chr m:val="⃑"/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acc>
                                <m:accPr>
                                  <m:chr m:val="⃑"/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……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⃑"/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TW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altLang="zh-TW" sz="2400" i="1">
                                                  <a:latin typeface="Cambria Math" panose="02040503050406030204" pitchFamily="18" charset="0"/>
                                                </a:rPr>
                                                <m:t>𝑒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TW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𝑚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</m:e>
                                  </m:d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mr>
                        </m:m>
                      </m:e>
                    </m:d>
                  </m:oMath>
                </a14:m>
                <a:endParaRPr lang="zh-TW" altLang="en-US" sz="24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mc:Choice>
        <mc:Fallback>
          <p:sp>
            <p:nvSpPr>
              <p:cNvPr id="9" name="文字方塊 26">
                <a:extLst>
                  <a:ext uri="{FF2B5EF4-FFF2-40B4-BE49-F238E27FC236}">
                    <a16:creationId xmlns:a16="http://schemas.microsoft.com/office/drawing/2014/main" id="{A916BFF3-54D4-D030-1FB6-BAC2576575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471" y="4197769"/>
                <a:ext cx="6328784" cy="1596399"/>
              </a:xfrm>
              <a:prstGeom prst="rect">
                <a:avLst/>
              </a:prstGeom>
              <a:blipFill>
                <a:blip r:embed="rId6"/>
                <a:stretch>
                  <a:fillRect l="-601" b="-78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文字方塊 27">
            <a:extLst>
              <a:ext uri="{FF2B5EF4-FFF2-40B4-BE49-F238E27FC236}">
                <a16:creationId xmlns:a16="http://schemas.microsoft.com/office/drawing/2014/main" id="{7DD92E6A-0D12-398B-C309-F77A4D4AFE85}"/>
              </a:ext>
            </a:extLst>
          </p:cNvPr>
          <p:cNvSpPr txBox="1"/>
          <p:nvPr/>
        </p:nvSpPr>
        <p:spPr>
          <a:xfrm>
            <a:off x="7375983" y="4197769"/>
            <a:ext cx="43638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又因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為一對稱矩陣 </a:t>
            </a:r>
            <a:b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其特徵向量必須彼此正交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文字方塊 16">
                <a:extLst>
                  <a:ext uri="{FF2B5EF4-FFF2-40B4-BE49-F238E27FC236}">
                    <a16:creationId xmlns:a16="http://schemas.microsoft.com/office/drawing/2014/main" id="{F2A4F299-6252-0E35-4143-E070A1840CAE}"/>
                  </a:ext>
                </a:extLst>
              </p:cNvPr>
              <p:cNvSpPr txBox="1"/>
              <p:nvPr/>
            </p:nvSpPr>
            <p:spPr>
              <a:xfrm>
                <a:off x="7349613" y="5161590"/>
                <a:ext cx="4363851" cy="5067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TW" sz="24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dirty="0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e>
                      </m:d>
                      <m:r>
                        <a:rPr lang="en-US" altLang="zh-TW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sv-SE" altLang="zh-TW" sz="2400" i="1" dirty="0" smtClean="0">
                          <a:latin typeface="Cambria Math" panose="02040503050406030204" pitchFamily="18" charset="0"/>
                        </a:rPr>
                        <m:t>𝐴</m:t>
                      </m:r>
                      <m:acc>
                        <m:accPr>
                          <m:chr m:val="⃑"/>
                          <m:ctrlPr>
                            <a:rPr lang="sv-SE" altLang="zh-TW" sz="240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sv-SE" altLang="zh-TW" sz="2400" b="1" i="1" dirty="0"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</m:acc>
                      <m:r>
                        <a:rPr lang="sv-SE" altLang="zh-TW" sz="240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sv-SE" altLang="zh-TW" sz="2400" i="1" dirty="0" smtClean="0">
                          <a:latin typeface="Cambria Math" panose="02040503050406030204" pitchFamily="18" charset="0"/>
                        </a:rPr>
                        <m:t>𝛼</m:t>
                      </m:r>
                      <m:acc>
                        <m:accPr>
                          <m:chr m:val="⃑"/>
                          <m:ctrlPr>
                            <a:rPr lang="sv-SE" altLang="zh-TW" sz="2400" i="1" dirty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sv-SE" altLang="zh-TW" sz="2400" b="1" i="1" dirty="0"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</m:acc>
                      <m:r>
                        <a:rPr lang="sv-SE" altLang="zh-TW" sz="240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sv-SE" altLang="zh-TW" sz="2400" i="0" dirty="0" smtClean="0">
                          <a:latin typeface="Cambria Math" panose="02040503050406030204" pitchFamily="18" charset="0"/>
                        </a:rPr>
                        <m:t>and</m:t>
                      </m:r>
                      <m:r>
                        <a:rPr lang="sv-SE" altLang="zh-TW" sz="240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sv-SE" altLang="zh-TW" sz="2400" i="1" dirty="0" smtClean="0">
                          <a:latin typeface="Cambria Math" panose="02040503050406030204" pitchFamily="18" charset="0"/>
                        </a:rPr>
                        <m:t>𝐴</m:t>
                      </m:r>
                      <m:acc>
                        <m:accPr>
                          <m:chr m:val="⃑"/>
                          <m:ctrlPr>
                            <a:rPr lang="sv-SE" altLang="zh-TW" sz="2400" i="1" dirty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2400" b="1" i="1" dirty="0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</m:acc>
                      <m:r>
                        <a:rPr lang="sv-SE" altLang="zh-TW" sz="240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sv-SE" altLang="zh-TW" sz="2400" b="0" i="1" dirty="0" smtClean="0">
                          <a:latin typeface="Cambria Math" panose="02040503050406030204" pitchFamily="18" charset="0"/>
                        </a:rPr>
                        <m:t>𝛽</m:t>
                      </m:r>
                      <m:acc>
                        <m:accPr>
                          <m:chr m:val="⃑"/>
                          <m:ctrlPr>
                            <a:rPr lang="sv-SE" altLang="zh-TW" sz="24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2400" b="1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</m:acc>
                    </m:oMath>
                  </m:oMathPara>
                </a14:m>
                <a:endParaRPr lang="zh-TW" altLang="en-US" sz="3200" b="1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mc:Choice>
        <mc:Fallback>
          <p:sp>
            <p:nvSpPr>
              <p:cNvPr id="11" name="文字方塊 16">
                <a:extLst>
                  <a:ext uri="{FF2B5EF4-FFF2-40B4-BE49-F238E27FC236}">
                    <a16:creationId xmlns:a16="http://schemas.microsoft.com/office/drawing/2014/main" id="{F2A4F299-6252-0E35-4143-E070A1840C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9613" y="5161590"/>
                <a:ext cx="4363851" cy="506742"/>
              </a:xfrm>
              <a:prstGeom prst="rect">
                <a:avLst/>
              </a:prstGeom>
              <a:blipFill>
                <a:blip r:embed="rId7"/>
                <a:stretch>
                  <a:fillRect b="-975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矩形 1">
                <a:extLst>
                  <a:ext uri="{FF2B5EF4-FFF2-40B4-BE49-F238E27FC236}">
                    <a16:creationId xmlns:a16="http://schemas.microsoft.com/office/drawing/2014/main" id="{847F8AAD-8B59-70CD-47CD-FE3B95F940C0}"/>
                  </a:ext>
                </a:extLst>
              </p:cNvPr>
              <p:cNvSpPr/>
              <p:nvPr/>
            </p:nvSpPr>
            <p:spPr>
              <a:xfrm>
                <a:off x="44962" y="6057579"/>
                <a:ext cx="276498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altLang="zh-TW" sz="2400" i="1" dirty="0" smtClean="0">
                          <a:solidFill>
                            <a:srgbClr val="17202A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d>
                        <m:dPr>
                          <m:ctrlPr>
                            <a:rPr lang="el-GR" altLang="zh-TW" sz="2400" i="1" dirty="0" smtClean="0">
                              <a:solidFill>
                                <a:srgbClr val="17202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⃑"/>
                              <m:ctrlPr>
                                <a:rPr lang="sv-SE" altLang="zh-TW" sz="2400" i="1" dirty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sv-SE" altLang="zh-TW" sz="2400" b="1" i="1" dirty="0">
                                  <a:latin typeface="Cambria Math" panose="02040503050406030204" pitchFamily="18" charset="0"/>
                                </a:rPr>
                                <m:t>𝒖</m:t>
                              </m:r>
                            </m:e>
                          </m:acc>
                          <m:r>
                            <a:rPr lang="en-US" altLang="zh-TW" sz="2400" i="1" dirty="0" err="1">
                              <a:solidFill>
                                <a:srgbClr val="17202A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acc>
                            <m:accPr>
                              <m:chr m:val="⃑"/>
                              <m:ctrlPr>
                                <a:rPr lang="sv-SE" altLang="zh-TW" sz="2400" i="1" dirty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400" b="1" i="1" dirty="0"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e>
                          </m:acc>
                        </m:e>
                      </m:d>
                      <m:r>
                        <a:rPr lang="en-US" altLang="zh-TW" sz="2400" i="1" dirty="0">
                          <a:solidFill>
                            <a:srgbClr val="17202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TW" sz="2400" b="1" i="1" dirty="0">
                              <a:solidFill>
                                <a:srgbClr val="17202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l-GR" altLang="zh-TW" sz="2400" i="1" dirty="0">
                              <a:solidFill>
                                <a:srgbClr val="17202A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  <m:acc>
                            <m:accPr>
                              <m:chr m:val="⃑"/>
                              <m:ctrlPr>
                                <a:rPr lang="sv-SE" altLang="zh-TW" sz="2400" i="1" dirty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sv-SE" altLang="zh-TW" sz="2400" b="1" i="1" dirty="0">
                                  <a:latin typeface="Cambria Math" panose="02040503050406030204" pitchFamily="18" charset="0"/>
                                </a:rPr>
                                <m:t>𝒖</m:t>
                              </m:r>
                            </m:e>
                          </m:acc>
                        </m:e>
                      </m:d>
                      <m:r>
                        <a:rPr lang="en-US" altLang="zh-TW" sz="2400" i="1" dirty="0">
                          <a:solidFill>
                            <a:srgbClr val="17202A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⃑"/>
                          <m:ctrlPr>
                            <a:rPr lang="sv-SE" altLang="zh-TW" sz="2400" i="1" dirty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2400" b="1" i="1" dirty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</m:acc>
                    </m:oMath>
                  </m:oMathPara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12" name="矩形 1">
                <a:extLst>
                  <a:ext uri="{FF2B5EF4-FFF2-40B4-BE49-F238E27FC236}">
                    <a16:creationId xmlns:a16="http://schemas.microsoft.com/office/drawing/2014/main" id="{847F8AAD-8B59-70CD-47CD-FE3B95F940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62" y="6057579"/>
                <a:ext cx="2764988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矩形 3">
                <a:extLst>
                  <a:ext uri="{FF2B5EF4-FFF2-40B4-BE49-F238E27FC236}">
                    <a16:creationId xmlns:a16="http://schemas.microsoft.com/office/drawing/2014/main" id="{F770D684-CA90-D871-C422-84C7BE82FA09}"/>
                  </a:ext>
                </a:extLst>
              </p:cNvPr>
              <p:cNvSpPr/>
              <p:nvPr/>
            </p:nvSpPr>
            <p:spPr>
              <a:xfrm>
                <a:off x="5719705" y="6049238"/>
                <a:ext cx="259808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1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2400" b="1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⃑"/>
                              <m:ctrlPr>
                                <a:rPr lang="sv-SE" altLang="zh-TW" sz="2400" i="1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400" b="1" i="1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𝒖</m:t>
                              </m:r>
                            </m:e>
                          </m:acc>
                        </m:e>
                        <m:sup>
                          <m:r>
                            <a:rPr lang="en-US" altLang="zh-TW" sz="24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altLang="zh-TW" sz="24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altLang="zh-TW" sz="24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⃑"/>
                          <m:ctrlPr>
                            <a:rPr lang="sv-SE" altLang="zh-TW" sz="24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2400" b="1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</m:acc>
                      <m:r>
                        <a:rPr lang="en-US" altLang="zh-TW" sz="2400" b="1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2400" b="1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⃑"/>
                              <m:ctrlPr>
                                <a:rPr lang="sv-SE" altLang="zh-TW" sz="2400" i="1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400" b="1" i="1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𝒖</m:t>
                              </m:r>
                            </m:e>
                          </m:acc>
                        </m:e>
                        <m:sup>
                          <m:r>
                            <a:rPr lang="en-US" altLang="zh-TW" sz="24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TW" sz="24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acc>
                        <m:accPr>
                          <m:chr m:val="⃑"/>
                          <m:ctrlPr>
                            <a:rPr lang="sv-SE" altLang="zh-TW" sz="24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2400" b="1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</m:acc>
                    </m:oMath>
                  </m:oMathPara>
                </a14:m>
                <a:endParaRPr lang="zh-TW" altLang="en-US" dirty="0"/>
              </a:p>
            </p:txBody>
          </p:sp>
        </mc:Choice>
        <mc:Fallback>
          <p:sp>
            <p:nvSpPr>
              <p:cNvPr id="13" name="矩形 3">
                <a:extLst>
                  <a:ext uri="{FF2B5EF4-FFF2-40B4-BE49-F238E27FC236}">
                    <a16:creationId xmlns:a16="http://schemas.microsoft.com/office/drawing/2014/main" id="{F770D684-CA90-D871-C422-84C7BE82FA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9705" y="6049238"/>
                <a:ext cx="2598084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矩形 19">
                <a:extLst>
                  <a:ext uri="{FF2B5EF4-FFF2-40B4-BE49-F238E27FC236}">
                    <a16:creationId xmlns:a16="http://schemas.microsoft.com/office/drawing/2014/main" id="{41843252-8040-9E2B-F381-66E41B3FDE52}"/>
                  </a:ext>
                </a:extLst>
              </p:cNvPr>
              <p:cNvSpPr/>
              <p:nvPr/>
            </p:nvSpPr>
            <p:spPr>
              <a:xfrm>
                <a:off x="8317789" y="6049238"/>
                <a:ext cx="389581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1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2400" b="1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⃑"/>
                              <m:ctrlPr>
                                <a:rPr lang="sv-SE" altLang="zh-TW" sz="2400" i="1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400" b="1" i="1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𝒖</m:t>
                              </m:r>
                            </m:e>
                          </m:acc>
                        </m:e>
                        <m:sup>
                          <m:r>
                            <a:rPr lang="en-US" altLang="zh-TW" sz="24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sv-SE" altLang="zh-TW" sz="2400" i="1" dirty="0">
                          <a:latin typeface="Cambria Math" panose="02040503050406030204" pitchFamily="18" charset="0"/>
                        </a:rPr>
                        <m:t>𝛽</m:t>
                      </m:r>
                      <m:acc>
                        <m:accPr>
                          <m:chr m:val="⃑"/>
                          <m:ctrlPr>
                            <a:rPr lang="sv-SE" altLang="zh-TW" sz="24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2400" b="1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</m:acc>
                      <m:r>
                        <a:rPr lang="en-US" altLang="zh-TW" sz="2400" b="1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sv-SE" altLang="zh-TW" sz="2400" i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sSup>
                        <m:sSupPr>
                          <m:ctrlPr>
                            <a:rPr lang="en-US" altLang="zh-TW" sz="2400" b="1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⃑"/>
                              <m:ctrlPr>
                                <a:rPr lang="sv-SE" altLang="zh-TW" sz="2400" i="1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400" b="1" i="1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𝒖</m:t>
                              </m:r>
                            </m:e>
                          </m:acc>
                        </m:e>
                        <m:sup>
                          <m:r>
                            <a:rPr lang="en-US" altLang="zh-TW" sz="24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⃑"/>
                          <m:ctrlPr>
                            <a:rPr lang="sv-SE" altLang="zh-TW" sz="24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2400" b="1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</m:acc>
                      <m:r>
                        <a:rPr lang="en-US" altLang="zh-TW" sz="2400" b="1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sv-SE" altLang="zh-TW" sz="2400" i="1" dirty="0">
                          <a:latin typeface="Cambria Math" panose="02040503050406030204" pitchFamily="18" charset="0"/>
                        </a:rPr>
                        <m:t>𝛽</m:t>
                      </m:r>
                      <m:d>
                        <m:dPr>
                          <m:ctrlPr>
                            <a:rPr lang="el-GR" altLang="zh-TW" sz="2400" i="1" dirty="0">
                              <a:solidFill>
                                <a:srgbClr val="17202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⃑"/>
                              <m:ctrlPr>
                                <a:rPr lang="sv-SE" altLang="zh-TW" sz="2400" i="1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sv-SE" altLang="zh-TW" sz="2400" b="1" i="1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𝒖</m:t>
                              </m:r>
                            </m:e>
                          </m:acc>
                          <m:r>
                            <a:rPr lang="en-US" altLang="zh-TW" sz="2400" i="1" dirty="0" err="1">
                              <a:solidFill>
                                <a:srgbClr val="17202A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acc>
                            <m:accPr>
                              <m:chr m:val="⃑"/>
                              <m:ctrlPr>
                                <a:rPr lang="sv-SE" altLang="zh-TW" sz="2400" i="1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400" b="1" i="1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>
          <p:sp>
            <p:nvSpPr>
              <p:cNvPr id="14" name="矩形 19">
                <a:extLst>
                  <a:ext uri="{FF2B5EF4-FFF2-40B4-BE49-F238E27FC236}">
                    <a16:creationId xmlns:a16="http://schemas.microsoft.com/office/drawing/2014/main" id="{41843252-8040-9E2B-F381-66E41B3FDE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7789" y="6049238"/>
                <a:ext cx="3895810" cy="461665"/>
              </a:xfrm>
              <a:prstGeom prst="rect">
                <a:avLst/>
              </a:prstGeom>
              <a:blipFill>
                <a:blip r:embed="rId10"/>
                <a:stretch>
                  <a:fillRect b="-1891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矩形 6">
                <a:extLst>
                  <a:ext uri="{FF2B5EF4-FFF2-40B4-BE49-F238E27FC236}">
                    <a16:creationId xmlns:a16="http://schemas.microsoft.com/office/drawing/2014/main" id="{E747E46D-D498-E253-CA02-E037E2366D89}"/>
                  </a:ext>
                </a:extLst>
              </p:cNvPr>
              <p:cNvSpPr/>
              <p:nvPr/>
            </p:nvSpPr>
            <p:spPr>
              <a:xfrm>
                <a:off x="2678496" y="6049238"/>
                <a:ext cx="317266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dirty="0">
                          <a:solidFill>
                            <a:srgbClr val="17202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TW" sz="2400" b="1" i="1" dirty="0">
                              <a:solidFill>
                                <a:srgbClr val="17202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 dirty="0">
                              <a:solidFill>
                                <a:srgbClr val="17202A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e>
                      </m:d>
                      <m:r>
                        <a:rPr lang="en-US" altLang="zh-TW" sz="2400" i="1" dirty="0" err="1">
                          <a:solidFill>
                            <a:srgbClr val="17202A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acc>
                        <m:accPr>
                          <m:chr m:val="⃑"/>
                          <m:ctrlPr>
                            <a:rPr lang="sv-SE" altLang="zh-TW" sz="24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sv-SE" altLang="zh-TW" sz="2400" b="1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</m:acc>
                      <m:r>
                        <a:rPr lang="en-US" altLang="zh-TW" sz="2400" i="1" dirty="0" err="1">
                          <a:solidFill>
                            <a:srgbClr val="17202A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⃑"/>
                          <m:ctrlPr>
                            <a:rPr lang="sv-SE" altLang="zh-TW" sz="24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2400" b="1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</m:acc>
                      <m:r>
                        <a:rPr lang="en-US" altLang="zh-TW" sz="2400" i="1" dirty="0">
                          <a:solidFill>
                            <a:srgbClr val="17202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2400" i="1" dirty="0">
                              <a:solidFill>
                                <a:srgbClr val="17202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TW" sz="2400" b="1" i="1" dirty="0">
                                  <a:solidFill>
                                    <a:srgbClr val="17202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 dirty="0">
                                  <a:solidFill>
                                    <a:srgbClr val="17202A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acc>
                                <m:accPr>
                                  <m:chr m:val="⃑"/>
                                  <m:ctrlPr>
                                    <a:rPr lang="sv-SE" altLang="zh-TW" sz="2400" i="1" dirty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sv-SE" altLang="zh-TW" sz="2400" b="1" i="1" dirty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𝒖</m:t>
                                  </m:r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en-US" altLang="zh-TW" sz="2400" i="1" dirty="0">
                              <a:solidFill>
                                <a:srgbClr val="17202A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⃑"/>
                          <m:ctrlPr>
                            <a:rPr lang="sv-SE" altLang="zh-TW" sz="24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2400" b="1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</m:acc>
                    </m:oMath>
                  </m:oMathPara>
                </a14:m>
                <a:endParaRPr lang="zh-TW" altLang="en-US" dirty="0"/>
              </a:p>
            </p:txBody>
          </p:sp>
        </mc:Choice>
        <mc:Fallback>
          <p:sp>
            <p:nvSpPr>
              <p:cNvPr id="15" name="矩形 6">
                <a:extLst>
                  <a:ext uri="{FF2B5EF4-FFF2-40B4-BE49-F238E27FC236}">
                    <a16:creationId xmlns:a16="http://schemas.microsoft.com/office/drawing/2014/main" id="{E747E46D-D498-E253-CA02-E037E2366D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8496" y="6049238"/>
                <a:ext cx="3172663" cy="46166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群組 31">
            <a:extLst>
              <a:ext uri="{FF2B5EF4-FFF2-40B4-BE49-F238E27FC236}">
                <a16:creationId xmlns:a16="http://schemas.microsoft.com/office/drawing/2014/main" id="{23F1D7DA-5376-ADB2-9F32-8D6111081DCE}"/>
              </a:ext>
            </a:extLst>
          </p:cNvPr>
          <p:cNvGrpSpPr/>
          <p:nvPr/>
        </p:nvGrpSpPr>
        <p:grpSpPr>
          <a:xfrm>
            <a:off x="243840" y="1899920"/>
            <a:ext cx="11367982" cy="558800"/>
            <a:chOff x="243840" y="1899920"/>
            <a:chExt cx="11367982" cy="558800"/>
          </a:xfrm>
        </p:grpSpPr>
        <p:cxnSp>
          <p:nvCxnSpPr>
            <p:cNvPr id="17" name="直線接點 8">
              <a:extLst>
                <a:ext uri="{FF2B5EF4-FFF2-40B4-BE49-F238E27FC236}">
                  <a16:creationId xmlns:a16="http://schemas.microsoft.com/office/drawing/2014/main" id="{0F56A09A-8807-6B93-690A-BCD0886E84ED}"/>
                </a:ext>
              </a:extLst>
            </p:cNvPr>
            <p:cNvCxnSpPr>
              <a:cxnSpLocks/>
            </p:cNvCxnSpPr>
            <p:nvPr/>
          </p:nvCxnSpPr>
          <p:spPr>
            <a:xfrm>
              <a:off x="243840" y="2458720"/>
              <a:ext cx="6003502" cy="0"/>
            </a:xfrm>
            <a:prstGeom prst="line">
              <a:avLst/>
            </a:prstGeom>
            <a:ln w="28575"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接點 28">
              <a:extLst>
                <a:ext uri="{FF2B5EF4-FFF2-40B4-BE49-F238E27FC236}">
                  <a16:creationId xmlns:a16="http://schemas.microsoft.com/office/drawing/2014/main" id="{D4A3DECD-6613-6FD6-20AE-385957332F8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47342" y="1899920"/>
              <a:ext cx="1586018" cy="558800"/>
            </a:xfrm>
            <a:prstGeom prst="line">
              <a:avLst/>
            </a:prstGeom>
            <a:ln w="28575"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接點 29">
              <a:extLst>
                <a:ext uri="{FF2B5EF4-FFF2-40B4-BE49-F238E27FC236}">
                  <a16:creationId xmlns:a16="http://schemas.microsoft.com/office/drawing/2014/main" id="{4C12E9B6-0E09-C0EF-3E21-C8C765DA9D15}"/>
                </a:ext>
              </a:extLst>
            </p:cNvPr>
            <p:cNvCxnSpPr>
              <a:cxnSpLocks/>
            </p:cNvCxnSpPr>
            <p:nvPr/>
          </p:nvCxnSpPr>
          <p:spPr>
            <a:xfrm>
              <a:off x="7833360" y="1899920"/>
              <a:ext cx="3778462" cy="0"/>
            </a:xfrm>
            <a:prstGeom prst="line">
              <a:avLst/>
            </a:prstGeom>
            <a:ln w="28575"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矩形 4">
            <a:extLst>
              <a:ext uri="{FF2B5EF4-FFF2-40B4-BE49-F238E27FC236}">
                <a16:creationId xmlns:a16="http://schemas.microsoft.com/office/drawing/2014/main" id="{5006926F-CA52-59E4-FFF2-E72B56887284}"/>
              </a:ext>
            </a:extLst>
          </p:cNvPr>
          <p:cNvSpPr/>
          <p:nvPr/>
        </p:nvSpPr>
        <p:spPr>
          <a:xfrm>
            <a:off x="8410024" y="1573443"/>
            <a:ext cx="34403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[3] </a:t>
            </a:r>
            <a:r>
              <a:rPr lang="zh-TW" altLang="en-US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基向量彼此正交</a:t>
            </a:r>
            <a:r>
              <a:rPr lang="en-US" altLang="zh-TW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垂直座標系</a:t>
            </a:r>
            <a:r>
              <a:rPr lang="en-US" altLang="zh-TW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1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文字方塊 15">
                <a:extLst>
                  <a:ext uri="{FF2B5EF4-FFF2-40B4-BE49-F238E27FC236}">
                    <a16:creationId xmlns:a16="http://schemas.microsoft.com/office/drawing/2014/main" id="{96B9C67A-CA46-08E2-94D6-08120A616A2B}"/>
                  </a:ext>
                </a:extLst>
              </p:cNvPr>
              <p:cNvSpPr txBox="1"/>
              <p:nvPr/>
            </p:nvSpPr>
            <p:spPr>
              <a:xfrm>
                <a:off x="945471" y="1766688"/>
                <a:ext cx="550253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其中</a:t>
                </a:r>
                <a14:m>
                  <m:oMath xmlns:m="http://schemas.openxmlformats.org/officeDocument/2006/math">
                    <m:r>
                      <a:rPr lang="en-US" altLang="zh-TW" sz="2400" i="1" dirty="0" smtClean="0">
                        <a:latin typeface="Cambria Math" panose="02040503050406030204" pitchFamily="18" charset="0"/>
                        <a:ea typeface="微軟正黑體" panose="020B0604030504040204" pitchFamily="34" charset="-120"/>
                      </a:rPr>
                      <m:t>𝐶</m:t>
                    </m:r>
                  </m:oMath>
                </a14:m>
                <a:r>
                  <a:rPr lang="zh-TW" altLang="en-US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為原距平矩陣</a:t>
                </a:r>
                <a:r>
                  <a:rPr lang="en-US" altLang="zh-TW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X’</a:t>
                </a:r>
                <a:r>
                  <a:rPr lang="zh-TW" altLang="en-US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之共變異數矩陣</a:t>
                </a:r>
              </a:p>
            </p:txBody>
          </p:sp>
        </mc:Choice>
        <mc:Fallback>
          <p:sp>
            <p:nvSpPr>
              <p:cNvPr id="21" name="文字方塊 15">
                <a:extLst>
                  <a:ext uri="{FF2B5EF4-FFF2-40B4-BE49-F238E27FC236}">
                    <a16:creationId xmlns:a16="http://schemas.microsoft.com/office/drawing/2014/main" id="{96B9C67A-CA46-08E2-94D6-08120A616A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471" y="1766688"/>
                <a:ext cx="5502532" cy="461665"/>
              </a:xfrm>
              <a:prstGeom prst="rect">
                <a:avLst/>
              </a:prstGeom>
              <a:blipFill>
                <a:blip r:embed="rId12"/>
                <a:stretch>
                  <a:fillRect l="-1843" t="-10811" r="-922" b="-2973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45563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EE839A0E-C073-84CA-BD98-5942C7E36F26}"/>
              </a:ext>
            </a:extLst>
          </p:cNvPr>
          <p:cNvSpPr txBox="1">
            <a:spLocks/>
          </p:cNvSpPr>
          <p:nvPr/>
        </p:nvSpPr>
        <p:spPr>
          <a:xfrm>
            <a:off x="1674420" y="359499"/>
            <a:ext cx="8843159" cy="8498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zh-TW" b="1" dirty="0">
                <a:solidFill>
                  <a:schemeClr val="accent1">
                    <a:lumMod val="75000"/>
                  </a:schemeClr>
                </a:solidFill>
                <a:latin typeface="+mn-lt"/>
              </a:rPr>
              <a:t>Mathematics</a:t>
            </a:r>
            <a:endParaRPr kumimoji="1" lang="zh-TW" altLang="en-US" b="1" dirty="0">
              <a:solidFill>
                <a:schemeClr val="accent1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DD433B7-99BF-E412-BA4B-5E5F594D7D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4D7F2-F5CE-C646-86CE-E67DBC894B4B}" type="slidenum">
              <a:rPr kumimoji="1" lang="zh-TW" altLang="en-US" smtClean="0"/>
              <a:t>37</a:t>
            </a:fld>
            <a:endParaRPr kumimoji="1" lang="zh-TW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文字方塊 1">
                <a:extLst>
                  <a:ext uri="{FF2B5EF4-FFF2-40B4-BE49-F238E27FC236}">
                    <a16:creationId xmlns:a16="http://schemas.microsoft.com/office/drawing/2014/main" id="{9CB0186F-A895-A403-FCE8-8B9A87342ACB}"/>
                  </a:ext>
                </a:extLst>
              </p:cNvPr>
              <p:cNvSpPr txBox="1"/>
              <p:nvPr/>
            </p:nvSpPr>
            <p:spPr>
              <a:xfrm>
                <a:off x="945471" y="2721212"/>
                <a:ext cx="642118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令</a:t>
                </a:r>
                <a14:m>
                  <m:oMath xmlns:m="http://schemas.openxmlformats.org/officeDocument/2006/math">
                    <m:r>
                      <a:rPr lang="en-US" altLang="zh-TW" sz="2400" i="1" dirty="0" smtClean="0">
                        <a:latin typeface="Cambria Math" panose="02040503050406030204" pitchFamily="18" charset="0"/>
                        <a:ea typeface="微軟正黑體" panose="020B0604030504040204" pitchFamily="34" charset="-120"/>
                      </a:rPr>
                      <m:t>𝐸</m:t>
                    </m:r>
                  </m:oMath>
                </a14:m>
                <a:r>
                  <a:rPr lang="zh-TW" altLang="en-US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為</a:t>
                </a:r>
                <a14:m>
                  <m:oMath xmlns:m="http://schemas.openxmlformats.org/officeDocument/2006/math">
                    <m:r>
                      <a:rPr lang="en-US" altLang="zh-TW" sz="2400" i="1" dirty="0" smtClean="0">
                        <a:latin typeface="Cambria Math" panose="02040503050406030204" pitchFamily="18" charset="0"/>
                        <a:ea typeface="微軟正黑體" panose="020B0604030504040204" pitchFamily="34" charset="-120"/>
                      </a:rPr>
                      <m:t>𝐶</m:t>
                    </m:r>
                    <m:r>
                      <a:rPr lang="zh-TW" altLang="en-US" sz="2400" i="1" dirty="0">
                        <a:latin typeface="Cambria Math" panose="02040503050406030204" pitchFamily="18" charset="0"/>
                        <a:ea typeface="微軟正黑體" panose="020B0604030504040204" pitchFamily="34" charset="-120"/>
                      </a:rPr>
                      <m:t>的</m:t>
                    </m:r>
                  </m:oMath>
                </a14:m>
                <a:r>
                  <a:rPr lang="zh-TW" altLang="en-US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單位特徵向量為行向量所組成之矩陣</a:t>
                </a:r>
              </a:p>
            </p:txBody>
          </p:sp>
        </mc:Choice>
        <mc:Fallback>
          <p:sp>
            <p:nvSpPr>
              <p:cNvPr id="2" name="文字方塊 1">
                <a:extLst>
                  <a:ext uri="{FF2B5EF4-FFF2-40B4-BE49-F238E27FC236}">
                    <a16:creationId xmlns:a16="http://schemas.microsoft.com/office/drawing/2014/main" id="{9CB0186F-A895-A403-FCE8-8B9A87342A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471" y="2721212"/>
                <a:ext cx="6421181" cy="461665"/>
              </a:xfrm>
              <a:prstGeom prst="rect">
                <a:avLst/>
              </a:prstGeom>
              <a:blipFill>
                <a:blip r:embed="rId2"/>
                <a:stretch>
                  <a:fillRect l="-1581" t="-10811" r="-593" b="-2973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B4A6AB0A-2FCB-0B6B-B50D-BFDD9019883A}"/>
                  </a:ext>
                </a:extLst>
              </p:cNvPr>
              <p:cNvSpPr txBox="1"/>
              <p:nvPr/>
            </p:nvSpPr>
            <p:spPr>
              <a:xfrm>
                <a:off x="7349613" y="2207449"/>
                <a:ext cx="4692054" cy="14765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即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sz="2400" i="1" smtClean="0">
                        <a:latin typeface="Cambria Math" panose="02040503050406030204" pitchFamily="18" charset="0"/>
                      </a:rPr>
                      <m:t>E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sub>
                              </m:sSub>
                            </m:e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……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sub>
                              </m:sSub>
                            </m:e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……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……</m:t>
                              </m:r>
                            </m:e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</m:sub>
                              </m:sSub>
                            </m:e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……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B4A6AB0A-2FCB-0B6B-B50D-BFDD901988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9613" y="2207449"/>
                <a:ext cx="4692054" cy="1476558"/>
              </a:xfrm>
              <a:prstGeom prst="rect">
                <a:avLst/>
              </a:prstGeom>
              <a:blipFill>
                <a:blip r:embed="rId3"/>
                <a:stretch>
                  <a:fillRect l="-188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D3A8B7F9-D285-BCBC-824D-D3386AF80F12}"/>
                  </a:ext>
                </a:extLst>
              </p:cNvPr>
              <p:cNvSpPr txBox="1"/>
              <p:nvPr/>
            </p:nvSpPr>
            <p:spPr>
              <a:xfrm>
                <a:off x="945471" y="3453174"/>
                <a:ext cx="292047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則對</a:t>
                </a:r>
                <a14:m>
                  <m:oMath xmlns:m="http://schemas.openxmlformats.org/officeDocument/2006/math">
                    <m:r>
                      <a:rPr lang="en-US" altLang="zh-TW" sz="2400" i="1" dirty="0" smtClean="0">
                        <a:latin typeface="Cambria Math" panose="02040503050406030204" pitchFamily="18" charset="0"/>
                        <a:ea typeface="微軟正黑體" panose="020B0604030504040204" pitchFamily="34" charset="-120"/>
                      </a:rPr>
                      <m:t>𝐶</m:t>
                    </m:r>
                  </m:oMath>
                </a14:m>
                <a:r>
                  <a:rPr lang="zh-TW" altLang="en-US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而言</a:t>
                </a:r>
                <a:r>
                  <a:rPr lang="en-US" altLang="zh-TW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  <a:ea typeface="微軟正黑體" panose="020B0604030504040204" pitchFamily="34" charset="-120"/>
                      </a:rPr>
                      <m:t>𝐶𝐸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  <a:ea typeface="微軟正黑體" panose="020B0604030504040204" pitchFamily="34" charset="-120"/>
                      </a:rPr>
                      <m:t>=</m:t>
                    </m:r>
                    <m:r>
                      <m:rPr>
                        <m:sty m:val="p"/>
                      </m:rPr>
                      <a:rPr lang="el-GR" altLang="zh-TW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  <a:ea typeface="微軟正黑體" panose="020B0604030504040204" pitchFamily="34" charset="-120"/>
                      </a:rPr>
                      <m:t>𝐸</m:t>
                    </m:r>
                  </m:oMath>
                </a14:m>
                <a:endParaRPr lang="zh-TW" altLang="en-US" sz="24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mc:Choice>
        <mc:Fallback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D3A8B7F9-D285-BCBC-824D-D3386AF80F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471" y="3453174"/>
                <a:ext cx="2920479" cy="461665"/>
              </a:xfrm>
              <a:prstGeom prst="rect">
                <a:avLst/>
              </a:prstGeom>
              <a:blipFill>
                <a:blip r:embed="rId4"/>
                <a:stretch>
                  <a:fillRect l="-3463" t="-10526" b="-289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F42E340D-69A5-536C-4D10-4542D2178088}"/>
                  </a:ext>
                </a:extLst>
              </p:cNvPr>
              <p:cNvSpPr txBox="1"/>
              <p:nvPr/>
            </p:nvSpPr>
            <p:spPr>
              <a:xfrm>
                <a:off x="3937246" y="3453174"/>
                <a:ext cx="373749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,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𝐸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𝑇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𝐶𝐸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=</m:t>
                      </m:r>
                      <m:sSup>
                        <m:sSup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𝐸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𝑇</m:t>
                          </m:r>
                        </m:sup>
                      </m:sSup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l-GR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Λ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𝐸</m:t>
                          </m:r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l-GR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Λ</m:t>
                      </m:r>
                      <m:sSup>
                        <m:sSup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𝐸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𝑇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𝐸</m:t>
                      </m:r>
                    </m:oMath>
                  </m:oMathPara>
                </a14:m>
                <a:endParaRPr lang="zh-TW" altLang="en-US" sz="24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mc:Choice>
        <mc:Fallback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F42E340D-69A5-536C-4D10-4542D21780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7246" y="3453174"/>
                <a:ext cx="3737497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C40C2437-CDF4-422F-31D0-A5F7A36E76EE}"/>
                  </a:ext>
                </a:extLst>
              </p:cNvPr>
              <p:cNvSpPr txBox="1"/>
              <p:nvPr/>
            </p:nvSpPr>
            <p:spPr>
              <a:xfrm>
                <a:off x="945471" y="4197769"/>
                <a:ext cx="6328784" cy="15963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TW" altLang="en-US" sz="2400" i="1" smtClean="0">
                        <a:latin typeface="Cambria Math" panose="02040503050406030204" pitchFamily="18" charset="0"/>
                        <a:ea typeface="微軟正黑體" panose="020B0604030504040204" pitchFamily="34" charset="-120"/>
                      </a:rPr>
                      <m:t>其中</m:t>
                    </m:r>
                    <m:sSup>
                      <m:sSupPr>
                        <m:ctrlPr>
                          <a:rPr lang="en-US" altLang="zh-TW" sz="2400" i="1"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</m:ctrlPr>
                      </m:sSup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𝐸</m:t>
                        </m:r>
                      </m:e>
                      <m:sup>
                        <m:r>
                          <a:rPr lang="en-US" altLang="zh-TW" sz="2400" i="1"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𝑇</m:t>
                        </m:r>
                      </m:sup>
                    </m:sSup>
                    <m:r>
                      <a:rPr lang="en-US" altLang="zh-TW" sz="2400" i="1">
                        <a:latin typeface="Cambria Math" panose="02040503050406030204" pitchFamily="18" charset="0"/>
                        <a:ea typeface="微軟正黑體" panose="020B0604030504040204" pitchFamily="34" charset="-120"/>
                      </a:rPr>
                      <m:t>𝐸</m:t>
                    </m:r>
                    <m:r>
                      <a:rPr lang="en-US" altLang="zh-TW" sz="2400" i="1" smtClean="0">
                        <a:latin typeface="Cambria Math" panose="02040503050406030204" pitchFamily="18" charset="0"/>
                        <a:ea typeface="微軟正黑體" panose="020B0604030504040204" pitchFamily="34" charset="-120"/>
                      </a:rPr>
                      <m:t>=</m:t>
                    </m:r>
                  </m:oMath>
                </a14:m>
                <a:r>
                  <a:rPr lang="en-US" altLang="zh-TW" sz="2400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⃑"/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TW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altLang="zh-TW" sz="2400" i="1">
                                                  <a:latin typeface="Cambria Math" panose="02040503050406030204" pitchFamily="18" charset="0"/>
                                                </a:rPr>
                                                <m:t>𝑒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TW" sz="2400" i="1"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</m:e>
                                  </m:d>
                                </m:e>
                                <m:sup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  <m:e>
                              <m:acc>
                                <m:accPr>
                                  <m:chr m:val="⃑"/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acc>
                                <m:accPr>
                                  <m:chr m:val="⃑"/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……</m:t>
                              </m:r>
                            </m:e>
                            <m:e>
                              <m:acc>
                                <m:accPr>
                                  <m:chr m:val="⃑"/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acc>
                                <m:accPr>
                                  <m:chr m:val="⃑"/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mr>
                          <m:mr>
                            <m:e>
                              <m:acc>
                                <m:accPr>
                                  <m:chr m:val="⃑"/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acc>
                                <m:accPr>
                                  <m:chr m:val="⃑"/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  <m:e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⃑"/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TW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altLang="zh-TW" sz="2400" i="1">
                                                  <a:latin typeface="Cambria Math" panose="02040503050406030204" pitchFamily="18" charset="0"/>
                                                </a:rPr>
                                                <m:t>𝑒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TW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𝑏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</m:e>
                                  </m:d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……</m:t>
                              </m:r>
                            </m:e>
                            <m:e>
                              <m:acc>
                                <m:accPr>
                                  <m:chr m:val="⃑"/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acc>
                                <m:accPr>
                                  <m:chr m:val="⃑"/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mr>
                          <m:m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……</m:t>
                              </m:r>
                            </m:e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</m:mr>
                          <m:mr>
                            <m:e>
                              <m:acc>
                                <m:accPr>
                                  <m:chr m:val="⃑"/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acc>
                                <m:accPr>
                                  <m:chr m:val="⃑"/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  <m:e>
                              <m:acc>
                                <m:accPr>
                                  <m:chr m:val="⃑"/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acc>
                                <m:accPr>
                                  <m:chr m:val="⃑"/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……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⃑"/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TW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altLang="zh-TW" sz="2400" i="1">
                                                  <a:latin typeface="Cambria Math" panose="02040503050406030204" pitchFamily="18" charset="0"/>
                                                </a:rPr>
                                                <m:t>𝑒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TW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𝑚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</m:e>
                                  </m:d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mr>
                        </m:m>
                      </m:e>
                    </m:d>
                  </m:oMath>
                </a14:m>
                <a:endParaRPr lang="zh-TW" altLang="en-US" sz="24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mc:Choice>
        <mc:Fallback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C40C2437-CDF4-422F-31D0-A5F7A36E76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471" y="4197769"/>
                <a:ext cx="6328784" cy="1596399"/>
              </a:xfrm>
              <a:prstGeom prst="rect">
                <a:avLst/>
              </a:prstGeom>
              <a:blipFill>
                <a:blip r:embed="rId6"/>
                <a:stretch>
                  <a:fillRect l="-601" b="-78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文字方塊 9">
            <a:extLst>
              <a:ext uri="{FF2B5EF4-FFF2-40B4-BE49-F238E27FC236}">
                <a16:creationId xmlns:a16="http://schemas.microsoft.com/office/drawing/2014/main" id="{7498CC34-809B-FB2E-373E-0A4B8323BF16}"/>
              </a:ext>
            </a:extLst>
          </p:cNvPr>
          <p:cNvSpPr txBox="1"/>
          <p:nvPr/>
        </p:nvSpPr>
        <p:spPr>
          <a:xfrm>
            <a:off x="7375983" y="4197769"/>
            <a:ext cx="43638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又因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為一對稱矩陣 </a:t>
            </a:r>
            <a:b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其</a:t>
            </a:r>
            <a:r>
              <a:rPr lang="zh-TW" altLang="en-US" sz="24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特徵向量必須彼此正交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706FCB7A-77D9-CB55-4F19-682A69F85354}"/>
                  </a:ext>
                </a:extLst>
              </p:cNvPr>
              <p:cNvSpPr txBox="1"/>
              <p:nvPr/>
            </p:nvSpPr>
            <p:spPr>
              <a:xfrm>
                <a:off x="7349613" y="5161590"/>
                <a:ext cx="4363851" cy="5067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TW" sz="24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dirty="0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e>
                      </m:d>
                      <m:r>
                        <a:rPr lang="en-US" altLang="zh-TW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sv-SE" altLang="zh-TW" sz="2400" i="1" dirty="0" smtClean="0">
                          <a:latin typeface="Cambria Math" panose="02040503050406030204" pitchFamily="18" charset="0"/>
                        </a:rPr>
                        <m:t>𝐴</m:t>
                      </m:r>
                      <m:acc>
                        <m:accPr>
                          <m:chr m:val="⃑"/>
                          <m:ctrlPr>
                            <a:rPr lang="sv-SE" altLang="zh-TW" sz="240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sv-SE" altLang="zh-TW" sz="2400" b="1" i="1" dirty="0"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</m:acc>
                      <m:r>
                        <a:rPr lang="sv-SE" altLang="zh-TW" sz="240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sv-SE" altLang="zh-TW" sz="2400" i="1" dirty="0" smtClean="0">
                          <a:latin typeface="Cambria Math" panose="02040503050406030204" pitchFamily="18" charset="0"/>
                        </a:rPr>
                        <m:t>𝛼</m:t>
                      </m:r>
                      <m:acc>
                        <m:accPr>
                          <m:chr m:val="⃑"/>
                          <m:ctrlPr>
                            <a:rPr lang="sv-SE" altLang="zh-TW" sz="2400" i="1" dirty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sv-SE" altLang="zh-TW" sz="2400" b="1" i="1" dirty="0"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</m:acc>
                      <m:r>
                        <a:rPr lang="sv-SE" altLang="zh-TW" sz="240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sv-SE" altLang="zh-TW" sz="2400" i="0" dirty="0" smtClean="0">
                          <a:latin typeface="Cambria Math" panose="02040503050406030204" pitchFamily="18" charset="0"/>
                        </a:rPr>
                        <m:t>and</m:t>
                      </m:r>
                      <m:r>
                        <a:rPr lang="sv-SE" altLang="zh-TW" sz="240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sv-SE" altLang="zh-TW" sz="2400" i="1" dirty="0" smtClean="0">
                          <a:latin typeface="Cambria Math" panose="02040503050406030204" pitchFamily="18" charset="0"/>
                        </a:rPr>
                        <m:t>𝐴</m:t>
                      </m:r>
                      <m:acc>
                        <m:accPr>
                          <m:chr m:val="⃑"/>
                          <m:ctrlPr>
                            <a:rPr lang="sv-SE" altLang="zh-TW" sz="2400" i="1" dirty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2400" b="1" i="1" dirty="0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</m:acc>
                      <m:r>
                        <a:rPr lang="sv-SE" altLang="zh-TW" sz="240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sv-SE" altLang="zh-TW" sz="2400" b="0" i="1" dirty="0" smtClean="0">
                          <a:latin typeface="Cambria Math" panose="02040503050406030204" pitchFamily="18" charset="0"/>
                        </a:rPr>
                        <m:t>𝛽</m:t>
                      </m:r>
                      <m:acc>
                        <m:accPr>
                          <m:chr m:val="⃑"/>
                          <m:ctrlPr>
                            <a:rPr lang="sv-SE" altLang="zh-TW" sz="24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2400" b="1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</m:acc>
                    </m:oMath>
                  </m:oMathPara>
                </a14:m>
                <a:endParaRPr lang="zh-TW" altLang="en-US" sz="3200" b="1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mc:Choice>
        <mc:Fallback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706FCB7A-77D9-CB55-4F19-682A69F853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9613" y="5161590"/>
                <a:ext cx="4363851" cy="506742"/>
              </a:xfrm>
              <a:prstGeom prst="rect">
                <a:avLst/>
              </a:prstGeom>
              <a:blipFill>
                <a:blip r:embed="rId7"/>
                <a:stretch>
                  <a:fillRect b="-975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C5FCB16B-E1A9-9BB6-C9B2-D68A7445B819}"/>
                  </a:ext>
                </a:extLst>
              </p:cNvPr>
              <p:cNvSpPr/>
              <p:nvPr/>
            </p:nvSpPr>
            <p:spPr>
              <a:xfrm>
                <a:off x="56900" y="6059484"/>
                <a:ext cx="130920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altLang="zh-TW" sz="2400" i="1" dirty="0" smtClean="0">
                          <a:solidFill>
                            <a:srgbClr val="17202A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d>
                        <m:dPr>
                          <m:ctrlPr>
                            <a:rPr lang="el-GR" altLang="zh-TW" sz="2400" i="1" dirty="0" smtClean="0">
                              <a:solidFill>
                                <a:srgbClr val="17202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⃑"/>
                              <m:ctrlPr>
                                <a:rPr lang="sv-SE" altLang="zh-TW" sz="2400" i="1" dirty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sv-SE" altLang="zh-TW" sz="2400" b="1" i="1" dirty="0">
                                  <a:latin typeface="Cambria Math" panose="02040503050406030204" pitchFamily="18" charset="0"/>
                                </a:rPr>
                                <m:t>𝒖</m:t>
                              </m:r>
                            </m:e>
                          </m:acc>
                          <m:r>
                            <a:rPr lang="en-US" altLang="zh-TW" sz="2400" i="1" dirty="0" err="1">
                              <a:solidFill>
                                <a:srgbClr val="17202A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acc>
                            <m:accPr>
                              <m:chr m:val="⃑"/>
                              <m:ctrlPr>
                                <a:rPr lang="sv-SE" altLang="zh-TW" sz="2400" i="1" dirty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400" b="1" i="1" dirty="0"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C5FCB16B-E1A9-9BB6-C9B2-D68A7445B8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00" y="6059484"/>
                <a:ext cx="1309205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11A1A9A6-85A9-9E15-4039-7F3CCDF9BA62}"/>
                  </a:ext>
                </a:extLst>
              </p:cNvPr>
              <p:cNvSpPr/>
              <p:nvPr/>
            </p:nvSpPr>
            <p:spPr>
              <a:xfrm>
                <a:off x="1213705" y="6049238"/>
                <a:ext cx="162550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1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sv-SE" altLang="zh-TW" sz="2400" i="1" dirty="0">
                          <a:latin typeface="Cambria Math" panose="02040503050406030204" pitchFamily="18" charset="0"/>
                        </a:rPr>
                        <m:t>𝛽</m:t>
                      </m:r>
                      <m:d>
                        <m:dPr>
                          <m:ctrlPr>
                            <a:rPr lang="el-GR" altLang="zh-TW" sz="2400" i="1" dirty="0">
                              <a:solidFill>
                                <a:srgbClr val="17202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⃑"/>
                              <m:ctrlPr>
                                <a:rPr lang="sv-SE" altLang="zh-TW" sz="2400" i="1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sv-SE" altLang="zh-TW" sz="2400" b="1" i="1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𝒖</m:t>
                              </m:r>
                            </m:e>
                          </m:acc>
                          <m:r>
                            <a:rPr lang="en-US" altLang="zh-TW" sz="2400" i="1" dirty="0" err="1">
                              <a:solidFill>
                                <a:srgbClr val="17202A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acc>
                            <m:accPr>
                              <m:chr m:val="⃑"/>
                              <m:ctrlPr>
                                <a:rPr lang="sv-SE" altLang="zh-TW" sz="2400" i="1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400" b="1" i="1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11A1A9A6-85A9-9E15-4039-7F3CCDF9BA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3705" y="6049238"/>
                <a:ext cx="1625509" cy="461665"/>
              </a:xfrm>
              <a:prstGeom prst="rect">
                <a:avLst/>
              </a:prstGeom>
              <a:blipFill>
                <a:blip r:embed="rId9"/>
                <a:stretch>
                  <a:fillRect b="-1891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B2DA0483-4268-D624-A07A-B744041C0E9C}"/>
                  </a:ext>
                </a:extLst>
              </p:cNvPr>
              <p:cNvSpPr/>
              <p:nvPr/>
            </p:nvSpPr>
            <p:spPr>
              <a:xfrm>
                <a:off x="2944961" y="6049238"/>
                <a:ext cx="303961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d>
                        <m:dPr>
                          <m:ctrlPr>
                            <a:rPr lang="en-US" altLang="zh-TW" sz="2400" b="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altLang="zh-TW" sz="2400" b="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sv-SE" altLang="zh-TW" sz="2400" i="1" dirty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</m:d>
                      <m:d>
                        <m:dPr>
                          <m:ctrlPr>
                            <a:rPr lang="el-GR" altLang="zh-TW" sz="2400" i="1" dirty="0">
                              <a:solidFill>
                                <a:srgbClr val="17202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⃑"/>
                              <m:ctrlPr>
                                <a:rPr lang="sv-SE" altLang="zh-TW" sz="2400" i="1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sv-SE" altLang="zh-TW" sz="2400" b="1" i="1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𝒖</m:t>
                              </m:r>
                            </m:e>
                          </m:acc>
                          <m:r>
                            <a:rPr lang="en-US" altLang="zh-TW" sz="2400" i="1" dirty="0" err="1">
                              <a:solidFill>
                                <a:srgbClr val="17202A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acc>
                            <m:accPr>
                              <m:chr m:val="⃑"/>
                              <m:ctrlPr>
                                <a:rPr lang="sv-SE" altLang="zh-TW" sz="2400" i="1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400" b="1" i="1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e>
                          </m:acc>
                        </m:e>
                      </m:d>
                      <m:r>
                        <a:rPr lang="en-US" altLang="zh-TW" sz="2400" b="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B2DA0483-4268-D624-A07A-B744041C0E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4961" y="6049238"/>
                <a:ext cx="3039615" cy="461665"/>
              </a:xfrm>
              <a:prstGeom prst="rect">
                <a:avLst/>
              </a:prstGeom>
              <a:blipFill>
                <a:blip r:embed="rId10"/>
                <a:stretch>
                  <a:fillRect b="-1891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C05F1A86-70DB-0782-9544-DD4943FDCA54}"/>
                  </a:ext>
                </a:extLst>
              </p:cNvPr>
              <p:cNvSpPr/>
              <p:nvPr/>
            </p:nvSpPr>
            <p:spPr>
              <a:xfrm>
                <a:off x="6196070" y="6049238"/>
                <a:ext cx="184044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∵</m:t>
                      </m:r>
                      <m:r>
                        <a:rPr lang="en-US" altLang="zh-TW" sz="2400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altLang="zh-TW" sz="2400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TW" sz="24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altLang="zh-TW" sz="24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≠0</m:t>
                      </m:r>
                    </m:oMath>
                  </m:oMathPara>
                </a14:m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C05F1A86-70DB-0782-9544-DD4943FDCA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6070" y="6049238"/>
                <a:ext cx="1840440" cy="461665"/>
              </a:xfrm>
              <a:prstGeom prst="rect">
                <a:avLst/>
              </a:prstGeom>
              <a:blipFill>
                <a:blip r:embed="rId11"/>
                <a:stretch>
                  <a:fillRect b="-1891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5583DD13-211C-78C0-815C-BD06742F7D56}"/>
                  </a:ext>
                </a:extLst>
              </p:cNvPr>
              <p:cNvSpPr/>
              <p:nvPr/>
            </p:nvSpPr>
            <p:spPr>
              <a:xfrm>
                <a:off x="8248004" y="6049238"/>
                <a:ext cx="160653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24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∴</m:t>
                    </m:r>
                  </m:oMath>
                </a14:m>
                <a:r>
                  <a:rPr lang="sv-SE" altLang="zh-TW" sz="2400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sv-SE" altLang="zh-TW" sz="2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sv-SE" altLang="zh-TW" sz="24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</m:acc>
                    <m:r>
                      <a:rPr lang="en-US" altLang="zh-TW" sz="2400" i="1" dirty="0" err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⋅</m:t>
                    </m:r>
                    <m:acc>
                      <m:accPr>
                        <m:chr m:val="⃑"/>
                        <m:ctrlPr>
                          <a:rPr lang="sv-SE" altLang="zh-TW" sz="2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TW" sz="24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</m:acc>
                    <m:r>
                      <a:rPr lang="en-US" altLang="zh-TW" sz="2400" b="0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5583DD13-211C-78C0-815C-BD06742F7D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8004" y="6049238"/>
                <a:ext cx="1606530" cy="46166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4F6234B7-650D-B7C6-28A1-275A9E155951}"/>
                  </a:ext>
                </a:extLst>
              </p:cNvPr>
              <p:cNvSpPr/>
              <p:nvPr/>
            </p:nvSpPr>
            <p:spPr>
              <a:xfrm>
                <a:off x="10175030" y="5801156"/>
                <a:ext cx="1531445" cy="8607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𝐹𝑜𝑟</m:t>
                      </m:r>
                      <m:r>
                        <a:rPr lang="en-US" altLang="zh-TW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zh-TW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≠</m:t>
                      </m:r>
                      <m:r>
                        <a:rPr lang="en-US" altLang="zh-TW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</m:oMath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en-US" altLang="zh-TW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altLang="zh-TW" sz="2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7"/>
                                </m:rPr>
                                <a:rPr lang="en-US" altLang="zh-TW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  <m:r>
                        <a:rPr lang="en-US" altLang="zh-TW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acc>
                        <m:accPr>
                          <m:chr m:val="⃑"/>
                          <m:ctrlPr>
                            <a:rPr lang="en-US" altLang="zh-TW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altLang="zh-TW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7"/>
                                </m:rPr>
                                <a:rPr lang="en-US" altLang="zh-TW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acc>
                      <m:r>
                        <a:rPr lang="en-US" altLang="zh-TW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TW" alt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4F6234B7-650D-B7C6-28A1-275A9E1559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75030" y="5801156"/>
                <a:ext cx="1531445" cy="860748"/>
              </a:xfrm>
              <a:prstGeom prst="rect">
                <a:avLst/>
              </a:prstGeom>
              <a:blipFill>
                <a:blip r:embed="rId13"/>
                <a:stretch>
                  <a:fillRect b="-724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群組 17">
            <a:extLst>
              <a:ext uri="{FF2B5EF4-FFF2-40B4-BE49-F238E27FC236}">
                <a16:creationId xmlns:a16="http://schemas.microsoft.com/office/drawing/2014/main" id="{8A0E5546-9F02-7557-E151-EEF3CF325418}"/>
              </a:ext>
            </a:extLst>
          </p:cNvPr>
          <p:cNvGrpSpPr/>
          <p:nvPr/>
        </p:nvGrpSpPr>
        <p:grpSpPr>
          <a:xfrm>
            <a:off x="243840" y="1899920"/>
            <a:ext cx="11367982" cy="558800"/>
            <a:chOff x="243840" y="1899920"/>
            <a:chExt cx="11367982" cy="558800"/>
          </a:xfrm>
        </p:grpSpPr>
        <p:cxnSp>
          <p:nvCxnSpPr>
            <p:cNvPr id="19" name="直線接點 18">
              <a:extLst>
                <a:ext uri="{FF2B5EF4-FFF2-40B4-BE49-F238E27FC236}">
                  <a16:creationId xmlns:a16="http://schemas.microsoft.com/office/drawing/2014/main" id="{FC4F07B3-E3F4-F313-134D-B8DCD67C53BF}"/>
                </a:ext>
              </a:extLst>
            </p:cNvPr>
            <p:cNvCxnSpPr>
              <a:cxnSpLocks/>
            </p:cNvCxnSpPr>
            <p:nvPr/>
          </p:nvCxnSpPr>
          <p:spPr>
            <a:xfrm>
              <a:off x="243840" y="2458720"/>
              <a:ext cx="6003502" cy="0"/>
            </a:xfrm>
            <a:prstGeom prst="line">
              <a:avLst/>
            </a:prstGeom>
            <a:ln w="28575"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接點 19">
              <a:extLst>
                <a:ext uri="{FF2B5EF4-FFF2-40B4-BE49-F238E27FC236}">
                  <a16:creationId xmlns:a16="http://schemas.microsoft.com/office/drawing/2014/main" id="{8E210825-4631-5804-F7B0-17F54791E1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47342" y="1899920"/>
              <a:ext cx="1586018" cy="558800"/>
            </a:xfrm>
            <a:prstGeom prst="line">
              <a:avLst/>
            </a:prstGeom>
            <a:ln w="28575"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接點 20">
              <a:extLst>
                <a:ext uri="{FF2B5EF4-FFF2-40B4-BE49-F238E27FC236}">
                  <a16:creationId xmlns:a16="http://schemas.microsoft.com/office/drawing/2014/main" id="{C26539F6-AA62-6217-7EF5-ED5AE786FFD0}"/>
                </a:ext>
              </a:extLst>
            </p:cNvPr>
            <p:cNvCxnSpPr>
              <a:cxnSpLocks/>
            </p:cNvCxnSpPr>
            <p:nvPr/>
          </p:nvCxnSpPr>
          <p:spPr>
            <a:xfrm>
              <a:off x="7833360" y="1899920"/>
              <a:ext cx="3778462" cy="0"/>
            </a:xfrm>
            <a:prstGeom prst="line">
              <a:avLst/>
            </a:prstGeom>
            <a:ln w="28575"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矩形 21">
            <a:extLst>
              <a:ext uri="{FF2B5EF4-FFF2-40B4-BE49-F238E27FC236}">
                <a16:creationId xmlns:a16="http://schemas.microsoft.com/office/drawing/2014/main" id="{E7E61166-3993-3090-017C-B13368E4F2EC}"/>
              </a:ext>
            </a:extLst>
          </p:cNvPr>
          <p:cNvSpPr/>
          <p:nvPr/>
        </p:nvSpPr>
        <p:spPr>
          <a:xfrm>
            <a:off x="8410024" y="1573443"/>
            <a:ext cx="34403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[3] </a:t>
            </a:r>
            <a:r>
              <a:rPr lang="zh-TW" altLang="en-US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基向量彼此正交</a:t>
            </a:r>
            <a:r>
              <a:rPr lang="en-US" altLang="zh-TW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垂直座標系</a:t>
            </a:r>
            <a:r>
              <a:rPr lang="en-US" altLang="zh-TW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14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文字方塊 15">
                <a:extLst>
                  <a:ext uri="{FF2B5EF4-FFF2-40B4-BE49-F238E27FC236}">
                    <a16:creationId xmlns:a16="http://schemas.microsoft.com/office/drawing/2014/main" id="{9FC18BA1-FA30-22CD-1E31-A6F0788ACB98}"/>
                  </a:ext>
                </a:extLst>
              </p:cNvPr>
              <p:cNvSpPr txBox="1"/>
              <p:nvPr/>
            </p:nvSpPr>
            <p:spPr>
              <a:xfrm>
                <a:off x="945471" y="1766688"/>
                <a:ext cx="550253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其中</a:t>
                </a:r>
                <a14:m>
                  <m:oMath xmlns:m="http://schemas.openxmlformats.org/officeDocument/2006/math">
                    <m:r>
                      <a:rPr lang="en-US" altLang="zh-TW" sz="2400" i="1" dirty="0" smtClean="0">
                        <a:latin typeface="Cambria Math" panose="02040503050406030204" pitchFamily="18" charset="0"/>
                        <a:ea typeface="微軟正黑體" panose="020B0604030504040204" pitchFamily="34" charset="-120"/>
                      </a:rPr>
                      <m:t>𝐶</m:t>
                    </m:r>
                  </m:oMath>
                </a14:m>
                <a:r>
                  <a:rPr lang="zh-TW" altLang="en-US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為原距平矩陣</a:t>
                </a:r>
                <a:r>
                  <a:rPr lang="en-US" altLang="zh-TW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X’</a:t>
                </a:r>
                <a:r>
                  <a:rPr lang="zh-TW" altLang="en-US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之共變異數矩陣</a:t>
                </a:r>
              </a:p>
            </p:txBody>
          </p:sp>
        </mc:Choice>
        <mc:Fallback>
          <p:sp>
            <p:nvSpPr>
              <p:cNvPr id="23" name="文字方塊 15">
                <a:extLst>
                  <a:ext uri="{FF2B5EF4-FFF2-40B4-BE49-F238E27FC236}">
                    <a16:creationId xmlns:a16="http://schemas.microsoft.com/office/drawing/2014/main" id="{9FC18BA1-FA30-22CD-1E31-A6F0788ACB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471" y="1766688"/>
                <a:ext cx="5502532" cy="461665"/>
              </a:xfrm>
              <a:prstGeom prst="rect">
                <a:avLst/>
              </a:prstGeom>
              <a:blipFill>
                <a:blip r:embed="rId14"/>
                <a:stretch>
                  <a:fillRect l="-1843" t="-10811" r="-922" b="-2973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514235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EE839A0E-C073-84CA-BD98-5942C7E36F26}"/>
              </a:ext>
            </a:extLst>
          </p:cNvPr>
          <p:cNvSpPr txBox="1">
            <a:spLocks/>
          </p:cNvSpPr>
          <p:nvPr/>
        </p:nvSpPr>
        <p:spPr>
          <a:xfrm>
            <a:off x="1674420" y="359499"/>
            <a:ext cx="8843159" cy="8498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zh-TW" b="1" dirty="0">
                <a:solidFill>
                  <a:schemeClr val="accent1">
                    <a:lumMod val="75000"/>
                  </a:schemeClr>
                </a:solidFill>
                <a:latin typeface="+mn-lt"/>
              </a:rPr>
              <a:t>Mathematics</a:t>
            </a:r>
            <a:endParaRPr kumimoji="1" lang="zh-TW" altLang="en-US" b="1" dirty="0">
              <a:solidFill>
                <a:schemeClr val="accent1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DD433B7-99BF-E412-BA4B-5E5F594D7D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4D7F2-F5CE-C646-86CE-E67DBC894B4B}" type="slidenum">
              <a:rPr kumimoji="1" lang="zh-TW" altLang="en-US" smtClean="0"/>
              <a:t>38</a:t>
            </a:fld>
            <a:endParaRPr kumimoji="1" lang="zh-TW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文字方塊 1">
                <a:extLst>
                  <a:ext uri="{FF2B5EF4-FFF2-40B4-BE49-F238E27FC236}">
                    <a16:creationId xmlns:a16="http://schemas.microsoft.com/office/drawing/2014/main" id="{D928CD1C-2602-4997-6DD6-8EA23BD462BA}"/>
                  </a:ext>
                </a:extLst>
              </p:cNvPr>
              <p:cNvSpPr txBox="1"/>
              <p:nvPr/>
            </p:nvSpPr>
            <p:spPr>
              <a:xfrm>
                <a:off x="945471" y="2721212"/>
                <a:ext cx="642118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令</a:t>
                </a:r>
                <a14:m>
                  <m:oMath xmlns:m="http://schemas.openxmlformats.org/officeDocument/2006/math">
                    <m:r>
                      <a:rPr lang="en-US" altLang="zh-TW" sz="2400" i="1" dirty="0" smtClean="0">
                        <a:latin typeface="Cambria Math" panose="02040503050406030204" pitchFamily="18" charset="0"/>
                        <a:ea typeface="微軟正黑體" panose="020B0604030504040204" pitchFamily="34" charset="-120"/>
                      </a:rPr>
                      <m:t>𝐸</m:t>
                    </m:r>
                  </m:oMath>
                </a14:m>
                <a:r>
                  <a:rPr lang="zh-TW" altLang="en-US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為</a:t>
                </a:r>
                <a14:m>
                  <m:oMath xmlns:m="http://schemas.openxmlformats.org/officeDocument/2006/math">
                    <m:r>
                      <a:rPr lang="en-US" altLang="zh-TW" sz="2400" i="1" dirty="0" smtClean="0">
                        <a:latin typeface="Cambria Math" panose="02040503050406030204" pitchFamily="18" charset="0"/>
                        <a:ea typeface="微軟正黑體" panose="020B0604030504040204" pitchFamily="34" charset="-120"/>
                      </a:rPr>
                      <m:t>𝐶</m:t>
                    </m:r>
                    <m:r>
                      <a:rPr lang="zh-TW" altLang="en-US" sz="2400" i="1" dirty="0">
                        <a:latin typeface="Cambria Math" panose="02040503050406030204" pitchFamily="18" charset="0"/>
                        <a:ea typeface="微軟正黑體" panose="020B0604030504040204" pitchFamily="34" charset="-120"/>
                      </a:rPr>
                      <m:t>的</m:t>
                    </m:r>
                  </m:oMath>
                </a14:m>
                <a:r>
                  <a:rPr lang="zh-TW" altLang="en-US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單位特徵向量為行向量所組成之矩陣</a:t>
                </a:r>
              </a:p>
            </p:txBody>
          </p:sp>
        </mc:Choice>
        <mc:Fallback>
          <p:sp>
            <p:nvSpPr>
              <p:cNvPr id="2" name="文字方塊 1">
                <a:extLst>
                  <a:ext uri="{FF2B5EF4-FFF2-40B4-BE49-F238E27FC236}">
                    <a16:creationId xmlns:a16="http://schemas.microsoft.com/office/drawing/2014/main" id="{D928CD1C-2602-4997-6DD6-8EA23BD462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471" y="2721212"/>
                <a:ext cx="6421181" cy="461665"/>
              </a:xfrm>
              <a:prstGeom prst="rect">
                <a:avLst/>
              </a:prstGeom>
              <a:blipFill>
                <a:blip r:embed="rId2"/>
                <a:stretch>
                  <a:fillRect l="-1581" t="-10811" r="-593" b="-2973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8CEF1969-511D-F234-BF02-C0C5758EA182}"/>
                  </a:ext>
                </a:extLst>
              </p:cNvPr>
              <p:cNvSpPr txBox="1"/>
              <p:nvPr/>
            </p:nvSpPr>
            <p:spPr>
              <a:xfrm>
                <a:off x="7349613" y="2207449"/>
                <a:ext cx="4692054" cy="14765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即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sz="2400" i="1" smtClean="0">
                        <a:latin typeface="Cambria Math" panose="02040503050406030204" pitchFamily="18" charset="0"/>
                      </a:rPr>
                      <m:t>E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sub>
                              </m:sSub>
                            </m:e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……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sub>
                              </m:sSub>
                            </m:e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……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……</m:t>
                              </m:r>
                            </m:e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</m:sub>
                              </m:sSub>
                            </m:e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……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8CEF1969-511D-F234-BF02-C0C5758EA1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9613" y="2207449"/>
                <a:ext cx="4692054" cy="1476558"/>
              </a:xfrm>
              <a:prstGeom prst="rect">
                <a:avLst/>
              </a:prstGeom>
              <a:blipFill>
                <a:blip r:embed="rId3"/>
                <a:stretch>
                  <a:fillRect l="-188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2A2925D8-6A0D-2079-FAF6-1C979FEB01C8}"/>
                  </a:ext>
                </a:extLst>
              </p:cNvPr>
              <p:cNvSpPr txBox="1"/>
              <p:nvPr/>
            </p:nvSpPr>
            <p:spPr>
              <a:xfrm>
                <a:off x="945471" y="4197769"/>
                <a:ext cx="5822941" cy="15963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TW" altLang="en-US" sz="2400" i="1" smtClean="0">
                        <a:latin typeface="Cambria Math" panose="02040503050406030204" pitchFamily="18" charset="0"/>
                        <a:ea typeface="微軟正黑體" panose="020B0604030504040204" pitchFamily="34" charset="-120"/>
                      </a:rPr>
                      <m:t>其中</m:t>
                    </m:r>
                    <m:sSup>
                      <m:sSupPr>
                        <m:ctrlPr>
                          <a:rPr lang="en-US" altLang="zh-TW" sz="2400" i="1"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</m:ctrlPr>
                      </m:sSup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𝐸</m:t>
                        </m:r>
                      </m:e>
                      <m:sup>
                        <m:r>
                          <a:rPr lang="en-US" altLang="zh-TW" sz="2400" i="1"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𝑇</m:t>
                        </m:r>
                      </m:sup>
                    </m:sSup>
                    <m:r>
                      <a:rPr lang="en-US" altLang="zh-TW" sz="2400" i="1">
                        <a:latin typeface="Cambria Math" panose="02040503050406030204" pitchFamily="18" charset="0"/>
                        <a:ea typeface="微軟正黑體" panose="020B0604030504040204" pitchFamily="34" charset="-120"/>
                      </a:rPr>
                      <m:t>𝐸</m:t>
                    </m:r>
                    <m:r>
                      <a:rPr lang="en-US" altLang="zh-TW" sz="2400" i="1" smtClean="0">
                        <a:latin typeface="Cambria Math" panose="02040503050406030204" pitchFamily="18" charset="0"/>
                        <a:ea typeface="微軟正黑體" panose="020B0604030504040204" pitchFamily="34" charset="-120"/>
                      </a:rPr>
                      <m:t>=</m:t>
                    </m:r>
                  </m:oMath>
                </a14:m>
                <a:r>
                  <a:rPr lang="en-US" altLang="zh-TW" sz="2400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⃑"/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TW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altLang="zh-TW" sz="2400" i="1">
                                                  <a:latin typeface="Cambria Math" panose="02040503050406030204" pitchFamily="18" charset="0"/>
                                                </a:rPr>
                                                <m:t>𝑒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TW" sz="2400" i="1"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</m:e>
                                  </m:d>
                                </m:e>
                                <m:sup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  <m:e>
                              <m:r>
                                <a:rPr lang="en-US" altLang="zh-TW" sz="2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……</m:t>
                              </m:r>
                            </m:e>
                            <m:e>
                              <m:r>
                                <a:rPr lang="en-US" altLang="zh-TW" sz="2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TW" sz="2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⃑"/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TW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altLang="zh-TW" sz="2400" i="1">
                                                  <a:latin typeface="Cambria Math" panose="02040503050406030204" pitchFamily="18" charset="0"/>
                                                </a:rPr>
                                                <m:t>𝑒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TW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𝑏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</m:e>
                                  </m:d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……</m:t>
                              </m:r>
                            </m:e>
                            <m:e>
                              <m:r>
                                <a:rPr lang="en-US" altLang="zh-TW" sz="2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……</m:t>
                              </m:r>
                            </m:e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TW" sz="2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TW" sz="2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……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US" altLang="zh-TW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⃑"/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TW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altLang="zh-TW" sz="2400" i="1">
                                                  <a:latin typeface="Cambria Math" panose="02040503050406030204" pitchFamily="18" charset="0"/>
                                                </a:rPr>
                                                <m:t>𝑒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TW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𝑚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</m:e>
                                  </m:d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mr>
                        </m:m>
                      </m:e>
                    </m:d>
                  </m:oMath>
                </a14:m>
                <a:endParaRPr lang="zh-TW" altLang="en-US" sz="24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mc:Choice>
        <mc:Fallback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2A2925D8-6A0D-2079-FAF6-1C979FEB01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471" y="4197769"/>
                <a:ext cx="5822941" cy="1596399"/>
              </a:xfrm>
              <a:prstGeom prst="rect">
                <a:avLst/>
              </a:prstGeom>
              <a:blipFill>
                <a:blip r:embed="rId4"/>
                <a:stretch>
                  <a:fillRect l="-65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字方塊 7">
            <a:extLst>
              <a:ext uri="{FF2B5EF4-FFF2-40B4-BE49-F238E27FC236}">
                <a16:creationId xmlns:a16="http://schemas.microsoft.com/office/drawing/2014/main" id="{6464BAA5-F041-0459-C5E2-D58D1E45251A}"/>
              </a:ext>
            </a:extLst>
          </p:cNvPr>
          <p:cNvSpPr txBox="1"/>
          <p:nvPr/>
        </p:nvSpPr>
        <p:spPr>
          <a:xfrm>
            <a:off x="7375983" y="4197769"/>
            <a:ext cx="43638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又因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為一對稱矩陣 </a:t>
            </a:r>
            <a:b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其</a:t>
            </a:r>
            <a:r>
              <a:rPr lang="zh-TW" altLang="en-US" sz="24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特徵向量必須彼此正交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E6E2D234-CA69-E40F-0089-B56AF2BBE5AD}"/>
                  </a:ext>
                </a:extLst>
              </p:cNvPr>
              <p:cNvSpPr txBox="1"/>
              <p:nvPr/>
            </p:nvSpPr>
            <p:spPr>
              <a:xfrm>
                <a:off x="7074151" y="5127029"/>
                <a:ext cx="4967516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而主對角線上皆為</a:t>
                </a:r>
                <a:r>
                  <a:rPr lang="zh-TW" altLang="en-US" sz="2400" dirty="0">
                    <a:solidFill>
                      <a:srgbClr val="FF00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單位向量</a:t>
                </a:r>
                <a:r>
                  <a:rPr lang="zh-TW" altLang="en-US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之長度對角線元素都</a:t>
                </a:r>
                <a:r>
                  <a:rPr lang="en-US" altLang="zh-TW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</a:t>
                </a:r>
                <a:r>
                  <a:rPr lang="zh-TW" altLang="en-US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</a:t>
                </a:r>
                <a:r>
                  <a:rPr lang="en-US" altLang="zh-TW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-&gt;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i="1"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</m:ctrlPr>
                      </m:sSup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𝐸</m:t>
                        </m:r>
                      </m:e>
                      <m:sup>
                        <m:r>
                          <a:rPr lang="en-US" altLang="zh-TW" sz="2400" i="1"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𝑇</m:t>
                        </m:r>
                      </m:sup>
                    </m:sSup>
                    <m:r>
                      <a:rPr lang="en-US" altLang="zh-TW" sz="2400" i="1">
                        <a:latin typeface="Cambria Math" panose="02040503050406030204" pitchFamily="18" charset="0"/>
                        <a:ea typeface="微軟正黑體" panose="020B0604030504040204" pitchFamily="34" charset="-120"/>
                      </a:rPr>
                      <m:t>𝐸</m:t>
                    </m:r>
                    <m:r>
                      <a:rPr lang="zh-TW" altLang="en-US" sz="2400" i="1">
                        <a:latin typeface="Cambria Math" panose="02040503050406030204" pitchFamily="18" charset="0"/>
                        <a:ea typeface="微軟正黑體" panose="020B0604030504040204" pitchFamily="34" charset="-120"/>
                      </a:rPr>
                      <m:t>為</m:t>
                    </m:r>
                  </m:oMath>
                </a14:m>
                <a:r>
                  <a:rPr lang="zh-TW" altLang="en-US" sz="2400" dirty="0">
                    <a:solidFill>
                      <a:srgbClr val="FF00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單位矩陣</a:t>
                </a:r>
              </a:p>
            </p:txBody>
          </p:sp>
        </mc:Choice>
        <mc:Fallback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E6E2D234-CA69-E40F-0089-B56AF2BBE5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4151" y="5127029"/>
                <a:ext cx="4967516" cy="830997"/>
              </a:xfrm>
              <a:prstGeom prst="rect">
                <a:avLst/>
              </a:prstGeom>
              <a:blipFill>
                <a:blip r:embed="rId5"/>
                <a:stretch>
                  <a:fillRect t="-6061" b="-1818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DCD37A05-6668-0C37-39E1-36350FDA5BF4}"/>
                  </a:ext>
                </a:extLst>
              </p:cNvPr>
              <p:cNvSpPr txBox="1"/>
              <p:nvPr/>
            </p:nvSpPr>
            <p:spPr>
              <a:xfrm>
                <a:off x="6399444" y="4797933"/>
                <a:ext cx="94395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dirty="0" smtClean="0"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=</m:t>
                      </m:r>
                      <m:r>
                        <a:rPr lang="en-US" altLang="zh-TW" sz="2400" i="1" dirty="0" smtClean="0"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𝐼</m:t>
                      </m:r>
                    </m:oMath>
                  </m:oMathPara>
                </a14:m>
                <a:endParaRPr lang="zh-TW" altLang="en-US" sz="24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mc:Choice>
        <mc:Fallback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DCD37A05-6668-0C37-39E1-36350FDA5B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9444" y="4797933"/>
                <a:ext cx="943952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8B6704EA-3566-7CBF-957C-D3616BF4F8B2}"/>
                  </a:ext>
                </a:extLst>
              </p:cNvPr>
              <p:cNvSpPr txBox="1"/>
              <p:nvPr/>
            </p:nvSpPr>
            <p:spPr>
              <a:xfrm>
                <a:off x="945471" y="3453174"/>
                <a:ext cx="292836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則對</a:t>
                </a:r>
                <a14:m>
                  <m:oMath xmlns:m="http://schemas.openxmlformats.org/officeDocument/2006/math">
                    <m:r>
                      <a:rPr lang="en-US" altLang="zh-TW" sz="2400" i="1" dirty="0" smtClean="0">
                        <a:latin typeface="Cambria Math" panose="02040503050406030204" pitchFamily="18" charset="0"/>
                        <a:ea typeface="微軟正黑體" panose="020B0604030504040204" pitchFamily="34" charset="-120"/>
                      </a:rPr>
                      <m:t>𝐶</m:t>
                    </m:r>
                  </m:oMath>
                </a14:m>
                <a:r>
                  <a:rPr lang="zh-TW" altLang="en-US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而言</a:t>
                </a:r>
                <a:r>
                  <a:rPr lang="en-US" altLang="zh-TW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  <a:ea typeface="微軟正黑體" panose="020B0604030504040204" pitchFamily="34" charset="-120"/>
                      </a:rPr>
                      <m:t>𝐶𝐸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  <a:ea typeface="微軟正黑體" panose="020B0604030504040204" pitchFamily="34" charset="-120"/>
                      </a:rPr>
                      <m:t>=</m:t>
                    </m:r>
                    <m:r>
                      <m:rPr>
                        <m:sty m:val="p"/>
                      </m:rPr>
                      <a:rPr lang="el-GR" altLang="zh-TW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altLang="zh-TW" sz="2400" i="1">
                        <a:latin typeface="Cambria Math" panose="02040503050406030204" pitchFamily="18" charset="0"/>
                        <a:ea typeface="微軟正黑體" panose="020B0604030504040204" pitchFamily="34" charset="-120"/>
                      </a:rPr>
                      <m:t>𝐸</m:t>
                    </m:r>
                  </m:oMath>
                </a14:m>
                <a:endParaRPr lang="zh-TW" altLang="en-US" sz="24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mc:Choice>
        <mc:Fallback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8B6704EA-3566-7CBF-957C-D3616BF4F8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471" y="3453174"/>
                <a:ext cx="2928366" cy="461665"/>
              </a:xfrm>
              <a:prstGeom prst="rect">
                <a:avLst/>
              </a:prstGeom>
              <a:blipFill>
                <a:blip r:embed="rId7"/>
                <a:stretch>
                  <a:fillRect l="-3463" t="-10526" b="-289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EDEE8C31-C12D-5D51-6FF1-16C47F8C71C3}"/>
                  </a:ext>
                </a:extLst>
              </p:cNvPr>
              <p:cNvSpPr txBox="1"/>
              <p:nvPr/>
            </p:nvSpPr>
            <p:spPr>
              <a:xfrm>
                <a:off x="3937246" y="3453174"/>
                <a:ext cx="373749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,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𝐸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𝑇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𝐶𝐸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=</m:t>
                      </m:r>
                      <m:sSup>
                        <m:sSup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𝐸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𝑇</m:t>
                          </m:r>
                        </m:sup>
                      </m:sSup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l-GR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Λ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𝐸</m:t>
                          </m:r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=</m:t>
                      </m:r>
                      <m:sSup>
                        <m:sSup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l-GR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Λ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𝐸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𝑇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𝐸</m:t>
                      </m:r>
                    </m:oMath>
                  </m:oMathPara>
                </a14:m>
                <a:endParaRPr lang="zh-TW" altLang="en-US" sz="24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mc:Choice>
        <mc:Fallback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EDEE8C31-C12D-5D51-6FF1-16C47F8C71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7246" y="3453174"/>
                <a:ext cx="3737497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0712DA1C-A534-A53F-9EEE-18CEB982B22E}"/>
                  </a:ext>
                </a:extLst>
              </p:cNvPr>
              <p:cNvSpPr txBox="1"/>
              <p:nvPr/>
            </p:nvSpPr>
            <p:spPr>
              <a:xfrm>
                <a:off x="7466072" y="3456931"/>
                <a:ext cx="94395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l-GR" altLang="zh-TW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Λ</m:t>
                      </m:r>
                    </m:oMath>
                  </m:oMathPara>
                </a14:m>
                <a:endParaRPr lang="zh-TW" altLang="en-US" sz="2400" dirty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mc:Choice>
        <mc:Fallback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0712DA1C-A534-A53F-9EEE-18CEB982B2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6072" y="3456931"/>
                <a:ext cx="943952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群組 13">
            <a:extLst>
              <a:ext uri="{FF2B5EF4-FFF2-40B4-BE49-F238E27FC236}">
                <a16:creationId xmlns:a16="http://schemas.microsoft.com/office/drawing/2014/main" id="{886D287A-CF85-C5A1-D05E-8B53216FABDF}"/>
              </a:ext>
            </a:extLst>
          </p:cNvPr>
          <p:cNvGrpSpPr/>
          <p:nvPr/>
        </p:nvGrpSpPr>
        <p:grpSpPr>
          <a:xfrm>
            <a:off x="243840" y="1899920"/>
            <a:ext cx="11367982" cy="558800"/>
            <a:chOff x="243840" y="1899920"/>
            <a:chExt cx="11367982" cy="558800"/>
          </a:xfrm>
        </p:grpSpPr>
        <p:cxnSp>
          <p:nvCxnSpPr>
            <p:cNvPr id="15" name="直線接點 14">
              <a:extLst>
                <a:ext uri="{FF2B5EF4-FFF2-40B4-BE49-F238E27FC236}">
                  <a16:creationId xmlns:a16="http://schemas.microsoft.com/office/drawing/2014/main" id="{E3157061-CF90-041D-3528-6173BF03ECA8}"/>
                </a:ext>
              </a:extLst>
            </p:cNvPr>
            <p:cNvCxnSpPr>
              <a:cxnSpLocks/>
            </p:cNvCxnSpPr>
            <p:nvPr/>
          </p:nvCxnSpPr>
          <p:spPr>
            <a:xfrm>
              <a:off x="243840" y="2458720"/>
              <a:ext cx="6003502" cy="0"/>
            </a:xfrm>
            <a:prstGeom prst="line">
              <a:avLst/>
            </a:prstGeom>
            <a:ln w="28575"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接點 15">
              <a:extLst>
                <a:ext uri="{FF2B5EF4-FFF2-40B4-BE49-F238E27FC236}">
                  <a16:creationId xmlns:a16="http://schemas.microsoft.com/office/drawing/2014/main" id="{8CA58B94-7E53-6EFB-E531-2D3AC1076EE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47342" y="1899920"/>
              <a:ext cx="1586018" cy="558800"/>
            </a:xfrm>
            <a:prstGeom prst="line">
              <a:avLst/>
            </a:prstGeom>
            <a:ln w="28575"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接點 16">
              <a:extLst>
                <a:ext uri="{FF2B5EF4-FFF2-40B4-BE49-F238E27FC236}">
                  <a16:creationId xmlns:a16="http://schemas.microsoft.com/office/drawing/2014/main" id="{618E37D8-DD31-167A-CFAA-0839CDAFD21C}"/>
                </a:ext>
              </a:extLst>
            </p:cNvPr>
            <p:cNvCxnSpPr>
              <a:cxnSpLocks/>
            </p:cNvCxnSpPr>
            <p:nvPr/>
          </p:nvCxnSpPr>
          <p:spPr>
            <a:xfrm>
              <a:off x="7833360" y="1899920"/>
              <a:ext cx="3778462" cy="0"/>
            </a:xfrm>
            <a:prstGeom prst="line">
              <a:avLst/>
            </a:prstGeom>
            <a:ln w="28575"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矩形 17">
            <a:extLst>
              <a:ext uri="{FF2B5EF4-FFF2-40B4-BE49-F238E27FC236}">
                <a16:creationId xmlns:a16="http://schemas.microsoft.com/office/drawing/2014/main" id="{67CC5471-6BE3-18D9-AAE9-D596D6FE0926}"/>
              </a:ext>
            </a:extLst>
          </p:cNvPr>
          <p:cNvSpPr/>
          <p:nvPr/>
        </p:nvSpPr>
        <p:spPr>
          <a:xfrm>
            <a:off x="8410024" y="1573443"/>
            <a:ext cx="34403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[3] </a:t>
            </a:r>
            <a:r>
              <a:rPr lang="zh-TW" altLang="en-US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基向量彼此正交</a:t>
            </a:r>
            <a:r>
              <a:rPr lang="en-US" altLang="zh-TW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垂直座標系</a:t>
            </a:r>
            <a:r>
              <a:rPr lang="en-US" altLang="zh-TW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14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文字方塊 15">
                <a:extLst>
                  <a:ext uri="{FF2B5EF4-FFF2-40B4-BE49-F238E27FC236}">
                    <a16:creationId xmlns:a16="http://schemas.microsoft.com/office/drawing/2014/main" id="{5AC386CF-1449-9D42-D8D8-3DF19BBAF8E9}"/>
                  </a:ext>
                </a:extLst>
              </p:cNvPr>
              <p:cNvSpPr txBox="1"/>
              <p:nvPr/>
            </p:nvSpPr>
            <p:spPr>
              <a:xfrm>
                <a:off x="945471" y="1766688"/>
                <a:ext cx="550253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其中</a:t>
                </a:r>
                <a14:m>
                  <m:oMath xmlns:m="http://schemas.openxmlformats.org/officeDocument/2006/math">
                    <m:r>
                      <a:rPr lang="en-US" altLang="zh-TW" sz="2400" i="1" dirty="0" smtClean="0">
                        <a:latin typeface="Cambria Math" panose="02040503050406030204" pitchFamily="18" charset="0"/>
                        <a:ea typeface="微軟正黑體" panose="020B0604030504040204" pitchFamily="34" charset="-120"/>
                      </a:rPr>
                      <m:t>𝐶</m:t>
                    </m:r>
                  </m:oMath>
                </a14:m>
                <a:r>
                  <a:rPr lang="zh-TW" altLang="en-US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為原距平矩陣</a:t>
                </a:r>
                <a:r>
                  <a:rPr lang="en-US" altLang="zh-TW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X’</a:t>
                </a:r>
                <a:r>
                  <a:rPr lang="zh-TW" altLang="en-US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之共變異數矩陣</a:t>
                </a:r>
              </a:p>
            </p:txBody>
          </p:sp>
        </mc:Choice>
        <mc:Fallback>
          <p:sp>
            <p:nvSpPr>
              <p:cNvPr id="19" name="文字方塊 15">
                <a:extLst>
                  <a:ext uri="{FF2B5EF4-FFF2-40B4-BE49-F238E27FC236}">
                    <a16:creationId xmlns:a16="http://schemas.microsoft.com/office/drawing/2014/main" id="{5AC386CF-1449-9D42-D8D8-3DF19BBAF8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471" y="1766688"/>
                <a:ext cx="5502532" cy="461665"/>
              </a:xfrm>
              <a:prstGeom prst="rect">
                <a:avLst/>
              </a:prstGeom>
              <a:blipFill>
                <a:blip r:embed="rId10"/>
                <a:stretch>
                  <a:fillRect l="-1843" t="-10811" r="-922" b="-2973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516493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EE839A0E-C073-84CA-BD98-5942C7E36F26}"/>
              </a:ext>
            </a:extLst>
          </p:cNvPr>
          <p:cNvSpPr txBox="1">
            <a:spLocks/>
          </p:cNvSpPr>
          <p:nvPr/>
        </p:nvSpPr>
        <p:spPr>
          <a:xfrm>
            <a:off x="1674420" y="359499"/>
            <a:ext cx="8843159" cy="8498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zh-TW" b="1" dirty="0">
                <a:solidFill>
                  <a:schemeClr val="accent1">
                    <a:lumMod val="75000"/>
                  </a:schemeClr>
                </a:solidFill>
                <a:latin typeface="+mn-lt"/>
              </a:rPr>
              <a:t>Mathematics</a:t>
            </a:r>
            <a:endParaRPr kumimoji="1" lang="zh-TW" altLang="en-US" b="1" dirty="0">
              <a:solidFill>
                <a:schemeClr val="accent1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DD433B7-99BF-E412-BA4B-5E5F594D7D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4D7F2-F5CE-C646-86CE-E67DBC894B4B}" type="slidenum">
              <a:rPr kumimoji="1" lang="zh-TW" altLang="en-US" smtClean="0"/>
              <a:t>39</a:t>
            </a:fld>
            <a:endParaRPr kumimoji="1" lang="zh-TW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文字方塊 1">
                <a:extLst>
                  <a:ext uri="{FF2B5EF4-FFF2-40B4-BE49-F238E27FC236}">
                    <a16:creationId xmlns:a16="http://schemas.microsoft.com/office/drawing/2014/main" id="{B75D34FA-3667-334B-1ACA-D99241470A13}"/>
                  </a:ext>
                </a:extLst>
              </p:cNvPr>
              <p:cNvSpPr txBox="1"/>
              <p:nvPr/>
            </p:nvSpPr>
            <p:spPr>
              <a:xfrm>
                <a:off x="945471" y="2721212"/>
                <a:ext cx="642118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令</a:t>
                </a:r>
                <a14:m>
                  <m:oMath xmlns:m="http://schemas.openxmlformats.org/officeDocument/2006/math">
                    <m:r>
                      <a:rPr lang="en-US" altLang="zh-TW" sz="2400" i="1" dirty="0" smtClean="0">
                        <a:latin typeface="Cambria Math" panose="02040503050406030204" pitchFamily="18" charset="0"/>
                        <a:ea typeface="微軟正黑體" panose="020B0604030504040204" pitchFamily="34" charset="-120"/>
                      </a:rPr>
                      <m:t>𝐸</m:t>
                    </m:r>
                  </m:oMath>
                </a14:m>
                <a:r>
                  <a:rPr lang="zh-TW" altLang="en-US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為</a:t>
                </a:r>
                <a14:m>
                  <m:oMath xmlns:m="http://schemas.openxmlformats.org/officeDocument/2006/math">
                    <m:r>
                      <a:rPr lang="en-US" altLang="zh-TW" sz="2400" i="1" dirty="0" smtClean="0">
                        <a:latin typeface="Cambria Math" panose="02040503050406030204" pitchFamily="18" charset="0"/>
                        <a:ea typeface="微軟正黑體" panose="020B0604030504040204" pitchFamily="34" charset="-120"/>
                      </a:rPr>
                      <m:t>𝐶</m:t>
                    </m:r>
                    <m:r>
                      <a:rPr lang="zh-TW" altLang="en-US" sz="2400" i="1" dirty="0">
                        <a:latin typeface="Cambria Math" panose="02040503050406030204" pitchFamily="18" charset="0"/>
                        <a:ea typeface="微軟正黑體" panose="020B0604030504040204" pitchFamily="34" charset="-120"/>
                      </a:rPr>
                      <m:t>的</m:t>
                    </m:r>
                  </m:oMath>
                </a14:m>
                <a:r>
                  <a:rPr lang="zh-TW" altLang="en-US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單位特徵向量為行向量所組成之矩陣</a:t>
                </a:r>
              </a:p>
            </p:txBody>
          </p:sp>
        </mc:Choice>
        <mc:Fallback>
          <p:sp>
            <p:nvSpPr>
              <p:cNvPr id="2" name="文字方塊 1">
                <a:extLst>
                  <a:ext uri="{FF2B5EF4-FFF2-40B4-BE49-F238E27FC236}">
                    <a16:creationId xmlns:a16="http://schemas.microsoft.com/office/drawing/2014/main" id="{B75D34FA-3667-334B-1ACA-D99241470A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471" y="2721212"/>
                <a:ext cx="6421181" cy="461665"/>
              </a:xfrm>
              <a:prstGeom prst="rect">
                <a:avLst/>
              </a:prstGeom>
              <a:blipFill>
                <a:blip r:embed="rId2"/>
                <a:stretch>
                  <a:fillRect l="-1581" t="-10811" r="-593" b="-2973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A00F1E37-355A-D85B-AE8F-E8D0E1CD0B08}"/>
                  </a:ext>
                </a:extLst>
              </p:cNvPr>
              <p:cNvSpPr txBox="1"/>
              <p:nvPr/>
            </p:nvSpPr>
            <p:spPr>
              <a:xfrm>
                <a:off x="7349613" y="2207449"/>
                <a:ext cx="4692054" cy="14765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即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sz="2400" i="1" smtClean="0">
                        <a:latin typeface="Cambria Math" panose="02040503050406030204" pitchFamily="18" charset="0"/>
                      </a:rPr>
                      <m:t>E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sub>
                              </m:sSub>
                            </m:e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……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sub>
                              </m:sSub>
                            </m:e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……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……</m:t>
                              </m:r>
                            </m:e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</m:sub>
                              </m:sSub>
                            </m:e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……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A00F1E37-355A-D85B-AE8F-E8D0E1CD0B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9613" y="2207449"/>
                <a:ext cx="4692054" cy="1476558"/>
              </a:xfrm>
              <a:prstGeom prst="rect">
                <a:avLst/>
              </a:prstGeom>
              <a:blipFill>
                <a:blip r:embed="rId3"/>
                <a:stretch>
                  <a:fillRect l="-188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345FC595-211B-EE24-60FC-B78E8E8E3759}"/>
                  </a:ext>
                </a:extLst>
              </p:cNvPr>
              <p:cNvSpPr txBox="1"/>
              <p:nvPr/>
            </p:nvSpPr>
            <p:spPr>
              <a:xfrm>
                <a:off x="945471" y="4197769"/>
                <a:ext cx="5822941" cy="15963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TW" altLang="en-US" sz="2400" i="1" smtClean="0">
                        <a:latin typeface="Cambria Math" panose="02040503050406030204" pitchFamily="18" charset="0"/>
                        <a:ea typeface="微軟正黑體" panose="020B0604030504040204" pitchFamily="34" charset="-120"/>
                      </a:rPr>
                      <m:t>其中</m:t>
                    </m:r>
                    <m:sSup>
                      <m:sSupPr>
                        <m:ctrlPr>
                          <a:rPr lang="en-US" altLang="zh-TW" sz="2400" i="1"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</m:ctrlPr>
                      </m:sSup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𝐸</m:t>
                        </m:r>
                      </m:e>
                      <m:sup>
                        <m:r>
                          <a:rPr lang="en-US" altLang="zh-TW" sz="2400" i="1"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𝑇</m:t>
                        </m:r>
                      </m:sup>
                    </m:sSup>
                    <m:r>
                      <a:rPr lang="en-US" altLang="zh-TW" sz="2400" i="1">
                        <a:latin typeface="Cambria Math" panose="02040503050406030204" pitchFamily="18" charset="0"/>
                        <a:ea typeface="微軟正黑體" panose="020B0604030504040204" pitchFamily="34" charset="-120"/>
                      </a:rPr>
                      <m:t>𝐸</m:t>
                    </m:r>
                    <m:r>
                      <a:rPr lang="en-US" altLang="zh-TW" sz="2400" i="1" smtClean="0">
                        <a:latin typeface="Cambria Math" panose="02040503050406030204" pitchFamily="18" charset="0"/>
                        <a:ea typeface="微軟正黑體" panose="020B0604030504040204" pitchFamily="34" charset="-120"/>
                      </a:rPr>
                      <m:t>=</m:t>
                    </m:r>
                  </m:oMath>
                </a14:m>
                <a:r>
                  <a:rPr lang="en-US" altLang="zh-TW" sz="2400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⃑"/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TW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altLang="zh-TW" sz="2400" i="1">
                                                  <a:latin typeface="Cambria Math" panose="02040503050406030204" pitchFamily="18" charset="0"/>
                                                </a:rPr>
                                                <m:t>𝑒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TW" sz="2400" i="1"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</m:e>
                                  </m:d>
                                </m:e>
                                <m:sup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  <m:e>
                              <m:r>
                                <a:rPr lang="en-US" altLang="zh-TW" sz="2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……</m:t>
                              </m:r>
                            </m:e>
                            <m:e>
                              <m:r>
                                <a:rPr lang="en-US" altLang="zh-TW" sz="2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TW" sz="2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⃑"/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TW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altLang="zh-TW" sz="2400" i="1">
                                                  <a:latin typeface="Cambria Math" panose="02040503050406030204" pitchFamily="18" charset="0"/>
                                                </a:rPr>
                                                <m:t>𝑒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TW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𝑏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</m:e>
                                  </m:d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……</m:t>
                              </m:r>
                            </m:e>
                            <m:e>
                              <m:r>
                                <a:rPr lang="en-US" altLang="zh-TW" sz="2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……</m:t>
                              </m:r>
                            </m:e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TW" sz="2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TW" sz="2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……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US" altLang="zh-TW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⃑"/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TW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altLang="zh-TW" sz="2400" i="1">
                                                  <a:latin typeface="Cambria Math" panose="02040503050406030204" pitchFamily="18" charset="0"/>
                                                </a:rPr>
                                                <m:t>𝑒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TW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𝑚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</m:e>
                                  </m:d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mr>
                        </m:m>
                      </m:e>
                    </m:d>
                  </m:oMath>
                </a14:m>
                <a:endParaRPr lang="zh-TW" altLang="en-US" sz="24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mc:Choice>
        <mc:Fallback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345FC595-211B-EE24-60FC-B78E8E8E37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471" y="4197769"/>
                <a:ext cx="5822941" cy="1596399"/>
              </a:xfrm>
              <a:prstGeom prst="rect">
                <a:avLst/>
              </a:prstGeom>
              <a:blipFill>
                <a:blip r:embed="rId4"/>
                <a:stretch>
                  <a:fillRect l="-65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2002B278-E22B-1C20-780B-8081D7E3300D}"/>
                  </a:ext>
                </a:extLst>
              </p:cNvPr>
              <p:cNvSpPr txBox="1"/>
              <p:nvPr/>
            </p:nvSpPr>
            <p:spPr>
              <a:xfrm>
                <a:off x="6399444" y="4797933"/>
                <a:ext cx="94395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dirty="0" smtClean="0"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=</m:t>
                      </m:r>
                      <m:r>
                        <a:rPr lang="en-US" altLang="zh-TW" sz="2400" i="1" dirty="0" smtClean="0"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𝐼</m:t>
                      </m:r>
                    </m:oMath>
                  </m:oMathPara>
                </a14:m>
                <a:endParaRPr lang="zh-TW" altLang="en-US" sz="24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mc:Choice>
        <mc:Fallback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2002B278-E22B-1C20-780B-8081D7E330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9444" y="4797933"/>
                <a:ext cx="943952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DBA9E760-3E52-6448-C765-0D44D0501A76}"/>
                  </a:ext>
                </a:extLst>
              </p:cNvPr>
              <p:cNvSpPr txBox="1"/>
              <p:nvPr/>
            </p:nvSpPr>
            <p:spPr>
              <a:xfrm>
                <a:off x="945471" y="3453174"/>
                <a:ext cx="292836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則對</a:t>
                </a:r>
                <a14:m>
                  <m:oMath xmlns:m="http://schemas.openxmlformats.org/officeDocument/2006/math">
                    <m:r>
                      <a:rPr lang="en-US" altLang="zh-TW" sz="2400" i="1" dirty="0" smtClean="0">
                        <a:latin typeface="Cambria Math" panose="02040503050406030204" pitchFamily="18" charset="0"/>
                        <a:ea typeface="微軟正黑體" panose="020B0604030504040204" pitchFamily="34" charset="-120"/>
                      </a:rPr>
                      <m:t>𝐶</m:t>
                    </m:r>
                  </m:oMath>
                </a14:m>
                <a:r>
                  <a:rPr lang="zh-TW" altLang="en-US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而言</a:t>
                </a:r>
                <a:r>
                  <a:rPr lang="en-US" altLang="zh-TW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  <a:ea typeface="微軟正黑體" panose="020B0604030504040204" pitchFamily="34" charset="-120"/>
                      </a:rPr>
                      <m:t>𝐶𝐸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  <a:ea typeface="微軟正黑體" panose="020B0604030504040204" pitchFamily="34" charset="-120"/>
                      </a:rPr>
                      <m:t>=</m:t>
                    </m:r>
                    <m:r>
                      <m:rPr>
                        <m:sty m:val="p"/>
                      </m:rPr>
                      <a:rPr lang="el-GR" altLang="zh-TW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altLang="zh-TW" sz="2400" i="1">
                        <a:latin typeface="Cambria Math" panose="02040503050406030204" pitchFamily="18" charset="0"/>
                        <a:ea typeface="微軟正黑體" panose="020B0604030504040204" pitchFamily="34" charset="-120"/>
                      </a:rPr>
                      <m:t>𝐸</m:t>
                    </m:r>
                  </m:oMath>
                </a14:m>
                <a:endParaRPr lang="zh-TW" altLang="en-US" sz="24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mc:Choice>
        <mc:Fallback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DBA9E760-3E52-6448-C765-0D44D0501A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471" y="3453174"/>
                <a:ext cx="2928366" cy="461665"/>
              </a:xfrm>
              <a:prstGeom prst="rect">
                <a:avLst/>
              </a:prstGeom>
              <a:blipFill>
                <a:blip r:embed="rId6"/>
                <a:stretch>
                  <a:fillRect l="-3463" t="-10526" b="-289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15FF710C-F02C-03F9-C876-9418EB57B8D2}"/>
                  </a:ext>
                </a:extLst>
              </p:cNvPr>
              <p:cNvSpPr txBox="1"/>
              <p:nvPr/>
            </p:nvSpPr>
            <p:spPr>
              <a:xfrm>
                <a:off x="3937246" y="3453174"/>
                <a:ext cx="373749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,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𝐸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𝑇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𝐶𝐸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=</m:t>
                      </m:r>
                      <m:sSup>
                        <m:sSup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𝐸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𝑇</m:t>
                          </m:r>
                        </m:sup>
                      </m:sSup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l-GR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Λ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𝐸</m:t>
                          </m:r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=</m:t>
                      </m:r>
                      <m:sSup>
                        <m:sSup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l-GR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Λ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𝐸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𝑇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𝐸</m:t>
                      </m:r>
                    </m:oMath>
                  </m:oMathPara>
                </a14:m>
                <a:endParaRPr lang="zh-TW" altLang="en-US" sz="24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mc:Choice>
        <mc:Fallback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15FF710C-F02C-03F9-C876-9418EB57B8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7246" y="3453174"/>
                <a:ext cx="3737497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D8297CDA-2A91-88C5-DD89-D5D485EF41FF}"/>
                  </a:ext>
                </a:extLst>
              </p:cNvPr>
              <p:cNvSpPr txBox="1"/>
              <p:nvPr/>
            </p:nvSpPr>
            <p:spPr>
              <a:xfrm>
                <a:off x="7466072" y="3456931"/>
                <a:ext cx="94395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l-GR" altLang="zh-TW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Λ</m:t>
                      </m:r>
                    </m:oMath>
                  </m:oMathPara>
                </a14:m>
                <a:endParaRPr lang="zh-TW" altLang="en-US" sz="2400" dirty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mc:Choice>
        <mc:Fallback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D8297CDA-2A91-88C5-DD89-D5D485EF41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6072" y="3456931"/>
                <a:ext cx="943952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群組 11">
            <a:extLst>
              <a:ext uri="{FF2B5EF4-FFF2-40B4-BE49-F238E27FC236}">
                <a16:creationId xmlns:a16="http://schemas.microsoft.com/office/drawing/2014/main" id="{97733883-474B-1551-47B2-889E69A3AC25}"/>
              </a:ext>
            </a:extLst>
          </p:cNvPr>
          <p:cNvGrpSpPr/>
          <p:nvPr/>
        </p:nvGrpSpPr>
        <p:grpSpPr>
          <a:xfrm>
            <a:off x="243840" y="1899920"/>
            <a:ext cx="11367982" cy="558800"/>
            <a:chOff x="243840" y="1899920"/>
            <a:chExt cx="11367982" cy="558800"/>
          </a:xfrm>
        </p:grpSpPr>
        <p:cxnSp>
          <p:nvCxnSpPr>
            <p:cNvPr id="13" name="直線接點 12">
              <a:extLst>
                <a:ext uri="{FF2B5EF4-FFF2-40B4-BE49-F238E27FC236}">
                  <a16:creationId xmlns:a16="http://schemas.microsoft.com/office/drawing/2014/main" id="{7CC08227-342D-A450-806A-113163021F92}"/>
                </a:ext>
              </a:extLst>
            </p:cNvPr>
            <p:cNvCxnSpPr>
              <a:cxnSpLocks/>
            </p:cNvCxnSpPr>
            <p:nvPr/>
          </p:nvCxnSpPr>
          <p:spPr>
            <a:xfrm>
              <a:off x="243840" y="2458720"/>
              <a:ext cx="6003502" cy="0"/>
            </a:xfrm>
            <a:prstGeom prst="line">
              <a:avLst/>
            </a:prstGeom>
            <a:ln w="28575"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線接點 13">
              <a:extLst>
                <a:ext uri="{FF2B5EF4-FFF2-40B4-BE49-F238E27FC236}">
                  <a16:creationId xmlns:a16="http://schemas.microsoft.com/office/drawing/2014/main" id="{552BA99C-A4BB-81E8-79CB-161F739941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47342" y="1899920"/>
              <a:ext cx="1586018" cy="558800"/>
            </a:xfrm>
            <a:prstGeom prst="line">
              <a:avLst/>
            </a:prstGeom>
            <a:ln w="28575"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接點 14">
              <a:extLst>
                <a:ext uri="{FF2B5EF4-FFF2-40B4-BE49-F238E27FC236}">
                  <a16:creationId xmlns:a16="http://schemas.microsoft.com/office/drawing/2014/main" id="{4E2452CF-8B63-2C9C-F966-E4AF5E1E9343}"/>
                </a:ext>
              </a:extLst>
            </p:cNvPr>
            <p:cNvCxnSpPr>
              <a:cxnSpLocks/>
            </p:cNvCxnSpPr>
            <p:nvPr/>
          </p:nvCxnSpPr>
          <p:spPr>
            <a:xfrm>
              <a:off x="7833360" y="1899920"/>
              <a:ext cx="3778462" cy="0"/>
            </a:xfrm>
            <a:prstGeom prst="line">
              <a:avLst/>
            </a:prstGeom>
            <a:ln w="28575"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矩形 15">
            <a:extLst>
              <a:ext uri="{FF2B5EF4-FFF2-40B4-BE49-F238E27FC236}">
                <a16:creationId xmlns:a16="http://schemas.microsoft.com/office/drawing/2014/main" id="{575E22AA-C1F8-53BF-24DF-BB5E955A77B8}"/>
              </a:ext>
            </a:extLst>
          </p:cNvPr>
          <p:cNvSpPr/>
          <p:nvPr/>
        </p:nvSpPr>
        <p:spPr>
          <a:xfrm>
            <a:off x="8410024" y="1573443"/>
            <a:ext cx="34403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[3] </a:t>
            </a:r>
            <a:r>
              <a:rPr lang="zh-TW" altLang="en-US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基向量彼此正交</a:t>
            </a:r>
            <a:r>
              <a:rPr lang="en-US" altLang="zh-TW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垂直座標系</a:t>
            </a:r>
            <a:r>
              <a:rPr lang="en-US" altLang="zh-TW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14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文字方塊 15">
                <a:extLst>
                  <a:ext uri="{FF2B5EF4-FFF2-40B4-BE49-F238E27FC236}">
                    <a16:creationId xmlns:a16="http://schemas.microsoft.com/office/drawing/2014/main" id="{F0891EC4-6B1E-54B5-8E45-E52A1BD68365}"/>
                  </a:ext>
                </a:extLst>
              </p:cNvPr>
              <p:cNvSpPr txBox="1"/>
              <p:nvPr/>
            </p:nvSpPr>
            <p:spPr>
              <a:xfrm>
                <a:off x="945471" y="1766688"/>
                <a:ext cx="550253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其中</a:t>
                </a:r>
                <a14:m>
                  <m:oMath xmlns:m="http://schemas.openxmlformats.org/officeDocument/2006/math">
                    <m:r>
                      <a:rPr lang="en-US" altLang="zh-TW" sz="2400" i="1" dirty="0" smtClean="0">
                        <a:latin typeface="Cambria Math" panose="02040503050406030204" pitchFamily="18" charset="0"/>
                        <a:ea typeface="微軟正黑體" panose="020B0604030504040204" pitchFamily="34" charset="-120"/>
                      </a:rPr>
                      <m:t>𝐶</m:t>
                    </m:r>
                  </m:oMath>
                </a14:m>
                <a:r>
                  <a:rPr lang="zh-TW" altLang="en-US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為原距平矩陣</a:t>
                </a:r>
                <a:r>
                  <a:rPr lang="en-US" altLang="zh-TW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X’</a:t>
                </a:r>
                <a:r>
                  <a:rPr lang="zh-TW" altLang="en-US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之共變異數矩陣</a:t>
                </a:r>
              </a:p>
            </p:txBody>
          </p:sp>
        </mc:Choice>
        <mc:Fallback>
          <p:sp>
            <p:nvSpPr>
              <p:cNvPr id="17" name="文字方塊 15">
                <a:extLst>
                  <a:ext uri="{FF2B5EF4-FFF2-40B4-BE49-F238E27FC236}">
                    <a16:creationId xmlns:a16="http://schemas.microsoft.com/office/drawing/2014/main" id="{F0891EC4-6B1E-54B5-8E45-E52A1BD683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471" y="1766688"/>
                <a:ext cx="5502532" cy="461665"/>
              </a:xfrm>
              <a:prstGeom prst="rect">
                <a:avLst/>
              </a:prstGeom>
              <a:blipFill>
                <a:blip r:embed="rId9"/>
                <a:stretch>
                  <a:fillRect l="-1843" t="-10811" r="-922" b="-2973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文字方塊 16">
                <a:extLst>
                  <a:ext uri="{FF2B5EF4-FFF2-40B4-BE49-F238E27FC236}">
                    <a16:creationId xmlns:a16="http://schemas.microsoft.com/office/drawing/2014/main" id="{B75DC877-E215-E2E4-1398-2806641B6CC2}"/>
                  </a:ext>
                </a:extLst>
              </p:cNvPr>
              <p:cNvSpPr txBox="1"/>
              <p:nvPr/>
            </p:nvSpPr>
            <p:spPr>
              <a:xfrm>
                <a:off x="6921458" y="4287024"/>
                <a:ext cx="4430434" cy="15129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dirty="0" smtClean="0"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l-GR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Λ</m:t>
                      </m:r>
                      <m:r>
                        <a:rPr lang="en-US" altLang="zh-TW" sz="2400" i="1" dirty="0" smtClean="0"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=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TW" sz="2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l-GR" altLang="zh-TW" sz="2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𝛬</m:t>
                                    </m:r>
                                  </m:e>
                                  <m:sub>
                                    <m:r>
                                      <a:rPr lang="en-US" altLang="zh-TW" sz="2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……</m:t>
                                </m:r>
                              </m:e>
                              <m:e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TW" sz="2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l-GR" altLang="zh-TW" sz="2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𝛬</m:t>
                                    </m:r>
                                  </m:e>
                                  <m:sub>
                                    <m:r>
                                      <a:rPr lang="en-US" altLang="zh-TW" sz="2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……</m:t>
                                </m:r>
                              </m:e>
                              <m:e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altLang="zh-TW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……</m:t>
                                </m:r>
                              </m:e>
                              <m:e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……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TW" sz="2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l-GR" altLang="zh-TW" sz="2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𝛬</m:t>
                                    </m:r>
                                  </m:e>
                                  <m:sub>
                                    <m:r>
                                      <a:rPr lang="en-US" altLang="zh-TW" sz="2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sz="24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mc:Choice>
        <mc:Fallback>
          <p:sp>
            <p:nvSpPr>
              <p:cNvPr id="18" name="文字方塊 16">
                <a:extLst>
                  <a:ext uri="{FF2B5EF4-FFF2-40B4-BE49-F238E27FC236}">
                    <a16:creationId xmlns:a16="http://schemas.microsoft.com/office/drawing/2014/main" id="{B75DC877-E215-E2E4-1398-2806641B6C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1458" y="4287024"/>
                <a:ext cx="4430434" cy="151291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160830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EE839A0E-C073-84CA-BD98-5942C7E36F26}"/>
              </a:ext>
            </a:extLst>
          </p:cNvPr>
          <p:cNvSpPr txBox="1">
            <a:spLocks/>
          </p:cNvSpPr>
          <p:nvPr/>
        </p:nvSpPr>
        <p:spPr>
          <a:xfrm>
            <a:off x="1674420" y="359499"/>
            <a:ext cx="8843159" cy="8498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zh-TW" b="1" dirty="0">
                <a:solidFill>
                  <a:schemeClr val="accent1">
                    <a:lumMod val="75000"/>
                  </a:schemeClr>
                </a:solidFill>
                <a:latin typeface="+mn-lt"/>
              </a:rPr>
              <a:t>What is EOF analysis?</a:t>
            </a:r>
            <a:endParaRPr kumimoji="1" lang="zh-TW" altLang="en-US" b="1" dirty="0">
              <a:solidFill>
                <a:schemeClr val="accent1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13" name="投影片編號版面配置區 12">
            <a:extLst>
              <a:ext uri="{FF2B5EF4-FFF2-40B4-BE49-F238E27FC236}">
                <a16:creationId xmlns:a16="http://schemas.microsoft.com/office/drawing/2014/main" id="{D843EB31-4F92-3B69-88B1-ADB5641A01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4D7F2-F5CE-C646-86CE-E67DBC894B4B}" type="slidenum">
              <a:rPr kumimoji="1" lang="zh-TW" altLang="en-US" smtClean="0"/>
              <a:t>4</a:t>
            </a:fld>
            <a:endParaRPr kumimoji="1" lang="zh-TW" altLang="en-US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CF516EEC-B308-01B3-8061-9CC23C194F01}"/>
              </a:ext>
            </a:extLst>
          </p:cNvPr>
          <p:cNvSpPr txBox="1"/>
          <p:nvPr/>
        </p:nvSpPr>
        <p:spPr>
          <a:xfrm>
            <a:off x="488271" y="1733921"/>
            <a:ext cx="36744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(1) 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背景：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X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為一距平矩陣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00263D4F-E30A-625F-71D1-F028ED6C486F}"/>
                  </a:ext>
                </a:extLst>
              </p:cNvPr>
              <p:cNvSpPr txBox="1"/>
              <p:nvPr/>
            </p:nvSpPr>
            <p:spPr>
              <a:xfrm>
                <a:off x="4239619" y="1592023"/>
                <a:ext cx="3615926" cy="7454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240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TW" sz="240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……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……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zh-TW" sz="2400" dirty="0"/>
                  <a:t>,</a:t>
                </a:r>
                <a:endParaRPr lang="zh-TW" altLang="en-US" sz="2400" dirty="0"/>
              </a:p>
            </p:txBody>
          </p:sp>
        </mc:Choice>
        <mc:Fallback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00263D4F-E30A-625F-71D1-F028ED6C48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9619" y="1592023"/>
                <a:ext cx="3615926" cy="745460"/>
              </a:xfrm>
              <a:prstGeom prst="rect">
                <a:avLst/>
              </a:prstGeom>
              <a:blipFill>
                <a:blip r:embed="rId3"/>
                <a:stretch>
                  <a:fillRect l="-350" r="-174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89F5ABD6-6D86-6D97-CDF1-4F201297EAB8}"/>
                  </a:ext>
                </a:extLst>
              </p:cNvPr>
              <p:cNvSpPr txBox="1"/>
              <p:nvPr/>
            </p:nvSpPr>
            <p:spPr>
              <a:xfrm>
                <a:off x="8016597" y="1438968"/>
                <a:ext cx="2180982" cy="10515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則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nary>
                              <m:naryPr>
                                <m:chr m:val="∑"/>
                                <m:ctrlPr>
                                  <a:rPr lang="en-US" altLang="zh-TW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nary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=0</m:t>
                            </m:r>
                          </m:e>
                          <m:e>
                            <m:nary>
                              <m:naryPr>
                                <m:chr m:val="∑"/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nary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=0</m:t>
                            </m:r>
                          </m:e>
                        </m:eqArr>
                      </m:e>
                    </m:d>
                  </m:oMath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89F5ABD6-6D86-6D97-CDF1-4F201297EA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6597" y="1438968"/>
                <a:ext cx="2180982" cy="1051570"/>
              </a:xfrm>
              <a:prstGeom prst="rect">
                <a:avLst/>
              </a:prstGeom>
              <a:blipFill>
                <a:blip r:embed="rId4"/>
                <a:stretch>
                  <a:fillRect l="-60694" t="-203571" r="-4046" b="-29047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直線單箭頭接點 6">
            <a:extLst>
              <a:ext uri="{FF2B5EF4-FFF2-40B4-BE49-F238E27FC236}">
                <a16:creationId xmlns:a16="http://schemas.microsoft.com/office/drawing/2014/main" id="{8E8B95D8-3130-7171-8927-EF939CDF3BDB}"/>
              </a:ext>
            </a:extLst>
          </p:cNvPr>
          <p:cNvCxnSpPr/>
          <p:nvPr/>
        </p:nvCxnSpPr>
        <p:spPr>
          <a:xfrm>
            <a:off x="4770057" y="1761157"/>
            <a:ext cx="2843651" cy="0"/>
          </a:xfrm>
          <a:prstGeom prst="straightConnector1">
            <a:avLst/>
          </a:prstGeom>
          <a:ln w="1905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7">
            <a:extLst>
              <a:ext uri="{FF2B5EF4-FFF2-40B4-BE49-F238E27FC236}">
                <a16:creationId xmlns:a16="http://schemas.microsoft.com/office/drawing/2014/main" id="{FFA20461-F23D-5A2F-46CE-B17FF2387E1C}"/>
              </a:ext>
            </a:extLst>
          </p:cNvPr>
          <p:cNvCxnSpPr/>
          <p:nvPr/>
        </p:nvCxnSpPr>
        <p:spPr>
          <a:xfrm>
            <a:off x="4770057" y="2260851"/>
            <a:ext cx="2843651" cy="0"/>
          </a:xfrm>
          <a:prstGeom prst="straightConnector1">
            <a:avLst/>
          </a:prstGeom>
          <a:ln w="19050">
            <a:solidFill>
              <a:schemeClr val="accent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2B906243-7AF9-F69F-D956-665FF3AECA4E}"/>
                  </a:ext>
                </a:extLst>
              </p:cNvPr>
              <p:cNvSpPr txBox="1"/>
              <p:nvPr/>
            </p:nvSpPr>
            <p:spPr>
              <a:xfrm>
                <a:off x="5295835" y="1381171"/>
                <a:ext cx="17954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TW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TW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𝑐𝑜𝑚𝑝𝑜𝑛𝑒𝑛𝑡</m:t>
                      </m:r>
                    </m:oMath>
                  </m:oMathPara>
                </a14:m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2B906243-7AF9-F69F-D956-665FF3AECA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5835" y="1381171"/>
                <a:ext cx="1795492" cy="369332"/>
              </a:xfrm>
              <a:prstGeom prst="rect">
                <a:avLst/>
              </a:prstGeom>
              <a:blipFill>
                <a:blip r:embed="rId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3A473D96-D3DC-9B82-1B62-55C8C609D68A}"/>
                  </a:ext>
                </a:extLst>
              </p:cNvPr>
              <p:cNvSpPr txBox="1"/>
              <p:nvPr/>
            </p:nvSpPr>
            <p:spPr>
              <a:xfrm>
                <a:off x="5292437" y="2310657"/>
                <a:ext cx="17988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TW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TW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𝑐𝑜𝑚𝑝𝑜𝑛𝑒𝑛𝑡</m:t>
                      </m:r>
                    </m:oMath>
                  </m:oMathPara>
                </a14:m>
                <a:endParaRPr lang="zh-TW" altLang="en-US" dirty="0">
                  <a:solidFill>
                    <a:schemeClr val="accent1"/>
                  </a:solidFill>
                </a:endParaRPr>
              </a:p>
            </p:txBody>
          </p:sp>
        </mc:Choice>
        <mc:Fallback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3A473D96-D3DC-9B82-1B62-55C8C609D6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2437" y="2310657"/>
                <a:ext cx="1798890" cy="369332"/>
              </a:xfrm>
              <a:prstGeom prst="rect">
                <a:avLst/>
              </a:prstGeom>
              <a:blipFill>
                <a:blip r:embed="rId6"/>
                <a:stretch>
                  <a:fillRect b="-967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6430575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EE839A0E-C073-84CA-BD98-5942C7E36F26}"/>
              </a:ext>
            </a:extLst>
          </p:cNvPr>
          <p:cNvSpPr txBox="1">
            <a:spLocks/>
          </p:cNvSpPr>
          <p:nvPr/>
        </p:nvSpPr>
        <p:spPr>
          <a:xfrm>
            <a:off x="1674420" y="359499"/>
            <a:ext cx="8843159" cy="8498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zh-TW" b="1" dirty="0">
                <a:solidFill>
                  <a:schemeClr val="accent1">
                    <a:lumMod val="75000"/>
                  </a:schemeClr>
                </a:solidFill>
                <a:latin typeface="+mn-lt"/>
              </a:rPr>
              <a:t>Mathematics</a:t>
            </a:r>
            <a:endParaRPr kumimoji="1" lang="zh-TW" altLang="en-US" b="1" dirty="0">
              <a:solidFill>
                <a:schemeClr val="accent1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DD433B7-99BF-E412-BA4B-5E5F594D7D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4D7F2-F5CE-C646-86CE-E67DBC894B4B}" type="slidenum">
              <a:rPr kumimoji="1" lang="zh-TW" altLang="en-US" smtClean="0"/>
              <a:t>40</a:t>
            </a:fld>
            <a:endParaRPr kumimoji="1" lang="zh-TW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文字方塊 1">
                <a:extLst>
                  <a:ext uri="{FF2B5EF4-FFF2-40B4-BE49-F238E27FC236}">
                    <a16:creationId xmlns:a16="http://schemas.microsoft.com/office/drawing/2014/main" id="{D0A605A8-9562-6549-0263-F09A8B1E3110}"/>
                  </a:ext>
                </a:extLst>
              </p:cNvPr>
              <p:cNvSpPr txBox="1"/>
              <p:nvPr/>
            </p:nvSpPr>
            <p:spPr>
              <a:xfrm>
                <a:off x="7349613" y="2207449"/>
                <a:ext cx="4692054" cy="14765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即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sz="2400" i="1" smtClean="0">
                        <a:latin typeface="Cambria Math" panose="02040503050406030204" pitchFamily="18" charset="0"/>
                      </a:rPr>
                      <m:t>E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sub>
                              </m:sSub>
                            </m:e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……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sub>
                              </m:sSub>
                            </m:e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……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……</m:t>
                              </m:r>
                            </m:e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</m:sub>
                              </m:sSub>
                            </m:e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……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2" name="文字方塊 1">
                <a:extLst>
                  <a:ext uri="{FF2B5EF4-FFF2-40B4-BE49-F238E27FC236}">
                    <a16:creationId xmlns:a16="http://schemas.microsoft.com/office/drawing/2014/main" id="{D0A605A8-9562-6549-0263-F09A8B1E31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9613" y="2207449"/>
                <a:ext cx="4692054" cy="1476558"/>
              </a:xfrm>
              <a:prstGeom prst="rect">
                <a:avLst/>
              </a:prstGeom>
              <a:blipFill>
                <a:blip r:embed="rId2"/>
                <a:stretch>
                  <a:fillRect l="-188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EF69FB74-F868-2B56-FFB8-584B23F74AEF}"/>
                  </a:ext>
                </a:extLst>
              </p:cNvPr>
              <p:cNvSpPr txBox="1"/>
              <p:nvPr/>
            </p:nvSpPr>
            <p:spPr>
              <a:xfrm>
                <a:off x="3927086" y="3463334"/>
                <a:ext cx="117730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sz="2400" b="0" dirty="0">
                    <a:ea typeface="微軟正黑體" panose="020B0604030504040204" pitchFamily="34" charset="-12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</m:ctrlPr>
                      </m:sSupPr>
                      <m:e>
                        <m:r>
                          <a:rPr lang="en-US" altLang="zh-TW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,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𝐸</m:t>
                        </m:r>
                      </m:e>
                      <m: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𝑇</m:t>
                        </m:r>
                      </m:sup>
                    </m:sSup>
                    <m:r>
                      <a:rPr lang="en-US" altLang="zh-TW" sz="2400" b="0" i="1" smtClean="0">
                        <a:latin typeface="Cambria Math" panose="02040503050406030204" pitchFamily="18" charset="0"/>
                        <a:ea typeface="微軟正黑體" panose="020B0604030504040204" pitchFamily="34" charset="-120"/>
                      </a:rPr>
                      <m:t>𝐶𝐸</m:t>
                    </m:r>
                  </m:oMath>
                </a14:m>
                <a:endParaRPr lang="zh-TW" altLang="en-US" sz="24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mc:Choice>
        <mc:Fallback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EF69FB74-F868-2B56-FFB8-584B23F74A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7086" y="3463334"/>
                <a:ext cx="1177309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群組 6">
            <a:extLst>
              <a:ext uri="{FF2B5EF4-FFF2-40B4-BE49-F238E27FC236}">
                <a16:creationId xmlns:a16="http://schemas.microsoft.com/office/drawing/2014/main" id="{B00BCDB0-3323-520B-A861-70BE8926F28F}"/>
              </a:ext>
            </a:extLst>
          </p:cNvPr>
          <p:cNvGrpSpPr/>
          <p:nvPr/>
        </p:nvGrpSpPr>
        <p:grpSpPr>
          <a:xfrm>
            <a:off x="243840" y="1899920"/>
            <a:ext cx="11367982" cy="558800"/>
            <a:chOff x="243840" y="1899920"/>
            <a:chExt cx="11367982" cy="558800"/>
          </a:xfrm>
        </p:grpSpPr>
        <p:cxnSp>
          <p:nvCxnSpPr>
            <p:cNvPr id="8" name="直線接點 7">
              <a:extLst>
                <a:ext uri="{FF2B5EF4-FFF2-40B4-BE49-F238E27FC236}">
                  <a16:creationId xmlns:a16="http://schemas.microsoft.com/office/drawing/2014/main" id="{011CEEAB-5901-CE4C-0FF7-C3E3BA3FE753}"/>
                </a:ext>
              </a:extLst>
            </p:cNvPr>
            <p:cNvCxnSpPr>
              <a:cxnSpLocks/>
            </p:cNvCxnSpPr>
            <p:nvPr/>
          </p:nvCxnSpPr>
          <p:spPr>
            <a:xfrm>
              <a:off x="243840" y="2458720"/>
              <a:ext cx="6003502" cy="0"/>
            </a:xfrm>
            <a:prstGeom prst="line">
              <a:avLst/>
            </a:prstGeom>
            <a:ln w="28575"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線接點 8">
              <a:extLst>
                <a:ext uri="{FF2B5EF4-FFF2-40B4-BE49-F238E27FC236}">
                  <a16:creationId xmlns:a16="http://schemas.microsoft.com/office/drawing/2014/main" id="{CCBAD549-202A-244A-D2D2-D64F5BB4FBE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47342" y="1899920"/>
              <a:ext cx="1586018" cy="558800"/>
            </a:xfrm>
            <a:prstGeom prst="line">
              <a:avLst/>
            </a:prstGeom>
            <a:ln w="28575"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線接點 9">
              <a:extLst>
                <a:ext uri="{FF2B5EF4-FFF2-40B4-BE49-F238E27FC236}">
                  <a16:creationId xmlns:a16="http://schemas.microsoft.com/office/drawing/2014/main" id="{7E56A62A-F604-F0EA-7D61-67A34BE4987D}"/>
                </a:ext>
              </a:extLst>
            </p:cNvPr>
            <p:cNvCxnSpPr>
              <a:cxnSpLocks/>
            </p:cNvCxnSpPr>
            <p:nvPr/>
          </p:nvCxnSpPr>
          <p:spPr>
            <a:xfrm>
              <a:off x="7833360" y="1899920"/>
              <a:ext cx="3778462" cy="0"/>
            </a:xfrm>
            <a:prstGeom prst="line">
              <a:avLst/>
            </a:prstGeom>
            <a:ln w="28575"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AB0B460B-A935-4461-6010-7D3DB12789C6}"/>
                  </a:ext>
                </a:extLst>
              </p:cNvPr>
              <p:cNvSpPr txBox="1"/>
              <p:nvPr/>
            </p:nvSpPr>
            <p:spPr>
              <a:xfrm>
                <a:off x="6921458" y="4287024"/>
                <a:ext cx="4430434" cy="15129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dirty="0" smtClean="0"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l-GR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Λ</m:t>
                      </m:r>
                      <m:r>
                        <a:rPr lang="en-US" altLang="zh-TW" sz="2400" i="1" dirty="0" smtClean="0"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=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TW" sz="2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l-GR" altLang="zh-TW" sz="2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𝛬</m:t>
                                    </m:r>
                                  </m:e>
                                  <m:sub>
                                    <m:r>
                                      <a:rPr lang="en-US" altLang="zh-TW" sz="2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……</m:t>
                                </m:r>
                              </m:e>
                              <m:e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TW" sz="2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l-GR" altLang="zh-TW" sz="2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𝛬</m:t>
                                    </m:r>
                                  </m:e>
                                  <m:sub>
                                    <m:r>
                                      <a:rPr lang="en-US" altLang="zh-TW" sz="2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……</m:t>
                                </m:r>
                              </m:e>
                              <m:e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altLang="zh-TW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……</m:t>
                                </m:r>
                              </m:e>
                              <m:e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……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TW" sz="2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l-GR" altLang="zh-TW" sz="2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𝛬</m:t>
                                    </m:r>
                                  </m:e>
                                  <m:sub>
                                    <m:r>
                                      <a:rPr lang="en-US" altLang="zh-TW" sz="2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sz="24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mc:Choice>
        <mc:Fallback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AB0B460B-A935-4461-6010-7D3DB12789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1458" y="4287024"/>
                <a:ext cx="4430434" cy="15129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文字方塊 34">
                <a:extLst>
                  <a:ext uri="{FF2B5EF4-FFF2-40B4-BE49-F238E27FC236}">
                    <a16:creationId xmlns:a16="http://schemas.microsoft.com/office/drawing/2014/main" id="{70C5251C-0F1A-5DE8-776D-45392EC474A2}"/>
                  </a:ext>
                </a:extLst>
              </p:cNvPr>
              <p:cNvSpPr txBox="1"/>
              <p:nvPr/>
            </p:nvSpPr>
            <p:spPr>
              <a:xfrm>
                <a:off x="7466072" y="3456931"/>
                <a:ext cx="94395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l-GR" altLang="zh-TW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Λ</m:t>
                      </m:r>
                    </m:oMath>
                  </m:oMathPara>
                </a14:m>
                <a:endParaRPr lang="zh-TW" altLang="en-US" sz="2400" dirty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mc:Choice>
        <mc:Fallback>
          <p:sp>
            <p:nvSpPr>
              <p:cNvPr id="12" name="文字方塊 34">
                <a:extLst>
                  <a:ext uri="{FF2B5EF4-FFF2-40B4-BE49-F238E27FC236}">
                    <a16:creationId xmlns:a16="http://schemas.microsoft.com/office/drawing/2014/main" id="{70C5251C-0F1A-5DE8-776D-45392EC474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6072" y="3456931"/>
                <a:ext cx="943952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1975806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EE839A0E-C073-84CA-BD98-5942C7E36F26}"/>
              </a:ext>
            </a:extLst>
          </p:cNvPr>
          <p:cNvSpPr txBox="1">
            <a:spLocks/>
          </p:cNvSpPr>
          <p:nvPr/>
        </p:nvSpPr>
        <p:spPr>
          <a:xfrm>
            <a:off x="1674420" y="359499"/>
            <a:ext cx="8843159" cy="8498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zh-TW" b="1" dirty="0">
                <a:solidFill>
                  <a:schemeClr val="accent1">
                    <a:lumMod val="75000"/>
                  </a:schemeClr>
                </a:solidFill>
                <a:latin typeface="+mn-lt"/>
              </a:rPr>
              <a:t>Mathematics</a:t>
            </a:r>
            <a:endParaRPr kumimoji="1" lang="zh-TW" altLang="en-US" b="1" dirty="0">
              <a:solidFill>
                <a:schemeClr val="accent1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DD433B7-99BF-E412-BA4B-5E5F594D7D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4D7F2-F5CE-C646-86CE-E67DBC894B4B}" type="slidenum">
              <a:rPr kumimoji="1" lang="zh-TW" altLang="en-US" smtClean="0"/>
              <a:t>41</a:t>
            </a:fld>
            <a:endParaRPr kumimoji="1" lang="zh-TW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文字方塊 1">
                <a:extLst>
                  <a:ext uri="{FF2B5EF4-FFF2-40B4-BE49-F238E27FC236}">
                    <a16:creationId xmlns:a16="http://schemas.microsoft.com/office/drawing/2014/main" id="{2B8472A8-83E1-EA57-705D-06E76BB4C61F}"/>
                  </a:ext>
                </a:extLst>
              </p:cNvPr>
              <p:cNvSpPr txBox="1"/>
              <p:nvPr/>
            </p:nvSpPr>
            <p:spPr>
              <a:xfrm>
                <a:off x="1463449" y="1502201"/>
                <a:ext cx="132690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=</m:t>
                      </m:r>
                      <m:sSup>
                        <m:sSup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𝐸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𝑇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𝐶𝐸</m:t>
                      </m:r>
                    </m:oMath>
                  </m:oMathPara>
                </a14:m>
                <a:endParaRPr lang="zh-TW" altLang="en-US" sz="24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mc:Choice>
        <mc:Fallback>
          <p:sp>
            <p:nvSpPr>
              <p:cNvPr id="2" name="文字方塊 1">
                <a:extLst>
                  <a:ext uri="{FF2B5EF4-FFF2-40B4-BE49-F238E27FC236}">
                    <a16:creationId xmlns:a16="http://schemas.microsoft.com/office/drawing/2014/main" id="{2B8472A8-83E1-EA57-705D-06E76BB4C6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3449" y="1502201"/>
                <a:ext cx="1326902" cy="4616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2E443B88-70E9-5B98-9F44-B2146635CCEC}"/>
                  </a:ext>
                </a:extLst>
              </p:cNvPr>
              <p:cNvSpPr txBox="1"/>
              <p:nvPr/>
            </p:nvSpPr>
            <p:spPr>
              <a:xfrm>
                <a:off x="945471" y="1019373"/>
                <a:ext cx="65639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則</a:t>
                </a:r>
                <a14:m>
                  <m:oMath xmlns:m="http://schemas.openxmlformats.org/officeDocument/2006/math">
                    <m:r>
                      <a:rPr lang="en-US" altLang="zh-TW" sz="2400" b="0" i="1" dirty="0" smtClean="0">
                        <a:latin typeface="Cambria Math" panose="02040503050406030204" pitchFamily="18" charset="0"/>
                        <a:ea typeface="微軟正黑體" panose="020B0604030504040204" pitchFamily="34" charset="-120"/>
                      </a:rPr>
                      <m:t>𝜆</m:t>
                    </m:r>
                  </m:oMath>
                </a14:m>
                <a:endParaRPr lang="zh-TW" altLang="en-US" sz="24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mc:Choice>
        <mc:Fallback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2E443B88-70E9-5B98-9F44-B2146635CC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471" y="1019373"/>
                <a:ext cx="656398" cy="461665"/>
              </a:xfrm>
              <a:prstGeom prst="rect">
                <a:avLst/>
              </a:prstGeom>
              <a:blipFill>
                <a:blip r:embed="rId3"/>
                <a:stretch>
                  <a:fillRect l="-15094" t="-10811" b="-2973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9AE7D7F1-A8E3-9A01-FE52-583531E44566}"/>
                  </a:ext>
                </a:extLst>
              </p:cNvPr>
              <p:cNvSpPr/>
              <p:nvPr/>
            </p:nvSpPr>
            <p:spPr>
              <a:xfrm>
                <a:off x="1463449" y="1019372"/>
                <a:ext cx="152208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=</m:t>
                      </m:r>
                      <m:r>
                        <a:rPr lang="en-US" altLang="zh-TW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𝑃</m:t>
                      </m:r>
                      <m:r>
                        <a:rPr lang="zh-TW" alt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   </m:t>
                      </m:r>
                      <m:r>
                        <a:rPr lang="en-US" altLang="zh-TW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𝐶</m:t>
                      </m:r>
                      <m:sSup>
                        <m:sSup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𝑃</m:t>
                          </m:r>
                        </m:e>
                        <m:sup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zh-TW" altLang="en-US" dirty="0"/>
              </a:p>
            </p:txBody>
          </p:sp>
        </mc:Choice>
        <mc:Fallback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9AE7D7F1-A8E3-9A01-FE52-583531E445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3449" y="1019372"/>
                <a:ext cx="1522083" cy="461665"/>
              </a:xfrm>
              <a:prstGeom prst="rect">
                <a:avLst/>
              </a:prstGeom>
              <a:blipFill>
                <a:blip r:embed="rId4"/>
                <a:stretch>
                  <a:fillRect b="-2162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E523EF7A-B131-9ECD-0F2E-1DDBBB888A34}"/>
                  </a:ext>
                </a:extLst>
              </p:cNvPr>
              <p:cNvSpPr txBox="1"/>
              <p:nvPr/>
            </p:nvSpPr>
            <p:spPr>
              <a:xfrm>
                <a:off x="817394" y="1506211"/>
                <a:ext cx="94395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l-GR" altLang="zh-TW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Λ</m:t>
                      </m:r>
                    </m:oMath>
                  </m:oMathPara>
                </a14:m>
                <a:endParaRPr lang="zh-TW" altLang="en-US" sz="2400" dirty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mc:Choice>
        <mc:Fallback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E523EF7A-B131-9ECD-0F2E-1DDBBB888A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394" y="1506211"/>
                <a:ext cx="943952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E7D68CFC-DB28-D551-71CD-2FBC2EA14772}"/>
                  </a:ext>
                </a:extLst>
              </p:cNvPr>
              <p:cNvSpPr txBox="1"/>
              <p:nvPr/>
            </p:nvSpPr>
            <p:spPr>
              <a:xfrm>
                <a:off x="945471" y="2207449"/>
                <a:ext cx="4256037" cy="14765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sz="2400" i="1" smtClean="0">
                        <a:latin typeface="Cambria Math" panose="02040503050406030204" pitchFamily="18" charset="0"/>
                      </a:rPr>
                      <m:t>E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sub>
                              </m:sSub>
                            </m:e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……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sub>
                              </m:sSub>
                            </m:e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……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……</m:t>
                              </m:r>
                            </m:e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</m:sub>
                              </m:sSub>
                            </m:e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……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E7D68CFC-DB28-D551-71CD-2FBC2EA147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471" y="2207449"/>
                <a:ext cx="4256037" cy="147655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6F9755C4-E3DB-044A-3E6E-BFA2860E60C7}"/>
                  </a:ext>
                </a:extLst>
              </p:cNvPr>
              <p:cNvSpPr txBox="1"/>
              <p:nvPr/>
            </p:nvSpPr>
            <p:spPr>
              <a:xfrm>
                <a:off x="3290287" y="1177461"/>
                <a:ext cx="468480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2400" dirty="0">
                    <a:solidFill>
                      <a:schemeClr val="bg1">
                        <a:lumMod val="50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(2) </a:t>
                </a:r>
                <a:r>
                  <a:rPr lang="zh-TW" altLang="en-US" sz="2400" dirty="0">
                    <a:solidFill>
                      <a:schemeClr val="bg1">
                        <a:lumMod val="50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目的：找出矩陣</a:t>
                </a:r>
                <a:r>
                  <a:rPr lang="en-US" altLang="zh-TW" sz="2400" dirty="0">
                    <a:solidFill>
                      <a:schemeClr val="bg1">
                        <a:lumMod val="50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P</a:t>
                </a:r>
                <a:r>
                  <a:rPr lang="zh-TW" altLang="en-US" sz="2400" dirty="0">
                    <a:solidFill>
                      <a:schemeClr val="bg1">
                        <a:lumMod val="50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使得</a:t>
                </a:r>
                <a:r>
                  <a:rPr lang="en-US" altLang="zh-TW" sz="2400" dirty="0">
                    <a:solidFill>
                      <a:schemeClr val="bg1">
                        <a:lumMod val="50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:</a:t>
                </a:r>
                <a:r>
                  <a:rPr lang="zh-TW" altLang="en-US" sz="2400" dirty="0">
                    <a:solidFill>
                      <a:schemeClr val="bg1">
                        <a:lumMod val="50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altLang="zh-TW" sz="24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TW" sz="24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PX</m:t>
                    </m:r>
                  </m:oMath>
                </a14:m>
                <a:endParaRPr lang="zh-TW" altLang="en-US" sz="24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6F9755C4-E3DB-044A-3E6E-BFA2860E60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0287" y="1177461"/>
                <a:ext cx="4684809" cy="461665"/>
              </a:xfrm>
              <a:prstGeom prst="rect">
                <a:avLst/>
              </a:prstGeom>
              <a:blipFill>
                <a:blip r:embed="rId7"/>
                <a:stretch>
                  <a:fillRect l="-2168" t="-10526" b="-289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0E622F11-279F-6DA6-D967-F8CDDDACEBFE}"/>
                  </a:ext>
                </a:extLst>
              </p:cNvPr>
              <p:cNvSpPr txBox="1"/>
              <p:nvPr/>
            </p:nvSpPr>
            <p:spPr>
              <a:xfrm>
                <a:off x="662898" y="4287024"/>
                <a:ext cx="4430434" cy="15129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dirty="0" smtClean="0"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l-GR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Λ</m:t>
                      </m:r>
                      <m:r>
                        <a:rPr lang="en-US" altLang="zh-TW" sz="2400" i="1" dirty="0" smtClean="0"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=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TW" sz="2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l-GR" altLang="zh-TW" sz="2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𝛬</m:t>
                                    </m:r>
                                  </m:e>
                                  <m:sub>
                                    <m:r>
                                      <a:rPr lang="en-US" altLang="zh-TW" sz="2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……</m:t>
                                </m:r>
                              </m:e>
                              <m:e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TW" sz="2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l-GR" altLang="zh-TW" sz="2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𝛬</m:t>
                                    </m:r>
                                  </m:e>
                                  <m:sub>
                                    <m:r>
                                      <a:rPr lang="en-US" altLang="zh-TW" sz="2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……</m:t>
                                </m:r>
                              </m:e>
                              <m:e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altLang="zh-TW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……</m:t>
                                </m:r>
                              </m:e>
                              <m:e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……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TW" sz="2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l-GR" altLang="zh-TW" sz="2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𝛬</m:t>
                                    </m:r>
                                  </m:e>
                                  <m:sub>
                                    <m:r>
                                      <a:rPr lang="en-US" altLang="zh-TW" sz="2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sz="24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mc:Choice>
        <mc:Fallback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0E622F11-279F-6DA6-D967-F8CDDDACEB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898" y="4287024"/>
                <a:ext cx="4430434" cy="151291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1712F0F2-6178-E121-171E-04D29418F692}"/>
                  </a:ext>
                </a:extLst>
              </p:cNvPr>
              <p:cNvSpPr txBox="1"/>
              <p:nvPr/>
            </p:nvSpPr>
            <p:spPr>
              <a:xfrm>
                <a:off x="7811228" y="1187759"/>
                <a:ext cx="429322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,</a:t>
                </a:r>
                <a:r>
                  <a:rPr lang="zh-TW" altLang="en-US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而</a:t>
                </a:r>
                <a14:m>
                  <m:oMath xmlns:m="http://schemas.openxmlformats.org/officeDocument/2006/math">
                    <m:r>
                      <a:rPr lang="en-US" altLang="zh-TW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微軟正黑體" panose="020B0604030504040204" pitchFamily="34" charset="-120"/>
                      </a:rPr>
                      <m:t>𝑃</m:t>
                    </m:r>
                    <m:r>
                      <a:rPr lang="en-US" altLang="zh-TW" sz="2400" i="1">
                        <a:latin typeface="Cambria Math" panose="02040503050406030204" pitchFamily="18" charset="0"/>
                        <a:ea typeface="微軟正黑體" panose="020B0604030504040204" pitchFamily="34" charset="-120"/>
                      </a:rPr>
                      <m:t>=</m:t>
                    </m:r>
                    <m:sSup>
                      <m:sSupPr>
                        <m:ctrlPr>
                          <a:rPr lang="en-US" altLang="zh-TW" sz="2400" i="1"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</m:ctrlPr>
                      </m:sSup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𝐸</m:t>
                        </m:r>
                      </m:e>
                      <m:sup>
                        <m:r>
                          <a:rPr lang="en-US" altLang="zh-TW" sz="2400" i="1"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𝑇</m:t>
                        </m:r>
                      </m:sup>
                    </m:sSup>
                    <m:r>
                      <a:rPr lang="zh-TW" altLang="en-US" sz="2400" i="1">
                        <a:latin typeface="Cambria Math" panose="02040503050406030204" pitchFamily="18" charset="0"/>
                        <a:ea typeface="微軟正黑體" panose="020B0604030504040204" pitchFamily="34" charset="-120"/>
                      </a:rPr>
                      <m:t>即為</m:t>
                    </m:r>
                  </m:oMath>
                </a14:m>
                <a:r>
                  <a:rPr lang="zh-TW" altLang="en-US" sz="2400" dirty="0">
                    <a:solidFill>
                      <a:srgbClr val="FF00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特徵向量</a:t>
                </a:r>
                <a:r>
                  <a:rPr lang="zh-TW" altLang="en-US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列矩陣</a:t>
                </a:r>
              </a:p>
            </p:txBody>
          </p:sp>
        </mc:Choice>
        <mc:Fallback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1712F0F2-6178-E121-171E-04D29418F6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1228" y="1187759"/>
                <a:ext cx="4293227" cy="461665"/>
              </a:xfrm>
              <a:prstGeom prst="rect">
                <a:avLst/>
              </a:prstGeom>
              <a:blipFill>
                <a:blip r:embed="rId9"/>
                <a:stretch>
                  <a:fillRect l="-2059" t="-10526" r="-1176" b="-263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文字方塊 12">
            <a:extLst>
              <a:ext uri="{FF2B5EF4-FFF2-40B4-BE49-F238E27FC236}">
                <a16:creationId xmlns:a16="http://schemas.microsoft.com/office/drawing/2014/main" id="{8BB0215E-D082-7A20-A852-C499AE1C11DE}"/>
              </a:ext>
            </a:extLst>
          </p:cNvPr>
          <p:cNvSpPr txBox="1"/>
          <p:nvPr/>
        </p:nvSpPr>
        <p:spPr>
          <a:xfrm>
            <a:off x="5232882" y="2767702"/>
            <a:ext cx="65512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(1)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EOF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即是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將</a:t>
            </a:r>
            <a:r>
              <a:rPr lang="zh-TW" altLang="en-US" sz="24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原基向量線性變換至</a:t>
            </a:r>
            <a:r>
              <a:rPr lang="en-US" altLang="zh-TW" sz="24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EOF</a:t>
            </a:r>
            <a:r>
              <a:rPr lang="zh-TW" altLang="en-US" sz="24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基向量</a:t>
            </a:r>
            <a:endParaRPr lang="en-US" altLang="zh-TW" sz="2400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新的</a:t>
            </a:r>
            <a:r>
              <a:rPr lang="en-US" altLang="zh-TW" sz="24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x,y,z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軸分別為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EOF1, 2, 3…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依變異數排序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C1BFC50C-EA87-A26F-8568-A70BC8B08382}"/>
              </a:ext>
            </a:extLst>
          </p:cNvPr>
          <p:cNvSpPr txBox="1"/>
          <p:nvPr/>
        </p:nvSpPr>
        <p:spPr>
          <a:xfrm>
            <a:off x="5228818" y="3861785"/>
            <a:ext cx="62225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(2)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各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EOF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模態解釋資料變異性的比例</a:t>
            </a:r>
            <a:r>
              <a:rPr lang="zh-TW" altLang="en-US" sz="24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定義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為各基向量經線性變換後的變異數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即此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EOF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特徵向量所對應之特徵值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除以總變異數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9FE3BFB0-563E-186D-0346-CBEF7EED9971}"/>
              </a:ext>
            </a:extLst>
          </p:cNvPr>
          <p:cNvSpPr/>
          <p:nvPr/>
        </p:nvSpPr>
        <p:spPr>
          <a:xfrm>
            <a:off x="7247539" y="1921171"/>
            <a:ext cx="267746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3600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EOF NOTE</a:t>
            </a:r>
            <a:r>
              <a:rPr lang="en-US" altLang="zh-TW" sz="3600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: </a:t>
            </a:r>
            <a:endParaRPr lang="zh-TW" altLang="en-US" sz="36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B7B89B4F-C19F-71C7-8FDD-21734DB4AF10}"/>
                  </a:ext>
                </a:extLst>
              </p:cNvPr>
              <p:cNvSpPr txBox="1"/>
              <p:nvPr/>
            </p:nvSpPr>
            <p:spPr>
              <a:xfrm>
                <a:off x="5228818" y="5384440"/>
                <a:ext cx="7167194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(3)</a:t>
                </a:r>
                <a:r>
                  <a:rPr lang="zh-TW" altLang="en-US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前</a:t>
                </a:r>
                <a:r>
                  <a:rPr lang="en-US" altLang="zh-TW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k</a:t>
                </a:r>
                <a:r>
                  <a:rPr lang="zh-TW" altLang="en-US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列新分量序列即為</a:t>
                </a:r>
                <a:r>
                  <a:rPr lang="en-US" altLang="zh-TW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k</a:t>
                </a:r>
                <a:r>
                  <a:rPr lang="zh-TW" altLang="en-US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個</a:t>
                </a:r>
                <a:r>
                  <a:rPr lang="en-US" altLang="zh-TW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EOF</a:t>
                </a:r>
                <a:r>
                  <a:rPr lang="zh-TW" altLang="en-US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列向量組成之矩陣與原距平矩陣之乘積</a:t>
                </a:r>
                <a:r>
                  <a:rPr lang="en-US" altLang="zh-TW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2400" i="1" dirty="0" smtClean="0">
                        <a:latin typeface="Cambria Math" panose="02040503050406030204" pitchFamily="18" charset="0"/>
                        <a:ea typeface="微軟正黑體" panose="020B0604030504040204" pitchFamily="34" charset="-120"/>
                      </a:rPr>
                      <m:t>(</m:t>
                    </m:r>
                    <m:sSub>
                      <m:sSubPr>
                        <m:ctrlPr>
                          <a:rPr lang="en-US" altLang="zh-TW" sz="2400" i="1" dirty="0" smtClean="0"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</m:ctrlPr>
                      </m:sSubPr>
                      <m:e>
                        <m:r>
                          <a:rPr lang="zh-TW" altLang="en-US" sz="2400" i="1" dirty="0" smtClean="0"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𝑌</m:t>
                        </m:r>
                      </m:e>
                      <m:sub>
                        <m:r>
                          <a:rPr lang="en-US" altLang="zh-TW" sz="2400" b="0" i="1" dirty="0" smtClean="0"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𝑘</m:t>
                        </m:r>
                        <m:r>
                          <a:rPr lang="en-US" altLang="zh-TW" sz="2400" b="0" i="1" dirty="0" smtClean="0"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×</m:t>
                        </m:r>
                        <m:r>
                          <a:rPr lang="en-US" altLang="zh-TW" sz="2400" b="0" i="1" dirty="0" smtClean="0"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𝑛</m:t>
                        </m:r>
                      </m:sub>
                    </m:sSub>
                    <m:r>
                      <a:rPr lang="en-US" altLang="zh-TW" sz="2400" i="1" dirty="0">
                        <a:latin typeface="Cambria Math" panose="02040503050406030204" pitchFamily="18" charset="0"/>
                        <a:ea typeface="微軟正黑體" panose="020B0604030504040204" pitchFamily="34" charset="-120"/>
                      </a:rPr>
                      <m:t>=</m:t>
                    </m:r>
                    <m:sSub>
                      <m:sSubPr>
                        <m:ctrlPr>
                          <a:rPr lang="en-US" altLang="zh-TW" sz="2400" b="0" i="1" dirty="0" smtClean="0"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</m:ctrlPr>
                      </m:sSubPr>
                      <m:e>
                        <m:r>
                          <a:rPr lang="en-US" altLang="zh-TW" sz="2400" i="1" dirty="0"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𝑃</m:t>
                        </m:r>
                      </m:e>
                      <m:sub>
                        <m:r>
                          <a:rPr lang="en-US" altLang="zh-TW" sz="2400" b="0" i="1" dirty="0" smtClean="0"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𝑘</m:t>
                        </m:r>
                        <m:r>
                          <a:rPr lang="en-US" altLang="zh-TW" sz="2400" b="0" i="1" dirty="0" smtClean="0"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×</m:t>
                        </m:r>
                        <m:r>
                          <a:rPr lang="en-US" altLang="zh-TW" sz="2400" b="0" i="1" dirty="0" smtClean="0"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altLang="zh-TW" sz="2400" b="0" i="1" dirty="0" smtClean="0"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</m:ctrlPr>
                      </m:sSubPr>
                      <m:e>
                        <m:r>
                          <a:rPr lang="en-US" altLang="zh-TW" sz="2400" i="1" dirty="0"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𝑋</m:t>
                        </m:r>
                      </m:e>
                      <m:sub>
                        <m:r>
                          <a:rPr lang="en-US" altLang="zh-TW" sz="2400" b="0" i="1" dirty="0" smtClean="0"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𝑚</m:t>
                        </m:r>
                        <m:r>
                          <a:rPr lang="en-US" altLang="zh-TW" sz="2400" b="0" i="1" dirty="0" smtClean="0"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×</m:t>
                        </m:r>
                        <m:r>
                          <a:rPr lang="en-US" altLang="zh-TW" sz="2400" b="0" i="1" dirty="0" smtClean="0"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𝑛</m:t>
                        </m:r>
                      </m:sub>
                    </m:sSub>
                    <m:r>
                      <a:rPr lang="en-US" altLang="zh-TW" sz="2400" i="1" dirty="0" smtClean="0">
                        <a:latin typeface="Cambria Math" panose="02040503050406030204" pitchFamily="18" charset="0"/>
                        <a:ea typeface="微軟正黑體" panose="020B0604030504040204" pitchFamily="34" charset="-120"/>
                      </a:rPr>
                      <m:t>)</m:t>
                    </m:r>
                    <m:r>
                      <a:rPr lang="zh-TW" altLang="en-US" sz="2400" i="1" dirty="0">
                        <a:latin typeface="Cambria Math" panose="02040503050406030204" pitchFamily="18" charset="0"/>
                        <a:ea typeface="微軟正黑體" panose="020B0604030504040204" pitchFamily="34" charset="-120"/>
                      </a:rPr>
                      <m:t> </m:t>
                    </m:r>
                  </m:oMath>
                </a14:m>
                <a:r>
                  <a:rPr lang="zh-TW" altLang="en-US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</a:t>
                </a:r>
                <a:r>
                  <a:rPr lang="en-US" altLang="zh-TW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/</a:t>
                </a:r>
                <a:r>
                  <a:rPr lang="zh-TW" altLang="en-US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投影</a:t>
                </a:r>
              </a:p>
            </p:txBody>
          </p:sp>
        </mc:Choice>
        <mc:Fallback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B7B89B4F-C19F-71C7-8FDD-21734DB4AF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8818" y="5384440"/>
                <a:ext cx="7167194" cy="830997"/>
              </a:xfrm>
              <a:prstGeom prst="rect">
                <a:avLst/>
              </a:prstGeom>
              <a:blipFill>
                <a:blip r:embed="rId10"/>
                <a:stretch>
                  <a:fillRect l="-1239" t="-4478" b="-1641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6765734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EE839A0E-C073-84CA-BD98-5942C7E36F26}"/>
              </a:ext>
            </a:extLst>
          </p:cNvPr>
          <p:cNvSpPr txBox="1">
            <a:spLocks/>
          </p:cNvSpPr>
          <p:nvPr/>
        </p:nvSpPr>
        <p:spPr>
          <a:xfrm>
            <a:off x="1674420" y="359499"/>
            <a:ext cx="8843159" cy="8498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zh-TW" b="1" dirty="0">
                <a:solidFill>
                  <a:schemeClr val="accent1">
                    <a:lumMod val="75000"/>
                  </a:schemeClr>
                </a:solidFill>
                <a:latin typeface="+mn-lt"/>
              </a:rPr>
              <a:t>Mathematics</a:t>
            </a:r>
            <a:endParaRPr kumimoji="1" lang="zh-TW" altLang="en-US" b="1" dirty="0">
              <a:solidFill>
                <a:schemeClr val="accent1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DD433B7-99BF-E412-BA4B-5E5F594D7D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4D7F2-F5CE-C646-86CE-E67DBC894B4B}" type="slidenum">
              <a:rPr kumimoji="1" lang="zh-TW" altLang="en-US" smtClean="0"/>
              <a:t>42</a:t>
            </a:fld>
            <a:endParaRPr kumimoji="1" lang="zh-TW" altLang="en-US"/>
          </a:p>
        </p:txBody>
      </p:sp>
      <p:sp>
        <p:nvSpPr>
          <p:cNvPr id="2" name="矩形: 圓角 32">
            <a:extLst>
              <a:ext uri="{FF2B5EF4-FFF2-40B4-BE49-F238E27FC236}">
                <a16:creationId xmlns:a16="http://schemas.microsoft.com/office/drawing/2014/main" id="{D517D3EB-413A-9D2D-9C86-CAED87BB2B1A}"/>
              </a:ext>
            </a:extLst>
          </p:cNvPr>
          <p:cNvSpPr/>
          <p:nvPr/>
        </p:nvSpPr>
        <p:spPr>
          <a:xfrm>
            <a:off x="8638970" y="4702515"/>
            <a:ext cx="3193579" cy="144000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rgbClr val="EDB8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" name="矩形: 圓角 24">
            <a:extLst>
              <a:ext uri="{FF2B5EF4-FFF2-40B4-BE49-F238E27FC236}">
                <a16:creationId xmlns:a16="http://schemas.microsoft.com/office/drawing/2014/main" id="{027565F1-F915-D6F8-95F0-DBFD0CF2E08D}"/>
              </a:ext>
            </a:extLst>
          </p:cNvPr>
          <p:cNvSpPr/>
          <p:nvPr/>
        </p:nvSpPr>
        <p:spPr>
          <a:xfrm>
            <a:off x="382565" y="2727880"/>
            <a:ext cx="2896947" cy="144000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rgbClr val="EDB8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: 圓角 29">
            <a:extLst>
              <a:ext uri="{FF2B5EF4-FFF2-40B4-BE49-F238E27FC236}">
                <a16:creationId xmlns:a16="http://schemas.microsoft.com/office/drawing/2014/main" id="{EFED9A65-FD65-FEA0-0123-974FAFA4A1DD}"/>
              </a:ext>
            </a:extLst>
          </p:cNvPr>
          <p:cNvSpPr/>
          <p:nvPr/>
        </p:nvSpPr>
        <p:spPr>
          <a:xfrm>
            <a:off x="4406705" y="2712313"/>
            <a:ext cx="4696443" cy="144000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rgbClr val="EDB8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: 圓角 31">
            <a:extLst>
              <a:ext uri="{FF2B5EF4-FFF2-40B4-BE49-F238E27FC236}">
                <a16:creationId xmlns:a16="http://schemas.microsoft.com/office/drawing/2014/main" id="{AB2CFD19-3491-A014-355C-8E367D7D3FC4}"/>
              </a:ext>
            </a:extLst>
          </p:cNvPr>
          <p:cNvSpPr/>
          <p:nvPr/>
        </p:nvSpPr>
        <p:spPr>
          <a:xfrm>
            <a:off x="2824043" y="4722835"/>
            <a:ext cx="2164516" cy="144000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rgbClr val="EDB8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內容版面配置區 2">
            <a:extLst>
              <a:ext uri="{FF2B5EF4-FFF2-40B4-BE49-F238E27FC236}">
                <a16:creationId xmlns:a16="http://schemas.microsoft.com/office/drawing/2014/main" id="{810FEC77-82AE-5192-95DD-A61C43A923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1066"/>
            <a:ext cx="10515600" cy="482454"/>
          </a:xfrm>
        </p:spPr>
        <p:txBody>
          <a:bodyPr>
            <a:normAutofit lnSpcReduction="10000"/>
          </a:bodyPr>
          <a:lstStyle/>
          <a:p>
            <a:r>
              <a:rPr lang="en-US" altLang="zh-TW" sz="3000" dirty="0">
                <a:ea typeface="微軟正黑體" panose="020B0604030504040204" pitchFamily="34" charset="-120"/>
              </a:rPr>
              <a:t>The step of solving EOF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23589FBD-683C-8678-214F-3147A69A924C}"/>
              </a:ext>
            </a:extLst>
          </p:cNvPr>
          <p:cNvSpPr/>
          <p:nvPr/>
        </p:nvSpPr>
        <p:spPr>
          <a:xfrm>
            <a:off x="359863" y="3096840"/>
            <a:ext cx="296267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Get the original data.</a:t>
            </a:r>
          </a:p>
          <a:p>
            <a:pPr algn="ctr"/>
            <a:r>
              <a:rPr lang="zh-TW" altLang="en-US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取得原始資料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9D9A71B2-4E2C-BF80-8D6D-958B60BF6E83}"/>
              </a:ext>
            </a:extLst>
          </p:cNvPr>
          <p:cNvSpPr/>
          <p:nvPr/>
        </p:nvSpPr>
        <p:spPr>
          <a:xfrm>
            <a:off x="2877814" y="5106797"/>
            <a:ext cx="205697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Anomaly</a:t>
            </a:r>
          </a:p>
          <a:p>
            <a:pPr algn="ctr"/>
            <a:r>
              <a:rPr lang="zh-TW" altLang="en-US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扣除平均</a:t>
            </a:r>
            <a:r>
              <a:rPr lang="en-US" altLang="zh-TW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距平</a:t>
            </a:r>
            <a:r>
              <a:rPr lang="en-US" altLang="zh-TW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2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9500E297-E532-96B3-6EBF-FFD900D5D140}"/>
              </a:ext>
            </a:extLst>
          </p:cNvPr>
          <p:cNvSpPr/>
          <p:nvPr/>
        </p:nvSpPr>
        <p:spPr>
          <a:xfrm>
            <a:off x="4498545" y="2971458"/>
            <a:ext cx="4517582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Multiply by the transpose matrix.</a:t>
            </a:r>
          </a:p>
          <a:p>
            <a:pPr algn="ctr"/>
            <a:r>
              <a:rPr lang="en-US" altLang="zh-TW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(covariance square matrix)</a:t>
            </a:r>
          </a:p>
          <a:p>
            <a:pPr algn="ctr"/>
            <a:r>
              <a:rPr lang="zh-TW" altLang="en-US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乘上轉置矩陣</a:t>
            </a:r>
            <a:r>
              <a:rPr lang="en-US" altLang="zh-TW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共變異數方陣</a:t>
            </a:r>
            <a:r>
              <a:rPr lang="en-US" altLang="zh-TW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2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9879EFF6-C812-634A-1F4D-83823D72F4E6}"/>
              </a:ext>
            </a:extLst>
          </p:cNvPr>
          <p:cNvSpPr/>
          <p:nvPr/>
        </p:nvSpPr>
        <p:spPr>
          <a:xfrm>
            <a:off x="8721954" y="4964121"/>
            <a:ext cx="3110595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Solve the eigenvector </a:t>
            </a:r>
          </a:p>
          <a:p>
            <a:pPr algn="ctr"/>
            <a:r>
              <a:rPr lang="en-US" altLang="zh-TW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and eigenvalue.</a:t>
            </a:r>
          </a:p>
          <a:p>
            <a:pPr algn="ctr"/>
            <a:r>
              <a:rPr lang="zh-TW" altLang="en-US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解特徵向量</a:t>
            </a:r>
            <a:r>
              <a:rPr lang="en-US" altLang="zh-TW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值</a:t>
            </a: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B4F10F1C-E84F-B93A-6C2F-29F95AECA06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1717898" y="4624653"/>
            <a:ext cx="756000" cy="756000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B096D86A-5643-3174-6231-53F3CA0A10D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5683859" y="4610947"/>
            <a:ext cx="756000" cy="756000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44782734-9CBC-2F2A-9DEE-CB606655F35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654839" y="2925789"/>
            <a:ext cx="756000" cy="756000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69DE8072-F448-99C7-AFC8-2CEB2E70D5A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186" y="1899993"/>
            <a:ext cx="1269257" cy="1152000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61102416-BC7A-1ADD-876A-9DB1881DE7A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1671" y="3904235"/>
            <a:ext cx="1269257" cy="1152000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1CFF5B3F-FD87-7557-961D-DED37E36035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1130" y="3883691"/>
            <a:ext cx="1269257" cy="1152000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58A3EB4A-29C5-1DBA-7A4D-AED18D98EB8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297" y="1894040"/>
            <a:ext cx="1269257" cy="11520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7D967EB5-A335-63AA-4CE1-9D2B52BE783D}"/>
                  </a:ext>
                </a:extLst>
              </p:cNvPr>
              <p:cNvSpPr/>
              <p:nvPr/>
            </p:nvSpPr>
            <p:spPr>
              <a:xfrm>
                <a:off x="1166040" y="4211312"/>
                <a:ext cx="132978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dirty="0" smtClean="0">
                          <a:solidFill>
                            <a:srgbClr val="FF5050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zh-TW" i="1" dirty="0">
                          <a:solidFill>
                            <a:srgbClr val="FF5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altLang="zh-TW" i="1" dirty="0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zh-TW" b="0" i="0" dirty="0" smtClean="0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acc>
                      <m:r>
                        <a:rPr lang="en-US" altLang="zh-TW" dirty="0">
                          <a:solidFill>
                            <a:srgbClr val="FF505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TW" i="1" dirty="0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b="0" i="1" dirty="0" smtClean="0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altLang="zh-TW" dirty="0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zh-TW" altLang="en-US" dirty="0">
                  <a:solidFill>
                    <a:srgbClr val="FF5050"/>
                  </a:solidFill>
                </a:endParaRPr>
              </a:p>
            </p:txBody>
          </p:sp>
        </mc:Choice>
        <mc:Fallback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7D967EB5-A335-63AA-4CE1-9D2B52BE78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6040" y="4211312"/>
                <a:ext cx="1329788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2CE4821A-E539-38CD-A8B3-6B52C889865A}"/>
                  </a:ext>
                </a:extLst>
              </p:cNvPr>
              <p:cNvSpPr/>
              <p:nvPr/>
            </p:nvSpPr>
            <p:spPr>
              <a:xfrm>
                <a:off x="3685180" y="6168746"/>
                <a:ext cx="46653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i="1" dirty="0" smtClean="0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b="0" i="1" dirty="0" smtClean="0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altLang="zh-TW" dirty="0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zh-TW" altLang="en-US" dirty="0">
                  <a:solidFill>
                    <a:srgbClr val="FF5050"/>
                  </a:solidFill>
                </a:endParaRPr>
              </a:p>
            </p:txBody>
          </p:sp>
        </mc:Choice>
        <mc:Fallback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2CE4821A-E539-38CD-A8B3-6B52C88986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5180" y="6168746"/>
                <a:ext cx="466538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B52DED85-85DB-B09D-7ACF-077913F5039D}"/>
                  </a:ext>
                </a:extLst>
              </p:cNvPr>
              <p:cNvSpPr/>
              <p:nvPr/>
            </p:nvSpPr>
            <p:spPr>
              <a:xfrm>
                <a:off x="5958617" y="4197807"/>
                <a:ext cx="1616916" cy="3742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i="1" dirty="0" smtClean="0">
                          <a:solidFill>
                            <a:srgbClr val="FF5050"/>
                          </a:solidFill>
                          <a:latin typeface="Cambria Math" panose="02040503050406030204" pitchFamily="18" charset="0"/>
                        </a:rPr>
                        <m:t>B</m:t>
                      </m:r>
                      <m:r>
                        <a:rPr lang="en-US" altLang="zh-TW" i="1" dirty="0" smtClean="0">
                          <a:solidFill>
                            <a:srgbClr val="FF5050"/>
                          </a:solidFill>
                          <a:latin typeface="Cambria Math" panose="02040503050406030204" pitchFamily="18" charset="0"/>
                        </a:rPr>
                        <m:t>=(</m:t>
                      </m:r>
                      <m:sSup>
                        <m:sSupPr>
                          <m:ctrlPr>
                            <a:rPr lang="en-US" altLang="zh-TW" i="1" dirty="0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b="0" i="1" dirty="0" smtClean="0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altLang="zh-TW" dirty="0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zh-TW" i="1" dirty="0">
                          <a:solidFill>
                            <a:srgbClr val="FF505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sSup>
                        <m:sSupPr>
                          <m:ctrlPr>
                            <a:rPr lang="en-US" altLang="zh-TW" i="1" dirty="0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i="1" dirty="0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TW" b="0" i="1" dirty="0" smtClean="0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altLang="zh-TW" b="0" i="1" dirty="0" smtClean="0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  <m:t>′)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zh-TW" i="1" dirty="0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</m:oMath>
                  </m:oMathPara>
                </a14:m>
                <a:endParaRPr lang="zh-TW" altLang="en-US" dirty="0">
                  <a:solidFill>
                    <a:srgbClr val="FF5050"/>
                  </a:solidFill>
                </a:endParaRPr>
              </a:p>
            </p:txBody>
          </p:sp>
        </mc:Choice>
        <mc:Fallback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B52DED85-85DB-B09D-7ACF-077913F503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8617" y="4197807"/>
                <a:ext cx="1616916" cy="374270"/>
              </a:xfrm>
              <a:prstGeom prst="rect">
                <a:avLst/>
              </a:prstGeom>
              <a:blipFill>
                <a:blip r:embed="rId9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矩形 23">
            <a:extLst>
              <a:ext uri="{FF2B5EF4-FFF2-40B4-BE49-F238E27FC236}">
                <a16:creationId xmlns:a16="http://schemas.microsoft.com/office/drawing/2014/main" id="{6E72B2BB-6AA1-18D6-0528-B5746DD83B92}"/>
              </a:ext>
            </a:extLst>
          </p:cNvPr>
          <p:cNvSpPr/>
          <p:nvPr/>
        </p:nvSpPr>
        <p:spPr>
          <a:xfrm>
            <a:off x="9353793" y="6186035"/>
            <a:ext cx="18469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FF5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Jacobi Method 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295947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EE839A0E-C073-84CA-BD98-5942C7E36F26}"/>
              </a:ext>
            </a:extLst>
          </p:cNvPr>
          <p:cNvSpPr txBox="1">
            <a:spLocks/>
          </p:cNvSpPr>
          <p:nvPr/>
        </p:nvSpPr>
        <p:spPr>
          <a:xfrm>
            <a:off x="1674420" y="359499"/>
            <a:ext cx="8843159" cy="8498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zh-TW" b="1" dirty="0">
                <a:solidFill>
                  <a:schemeClr val="accent1">
                    <a:lumMod val="75000"/>
                  </a:schemeClr>
                </a:solidFill>
                <a:latin typeface="+mn-lt"/>
              </a:rPr>
              <a:t>EOF analysis in NCL</a:t>
            </a:r>
            <a:endParaRPr kumimoji="1" lang="zh-TW" altLang="en-US" b="1" dirty="0">
              <a:solidFill>
                <a:schemeClr val="accent1">
                  <a:lumMod val="75000"/>
                </a:schemeClr>
              </a:solidFill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內容版面配置區 4">
                <a:extLst>
                  <a:ext uri="{FF2B5EF4-FFF2-40B4-BE49-F238E27FC236}">
                    <a16:creationId xmlns:a16="http://schemas.microsoft.com/office/drawing/2014/main" id="{453B7479-FF28-B59A-CBDD-314BC0287A2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253331"/>
                <a:ext cx="10515600" cy="849890"/>
              </a:xfrm>
            </p:spPr>
            <p:txBody>
              <a:bodyPr>
                <a:normAutofit/>
              </a:bodyPr>
              <a:lstStyle/>
              <a:p>
                <a:pPr>
                  <a:buFont typeface="Wingdings" pitchFamily="2" charset="2"/>
                  <a:buChar char="u"/>
                </a:pPr>
                <a:r>
                  <a:rPr lang="en-US" altLang="zh-TW" sz="2400" dirty="0"/>
                  <a:t>Example: conduct EOF analysis from 1990-1999 monthly SST data</a:t>
                </a:r>
                <a:r>
                  <a:rPr lang="en-US" altLang="zh-TW" sz="2400" dirty="0">
                    <a:latin typeface="Calibri" panose="020F0502020204030204" pitchFamily="34" charset="0"/>
                    <a:ea typeface="Microsoft JhengHei" panose="020B0604030504040204" pitchFamily="34" charset="-120"/>
                    <a:cs typeface="Calibri" panose="020F0502020204030204" pitchFamily="34" charset="0"/>
                  </a:rPr>
                  <a:t> over the domain (30</a:t>
                </a:r>
                <a14:m>
                  <m:oMath xmlns:m="http://schemas.openxmlformats.org/officeDocument/2006/math">
                    <m:r>
                      <a:rPr lang="en-US" altLang="zh-TW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r>
                  <a:rPr lang="en-US" altLang="zh-TW" sz="2400" dirty="0">
                    <a:latin typeface="Calibri" panose="020F0502020204030204" pitchFamily="34" charset="0"/>
                    <a:ea typeface="Microsoft JhengHei" panose="020B0604030504040204" pitchFamily="34" charset="-120"/>
                    <a:cs typeface="Calibri" panose="020F0502020204030204" pitchFamily="34" charset="0"/>
                  </a:rPr>
                  <a:t>N</a:t>
                </a:r>
                <a14:m>
                  <m:oMath xmlns:m="http://schemas.openxmlformats.org/officeDocument/2006/math">
                    <m:r>
                      <a:rPr lang="en-US" altLang="zh-TW" sz="2400" b="0" i="1" dirty="0" smtClean="0">
                        <a:latin typeface="Cambria Math" panose="02040503050406030204" pitchFamily="18" charset="0"/>
                        <a:ea typeface="Microsoft JhengHei" panose="020B0604030504040204" pitchFamily="34" charset="-120"/>
                      </a:rPr>
                      <m:t>−</m:t>
                    </m:r>
                  </m:oMath>
                </a14:m>
                <a:r>
                  <a:rPr lang="en-US" altLang="zh-TW" sz="2400" dirty="0">
                    <a:latin typeface="Calibri" panose="020F0502020204030204" pitchFamily="34" charset="0"/>
                    <a:ea typeface="Microsoft JhengHei" panose="020B0604030504040204" pitchFamily="34" charset="-120"/>
                    <a:cs typeface="Calibri" panose="020F0502020204030204" pitchFamily="34" charset="0"/>
                  </a:rPr>
                  <a:t>30</a:t>
                </a:r>
                <a14:m>
                  <m:oMath xmlns:m="http://schemas.openxmlformats.org/officeDocument/2006/math">
                    <m:r>
                      <a:rPr lang="en-US" altLang="zh-TW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r>
                  <a:rPr lang="en-US" altLang="zh-TW" sz="2400" dirty="0">
                    <a:latin typeface="Calibri" panose="020F0502020204030204" pitchFamily="34" charset="0"/>
                    <a:ea typeface="Microsoft JhengHei" panose="020B0604030504040204" pitchFamily="34" charset="-120"/>
                    <a:cs typeface="Calibri" panose="020F0502020204030204" pitchFamily="34" charset="0"/>
                  </a:rPr>
                  <a:t>S, 120</a:t>
                </a:r>
                <a14:m>
                  <m:oMath xmlns:m="http://schemas.openxmlformats.org/officeDocument/2006/math">
                    <m:r>
                      <a:rPr lang="en-US" altLang="zh-TW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r>
                  <a:rPr lang="en-US" altLang="zh-TW" sz="2400" dirty="0">
                    <a:latin typeface="Calibri" panose="020F0502020204030204" pitchFamily="34" charset="0"/>
                    <a:ea typeface="Microsoft JhengHei" panose="020B0604030504040204" pitchFamily="34" charset="-120"/>
                    <a:cs typeface="Calibri" panose="020F0502020204030204" pitchFamily="34" charset="0"/>
                  </a:rPr>
                  <a:t>E</a:t>
                </a:r>
                <a14:m>
                  <m:oMath xmlns:m="http://schemas.openxmlformats.org/officeDocument/2006/math">
                    <m:r>
                      <a:rPr lang="en-US" altLang="zh-TW" sz="2400" b="0" i="1" dirty="0" smtClean="0">
                        <a:latin typeface="Cambria Math" panose="02040503050406030204" pitchFamily="18" charset="0"/>
                        <a:ea typeface="Microsoft JhengHei" panose="020B0604030504040204" pitchFamily="34" charset="-120"/>
                      </a:rPr>
                      <m:t>−</m:t>
                    </m:r>
                  </m:oMath>
                </a14:m>
                <a:r>
                  <a:rPr lang="en-US" altLang="zh-TW" sz="2400" dirty="0">
                    <a:latin typeface="Calibri" panose="020F0502020204030204" pitchFamily="34" charset="0"/>
                    <a:ea typeface="Microsoft JhengHei" panose="020B0604030504040204" pitchFamily="34" charset="-120"/>
                    <a:cs typeface="Calibri" panose="020F0502020204030204" pitchFamily="34" charset="0"/>
                  </a:rPr>
                  <a:t>80</a:t>
                </a:r>
                <a14:m>
                  <m:oMath xmlns:m="http://schemas.openxmlformats.org/officeDocument/2006/math">
                    <m:r>
                      <a:rPr lang="en-US" altLang="zh-TW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r>
                  <a:rPr lang="en-US" altLang="zh-TW" sz="2400" dirty="0">
                    <a:latin typeface="Calibri" panose="020F0502020204030204" pitchFamily="34" charset="0"/>
                    <a:ea typeface="Microsoft JhengHei" panose="020B0604030504040204" pitchFamily="34" charset="-120"/>
                    <a:cs typeface="Calibri" panose="020F0502020204030204" pitchFamily="34" charset="0"/>
                  </a:rPr>
                  <a:t>W)</a:t>
                </a:r>
              </a:p>
            </p:txBody>
          </p:sp>
        </mc:Choice>
        <mc:Fallback xmlns="">
          <p:sp>
            <p:nvSpPr>
              <p:cNvPr id="5" name="內容版面配置區 4">
                <a:extLst>
                  <a:ext uri="{FF2B5EF4-FFF2-40B4-BE49-F238E27FC236}">
                    <a16:creationId xmlns:a16="http://schemas.microsoft.com/office/drawing/2014/main" id="{453B7479-FF28-B59A-CBDD-314BC0287A2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253331"/>
                <a:ext cx="10515600" cy="849890"/>
              </a:xfrm>
              <a:blipFill>
                <a:blip r:embed="rId2"/>
                <a:stretch>
                  <a:fillRect l="-724" t="-8824" b="-441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B326B07B-0757-ABAC-D5D3-4795D5EAF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4D7F2-F5CE-C646-86CE-E67DBC894B4B}" type="slidenum">
              <a:rPr kumimoji="1" lang="zh-TW" altLang="en-US" smtClean="0"/>
              <a:t>43</a:t>
            </a:fld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A5598686-0580-DFC2-9566-2C41CB7913A8}"/>
                  </a:ext>
                </a:extLst>
              </p:cNvPr>
              <p:cNvSpPr/>
              <p:nvPr/>
            </p:nvSpPr>
            <p:spPr>
              <a:xfrm>
                <a:off x="3183811" y="2225938"/>
                <a:ext cx="8848754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000" kern="100" smtClean="0">
                          <a:solidFill>
                            <a:srgbClr val="333399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S</m:t>
                      </m:r>
                      <m:r>
                        <m:rPr>
                          <m:sty m:val="p"/>
                        </m:rPr>
                        <a:rPr lang="en-US" altLang="zh-TW" sz="2000" b="0" i="0" kern="100" smtClean="0">
                          <a:solidFill>
                            <a:srgbClr val="333399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ST</m:t>
                      </m:r>
                      <m:r>
                        <a:rPr lang="en-US" altLang="zh-TW" sz="2000" b="0" i="1" kern="100" smtClean="0">
                          <a:solidFill>
                            <a:srgbClr val="333399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𝐴</m:t>
                      </m:r>
                      <m:d>
                        <m:dPr>
                          <m:ctrlPr>
                            <a:rPr lang="zh-TW" altLang="zh-TW" sz="2000" i="1" kern="100">
                              <a:solidFill>
                                <a:srgbClr val="333399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TW" sz="2000" i="1" kern="100">
                              <a:solidFill>
                                <a:srgbClr val="333399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  <m:r>
                            <a:rPr lang="en-US" altLang="zh-TW" sz="2000" i="1" kern="100">
                              <a:solidFill>
                                <a:srgbClr val="333399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altLang="zh-TW" sz="2000" i="1" kern="100">
                              <a:solidFill>
                                <a:srgbClr val="333399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  <m:r>
                            <a:rPr lang="en-US" altLang="zh-TW" sz="2000" i="1" kern="100">
                              <a:solidFill>
                                <a:srgbClr val="333399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altLang="zh-TW" sz="2000" i="1" kern="100">
                              <a:solidFill>
                                <a:srgbClr val="333399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TW" sz="2000" kern="100">
                          <a:solidFill>
                            <a:srgbClr val="333399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TW" altLang="zh-TW" sz="2000" i="1" kern="100">
                              <a:solidFill>
                                <a:srgbClr val="333399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i="1" kern="100">
                              <a:solidFill>
                                <a:srgbClr val="333399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𝑃𝐶</m:t>
                          </m:r>
                        </m:e>
                        <m:sub>
                          <m:r>
                            <a:rPr lang="en-US" altLang="zh-TW" sz="2000" i="1" kern="100">
                              <a:solidFill>
                                <a:srgbClr val="333399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altLang="zh-TW" sz="2000" i="1" kern="100">
                              <a:solidFill>
                                <a:srgbClr val="333399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TW" sz="2000" i="1" kern="100">
                              <a:solidFill>
                                <a:srgbClr val="333399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sSub>
                        <m:sSubPr>
                          <m:ctrlPr>
                            <a:rPr lang="zh-TW" altLang="zh-TW" sz="2000" i="1" kern="100" smtClean="0">
                              <a:solidFill>
                                <a:srgbClr val="333399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kern="100" smtClean="0">
                              <a:solidFill>
                                <a:srgbClr val="333399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𝐸𝑂𝐹</m:t>
                          </m:r>
                        </m:e>
                        <m:sub>
                          <m:r>
                            <a:rPr lang="en-US" altLang="zh-TW" sz="2000" b="0" i="1" kern="100" smtClean="0">
                              <a:solidFill>
                                <a:srgbClr val="333399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zh-TW" altLang="zh-TW" sz="2000" i="1" kern="100">
                              <a:solidFill>
                                <a:srgbClr val="333399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TW" sz="2000" i="1" kern="100">
                              <a:solidFill>
                                <a:srgbClr val="333399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  <m:r>
                            <a:rPr lang="en-US" altLang="zh-TW" sz="2000" i="1" kern="100">
                              <a:solidFill>
                                <a:srgbClr val="333399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altLang="zh-TW" sz="2000" i="1" kern="100">
                              <a:solidFill>
                                <a:srgbClr val="333399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zh-TW" sz="2000" i="1" kern="100">
                          <a:solidFill>
                            <a:srgbClr val="333399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TW" altLang="zh-TW" sz="2000" i="1" kern="100">
                              <a:solidFill>
                                <a:srgbClr val="333399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i="1" kern="100">
                              <a:solidFill>
                                <a:srgbClr val="333399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𝑃𝐶</m:t>
                          </m:r>
                        </m:e>
                        <m:sub>
                          <m:r>
                            <a:rPr lang="en-US" altLang="zh-TW" sz="2000" i="1" kern="100">
                              <a:solidFill>
                                <a:srgbClr val="333399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altLang="zh-TW" sz="2000" i="1" kern="100">
                              <a:solidFill>
                                <a:srgbClr val="333399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TW" sz="2000" i="1" kern="100">
                              <a:solidFill>
                                <a:srgbClr val="333399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sSub>
                        <m:sSubPr>
                          <m:ctrlPr>
                            <a:rPr lang="zh-TW" altLang="zh-TW" sz="2000" i="1" kern="100">
                              <a:solidFill>
                                <a:srgbClr val="333399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kern="100" smtClean="0">
                              <a:solidFill>
                                <a:srgbClr val="333399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𝐸𝑂𝐹</m:t>
                          </m:r>
                        </m:e>
                        <m:sub>
                          <m:r>
                            <a:rPr lang="en-US" altLang="zh-TW" sz="2000" i="1" kern="100">
                              <a:solidFill>
                                <a:srgbClr val="333399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zh-TW" altLang="zh-TW" sz="2000" i="1" kern="100">
                              <a:solidFill>
                                <a:srgbClr val="333399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TW" sz="2000" i="1" kern="100">
                              <a:solidFill>
                                <a:srgbClr val="333399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  <m:r>
                            <a:rPr lang="en-US" altLang="zh-TW" sz="2000" i="1" kern="100">
                              <a:solidFill>
                                <a:srgbClr val="333399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altLang="zh-TW" sz="2000" i="1" kern="100">
                              <a:solidFill>
                                <a:srgbClr val="333399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zh-TW" sz="2000" i="1" kern="100">
                          <a:solidFill>
                            <a:srgbClr val="333399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TW" altLang="zh-TW" sz="2000" i="1" kern="100">
                              <a:solidFill>
                                <a:srgbClr val="333399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i="1" kern="100">
                              <a:solidFill>
                                <a:srgbClr val="333399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𝑃𝐶</m:t>
                          </m:r>
                        </m:e>
                        <m:sub>
                          <m:r>
                            <a:rPr lang="en-US" altLang="zh-TW" sz="2000" i="1" kern="100">
                              <a:solidFill>
                                <a:srgbClr val="333399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3</m:t>
                          </m:r>
                        </m:sub>
                      </m:sSub>
                      <m:d>
                        <m:dPr>
                          <m:ctrlPr>
                            <a:rPr lang="en-US" altLang="zh-TW" sz="2000" i="1" kern="100">
                              <a:solidFill>
                                <a:srgbClr val="333399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TW" sz="2000" i="1" kern="100">
                              <a:solidFill>
                                <a:srgbClr val="333399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sSub>
                        <m:sSubPr>
                          <m:ctrlPr>
                            <a:rPr lang="zh-TW" altLang="zh-TW" sz="2000" i="1" kern="100">
                              <a:solidFill>
                                <a:srgbClr val="333399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kern="100" smtClean="0">
                              <a:solidFill>
                                <a:srgbClr val="333399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𝐸𝑂𝐹</m:t>
                          </m:r>
                        </m:e>
                        <m:sub>
                          <m:r>
                            <a:rPr lang="en-US" altLang="zh-TW" sz="2000" i="1" kern="100">
                              <a:solidFill>
                                <a:srgbClr val="333399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3</m:t>
                          </m:r>
                        </m:sub>
                      </m:sSub>
                      <m:d>
                        <m:dPr>
                          <m:ctrlPr>
                            <a:rPr lang="zh-TW" altLang="zh-TW" sz="2000" i="1" kern="100">
                              <a:solidFill>
                                <a:srgbClr val="333399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TW" sz="2000" i="1" kern="100">
                              <a:solidFill>
                                <a:srgbClr val="333399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  <m:r>
                            <a:rPr lang="en-US" altLang="zh-TW" sz="2000" i="1" kern="100">
                              <a:solidFill>
                                <a:srgbClr val="333399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altLang="zh-TW" sz="2000" i="1" kern="100">
                              <a:solidFill>
                                <a:srgbClr val="333399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zh-TW" sz="2000" b="0" i="1" kern="100" smtClean="0">
                          <a:solidFill>
                            <a:srgbClr val="333399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altLang="zh-TW" sz="2000" i="1" kern="100">
                          <a:solidFill>
                            <a:srgbClr val="333399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…</m:t>
                      </m:r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A5598686-0580-DFC2-9566-2C41CB7913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3811" y="2225938"/>
                <a:ext cx="8848754" cy="400110"/>
              </a:xfrm>
              <a:prstGeom prst="rect">
                <a:avLst/>
              </a:prstGeom>
              <a:blipFill>
                <a:blip r:embed="rId4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字方塊 8">
            <a:extLst>
              <a:ext uri="{FF2B5EF4-FFF2-40B4-BE49-F238E27FC236}">
                <a16:creationId xmlns:a16="http://schemas.microsoft.com/office/drawing/2014/main" id="{AC1B380D-60ED-8C61-8A79-70CC85DFB5EC}"/>
              </a:ext>
            </a:extLst>
          </p:cNvPr>
          <p:cNvSpPr txBox="1"/>
          <p:nvPr/>
        </p:nvSpPr>
        <p:spPr>
          <a:xfrm>
            <a:off x="838199" y="2349557"/>
            <a:ext cx="614758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Wingdings" pitchFamily="2" charset="2"/>
              <a:buChar char="u"/>
            </a:pPr>
            <a:r>
              <a:rPr lang="en-US" altLang="zh-TW" sz="24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NCL function</a:t>
            </a:r>
          </a:p>
          <a:p>
            <a:pPr lvl="1"/>
            <a:r>
              <a:rPr lang="en-US" altLang="zh-TW" sz="2000" dirty="0" err="1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eofunc_n_Wrap</a:t>
            </a:r>
            <a:r>
              <a:rPr lang="en-US" altLang="zh-TW" sz="20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 (data, </a:t>
            </a:r>
            <a:r>
              <a:rPr lang="en-US" altLang="zh-TW" sz="2000" dirty="0" err="1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neval</a:t>
            </a:r>
            <a:r>
              <a:rPr lang="en-US" altLang="zh-TW" sz="20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, </a:t>
            </a:r>
            <a:r>
              <a:rPr lang="en-US" altLang="zh-TW" sz="2000" dirty="0" err="1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optEOF</a:t>
            </a:r>
            <a:r>
              <a:rPr lang="en-US" altLang="zh-TW" sz="20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, dim)</a:t>
            </a:r>
          </a:p>
          <a:p>
            <a:pPr lvl="1"/>
            <a:r>
              <a:rPr lang="en-US" altLang="zh-TW" sz="2000" dirty="0" err="1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eofunc_ts_n_Wrap</a:t>
            </a:r>
            <a:r>
              <a:rPr lang="en-US" altLang="zh-TW" sz="20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 (data, </a:t>
            </a:r>
            <a:r>
              <a:rPr lang="en-US" altLang="zh-TW" sz="2000" dirty="0" err="1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evec</a:t>
            </a:r>
            <a:r>
              <a:rPr lang="en-US" altLang="zh-TW" sz="20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, </a:t>
            </a:r>
            <a:r>
              <a:rPr lang="en-US" altLang="zh-TW" sz="2000" dirty="0" err="1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optETS</a:t>
            </a:r>
            <a:r>
              <a:rPr lang="en-US" altLang="zh-TW" sz="20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, dim)</a:t>
            </a:r>
            <a:endParaRPr lang="zh-TW" altLang="en-US" sz="2000" dirty="0"/>
          </a:p>
        </p:txBody>
      </p:sp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B1AD1CFF-491E-9B0D-B016-7104F1E385CD}"/>
              </a:ext>
            </a:extLst>
          </p:cNvPr>
          <p:cNvCxnSpPr>
            <a:cxnSpLocks/>
          </p:cNvCxnSpPr>
          <p:nvPr/>
        </p:nvCxnSpPr>
        <p:spPr>
          <a:xfrm>
            <a:off x="5880295" y="2912012"/>
            <a:ext cx="84406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箭頭接點 15">
            <a:extLst>
              <a:ext uri="{FF2B5EF4-FFF2-40B4-BE49-F238E27FC236}">
                <a16:creationId xmlns:a16="http://schemas.microsoft.com/office/drawing/2014/main" id="{0EE7CFFA-B35A-5DA4-02B8-9F99FA3AFD97}"/>
              </a:ext>
            </a:extLst>
          </p:cNvPr>
          <p:cNvCxnSpPr>
            <a:cxnSpLocks/>
          </p:cNvCxnSpPr>
          <p:nvPr/>
        </p:nvCxnSpPr>
        <p:spPr>
          <a:xfrm>
            <a:off x="6095999" y="3233225"/>
            <a:ext cx="62835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7ACB4E19-C6F4-3CF8-2161-CFB46EBAA0A0}"/>
                  </a:ext>
                </a:extLst>
              </p:cNvPr>
              <p:cNvSpPr txBox="1"/>
              <p:nvPr/>
            </p:nvSpPr>
            <p:spPr>
              <a:xfrm>
                <a:off x="6724357" y="2727346"/>
                <a:ext cx="296828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𝐸𝑂𝐹</m:t>
                        </m:r>
                      </m:e>
                      <m:sub>
                        <m:r>
                          <a:rPr kumimoji="1" lang="en-US" altLang="zh-TW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kumimoji="1" lang="en-US" altLang="zh-TW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kumimoji="1" lang="en-US" altLang="zh-TW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kumimoji="1" lang="en-US" altLang="zh-TW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kumimoji="1" lang="en-US" altLang="zh-TW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kumimoji="1" lang="en-US" altLang="zh-TW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TW" dirty="0"/>
                  <a:t> 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7ACB4E19-C6F4-3CF8-2161-CFB46EBAA0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4357" y="2727346"/>
                <a:ext cx="2968283" cy="369332"/>
              </a:xfrm>
              <a:prstGeom prst="rect">
                <a:avLst/>
              </a:prstGeom>
              <a:blipFill>
                <a:blip r:embed="rId5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07E67192-2715-CB65-3244-419D90E21E26}"/>
                  </a:ext>
                </a:extLst>
              </p:cNvPr>
              <p:cNvSpPr txBox="1"/>
              <p:nvPr/>
            </p:nvSpPr>
            <p:spPr>
              <a:xfrm>
                <a:off x="6724357" y="3072679"/>
                <a:ext cx="21295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sz="1800" b="0" i="1" smtClean="0">
                            <a:latin typeface="Cambria Math" panose="02040503050406030204" pitchFamily="18" charset="0"/>
                          </a:rPr>
                          <m:t>𝑃𝐶</m:t>
                        </m:r>
                      </m:e>
                      <m:sub>
                        <m:r>
                          <a:rPr kumimoji="1" lang="en-US" altLang="zh-TW" sz="1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kumimoji="1" lang="en-US" altLang="zh-TW" sz="1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TW" sz="18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kumimoji="1" lang="en-US" altLang="zh-TW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TW" dirty="0"/>
                  <a:t> 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07E67192-2715-CB65-3244-419D90E21E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4357" y="3072679"/>
                <a:ext cx="2129500" cy="369332"/>
              </a:xfrm>
              <a:prstGeom prst="rect">
                <a:avLst/>
              </a:prstGeom>
              <a:blipFill>
                <a:blip r:embed="rId6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內容版面配置區 5">
            <a:extLst>
              <a:ext uri="{FF2B5EF4-FFF2-40B4-BE49-F238E27FC236}">
                <a16:creationId xmlns:a16="http://schemas.microsoft.com/office/drawing/2014/main" id="{41F73CEB-DED3-5415-317C-ECB87E251D5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621" t="38495" r="6243" b="37927"/>
          <a:stretch/>
        </p:blipFill>
        <p:spPr>
          <a:xfrm>
            <a:off x="1279358" y="3550394"/>
            <a:ext cx="9201874" cy="3222396"/>
          </a:xfrm>
          <a:prstGeom prst="rect">
            <a:avLst/>
          </a:prstGeom>
        </p:spPr>
      </p:pic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123DC542-8A3D-768C-3B69-453F282EF35A}"/>
              </a:ext>
            </a:extLst>
          </p:cNvPr>
          <p:cNvCxnSpPr>
            <a:cxnSpLocks/>
          </p:cNvCxnSpPr>
          <p:nvPr/>
        </p:nvCxnSpPr>
        <p:spPr>
          <a:xfrm>
            <a:off x="7608188" y="3257345"/>
            <a:ext cx="3456687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99E112E8-8736-E61C-9E8C-950AE11FC374}"/>
              </a:ext>
            </a:extLst>
          </p:cNvPr>
          <p:cNvCxnSpPr>
            <a:cxnSpLocks/>
          </p:cNvCxnSpPr>
          <p:nvPr/>
        </p:nvCxnSpPr>
        <p:spPr>
          <a:xfrm flipV="1">
            <a:off x="11046708" y="3257345"/>
            <a:ext cx="0" cy="2923536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箭頭接點 16">
            <a:extLst>
              <a:ext uri="{FF2B5EF4-FFF2-40B4-BE49-F238E27FC236}">
                <a16:creationId xmlns:a16="http://schemas.microsoft.com/office/drawing/2014/main" id="{C673994E-2C9B-D7AE-3306-3E9833E44DD8}"/>
              </a:ext>
            </a:extLst>
          </p:cNvPr>
          <p:cNvCxnSpPr>
            <a:cxnSpLocks/>
          </p:cNvCxnSpPr>
          <p:nvPr/>
        </p:nvCxnSpPr>
        <p:spPr>
          <a:xfrm flipH="1">
            <a:off x="10602410" y="6180881"/>
            <a:ext cx="46246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接點 33">
            <a:extLst>
              <a:ext uri="{FF2B5EF4-FFF2-40B4-BE49-F238E27FC236}">
                <a16:creationId xmlns:a16="http://schemas.microsoft.com/office/drawing/2014/main" id="{0F5C3F0F-B4EE-2C3A-E6A9-EDA0B4054B76}"/>
              </a:ext>
            </a:extLst>
          </p:cNvPr>
          <p:cNvCxnSpPr>
            <a:cxnSpLocks/>
          </p:cNvCxnSpPr>
          <p:nvPr/>
        </p:nvCxnSpPr>
        <p:spPr>
          <a:xfrm>
            <a:off x="7964296" y="2912012"/>
            <a:ext cx="3456687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接點 34">
            <a:extLst>
              <a:ext uri="{FF2B5EF4-FFF2-40B4-BE49-F238E27FC236}">
                <a16:creationId xmlns:a16="http://schemas.microsoft.com/office/drawing/2014/main" id="{16310C79-F76F-918E-E0D5-3678DBD33349}"/>
              </a:ext>
            </a:extLst>
          </p:cNvPr>
          <p:cNvCxnSpPr>
            <a:cxnSpLocks/>
          </p:cNvCxnSpPr>
          <p:nvPr/>
        </p:nvCxnSpPr>
        <p:spPr>
          <a:xfrm flipV="1">
            <a:off x="11402816" y="2912012"/>
            <a:ext cx="0" cy="1381382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箭頭接點 35">
            <a:extLst>
              <a:ext uri="{FF2B5EF4-FFF2-40B4-BE49-F238E27FC236}">
                <a16:creationId xmlns:a16="http://schemas.microsoft.com/office/drawing/2014/main" id="{148341AF-813D-1036-9383-464A3075EF7F}"/>
              </a:ext>
            </a:extLst>
          </p:cNvPr>
          <p:cNvCxnSpPr>
            <a:cxnSpLocks/>
          </p:cNvCxnSpPr>
          <p:nvPr/>
        </p:nvCxnSpPr>
        <p:spPr>
          <a:xfrm flipH="1">
            <a:off x="10602410" y="4293394"/>
            <a:ext cx="81330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3032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7" grpId="0"/>
      <p:bldP spid="9" grpId="0"/>
      <p:bldP spid="20" grpId="0"/>
      <p:bldP spid="22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B326B07B-0757-ABAC-D5D3-4795D5EAF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4D7F2-F5CE-C646-86CE-E67DBC894B4B}" type="slidenum">
              <a:rPr kumimoji="1" lang="zh-TW" altLang="en-US" smtClean="0"/>
              <a:t>44</a:t>
            </a:fld>
            <a:endParaRPr kumimoji="1"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3979C2F9-F3AD-C32A-0675-17CC93FCD111}"/>
              </a:ext>
            </a:extLst>
          </p:cNvPr>
          <p:cNvSpPr txBox="1"/>
          <p:nvPr/>
        </p:nvSpPr>
        <p:spPr>
          <a:xfrm>
            <a:off x="756910" y="1695378"/>
            <a:ext cx="5339090" cy="21852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600" i="1" dirty="0"/>
              <a:t>Let’s try it!</a:t>
            </a:r>
          </a:p>
          <a:p>
            <a:endParaRPr kumimoji="1" lang="en-US" altLang="zh-TW" sz="2800" i="1" dirty="0"/>
          </a:p>
          <a:p>
            <a:pPr marL="514350" indent="-514350">
              <a:buFont typeface="+mj-lt"/>
              <a:buAutoNum type="arabicPeriod"/>
            </a:pPr>
            <a:r>
              <a:rPr kumimoji="1" lang="en-US" altLang="zh-TW" sz="2400" dirty="0"/>
              <a:t>Open your SSH client</a:t>
            </a:r>
          </a:p>
          <a:p>
            <a:pPr marL="514350" indent="-514350">
              <a:buFont typeface="+mj-lt"/>
              <a:buAutoNum type="arabicPeriod"/>
            </a:pPr>
            <a:r>
              <a:rPr kumimoji="1" lang="en-US" altLang="zh-TW" sz="2400" dirty="0"/>
              <a:t>Copy “0316_class4” to your directory</a:t>
            </a:r>
          </a:p>
          <a:p>
            <a:pPr marL="514350" indent="-514350">
              <a:buFont typeface="+mj-lt"/>
              <a:buAutoNum type="arabicPeriod"/>
            </a:pPr>
            <a:r>
              <a:rPr kumimoji="1" lang="en-US" altLang="zh-TW" sz="2400" dirty="0"/>
              <a:t>Open ”</a:t>
            </a:r>
            <a:r>
              <a:rPr kumimoji="1" lang="en-US" altLang="zh-TW" sz="2400" dirty="0" err="1"/>
              <a:t>eof.ncl</a:t>
            </a:r>
            <a:r>
              <a:rPr kumimoji="1" lang="en-US" altLang="zh-TW" sz="2400" dirty="0"/>
              <a:t>”</a:t>
            </a:r>
            <a:endParaRPr kumimoji="1" lang="zh-TW" altLang="en-US" sz="2400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DE88C148-7B3C-ABC3-33F2-6D28DEC85D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6099" y="180431"/>
            <a:ext cx="5189273" cy="6497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6576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B7CD0B99-7FFA-E111-3B42-6DF6C98BF9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337" t="34961" r="3908" b="36182"/>
          <a:stretch/>
        </p:blipFill>
        <p:spPr>
          <a:xfrm>
            <a:off x="94527" y="1335217"/>
            <a:ext cx="12002946" cy="4939013"/>
          </a:xfr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9D50B05-EFFC-B005-5A69-1F390FEBE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4D7F2-F5CE-C646-86CE-E67DBC894B4B}" type="slidenum">
              <a:rPr kumimoji="1" lang="zh-TW" altLang="en-US" smtClean="0"/>
              <a:t>45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4463648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B326B07B-0757-ABAC-D5D3-4795D5EAF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4D7F2-F5CE-C646-86CE-E67DBC894B4B}" type="slidenum">
              <a:rPr kumimoji="1" lang="zh-TW" altLang="en-US" smtClean="0"/>
              <a:t>46</a:t>
            </a:fld>
            <a:endParaRPr kumimoji="1" lang="zh-TW" altLang="en-US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3083DB2F-514E-7541-8586-D774EE3923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5048" y="114742"/>
            <a:ext cx="5006013" cy="662851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CDD1A712-A93C-8729-C9A7-00B858060629}"/>
              </a:ext>
            </a:extLst>
          </p:cNvPr>
          <p:cNvSpPr/>
          <p:nvPr/>
        </p:nvSpPr>
        <p:spPr>
          <a:xfrm flipV="1">
            <a:off x="7129022" y="3530277"/>
            <a:ext cx="3113589" cy="40511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6EE98B1-53C8-508E-BC5B-5FD2A9322247}"/>
              </a:ext>
            </a:extLst>
          </p:cNvPr>
          <p:cNvSpPr/>
          <p:nvPr/>
        </p:nvSpPr>
        <p:spPr>
          <a:xfrm flipV="1">
            <a:off x="7129022" y="5220181"/>
            <a:ext cx="2149034" cy="23149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2AD3909A-76C9-5C61-3CA0-2D7694275EF7}"/>
              </a:ext>
            </a:extLst>
          </p:cNvPr>
          <p:cNvSpPr txBox="1"/>
          <p:nvPr/>
        </p:nvSpPr>
        <p:spPr>
          <a:xfrm>
            <a:off x="287435" y="3935390"/>
            <a:ext cx="648761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u"/>
            </a:pPr>
            <a:r>
              <a:rPr kumimoji="1" lang="en-US" altLang="zh-TW" sz="2400" dirty="0"/>
              <a:t>NCL will </a:t>
            </a:r>
            <a:r>
              <a:rPr kumimoji="1" lang="en-US" altLang="zh-TW" sz="2400" dirty="0">
                <a:solidFill>
                  <a:srgbClr val="C00000"/>
                </a:solidFill>
              </a:rPr>
              <a:t>remove the mean automatically</a:t>
            </a:r>
            <a:r>
              <a:rPr kumimoji="1" lang="en-US" altLang="zh-TW" sz="2400" dirty="0"/>
              <a:t>.        But the annual cycle is still existed, which we don’t care about normally.</a:t>
            </a:r>
          </a:p>
          <a:p>
            <a:endParaRPr kumimoji="1" lang="en-US" altLang="zh-TW" sz="2400" dirty="0"/>
          </a:p>
          <a:p>
            <a:pPr marL="285750" indent="-285750">
              <a:buFont typeface="Wingdings" pitchFamily="2" charset="2"/>
              <a:buChar char="u"/>
            </a:pPr>
            <a:r>
              <a:rPr kumimoji="1" lang="en-US" altLang="zh-TW" sz="2400" dirty="0"/>
              <a:t>If you conduct EOF analysis from </a:t>
            </a:r>
            <a:r>
              <a:rPr kumimoji="1" lang="en-US" altLang="zh-TW" sz="2400" u="sng" dirty="0"/>
              <a:t>monthly data</a:t>
            </a:r>
            <a:r>
              <a:rPr kumimoji="1" lang="en-US" altLang="zh-TW" sz="2400" dirty="0"/>
              <a:t>, you can use function </a:t>
            </a:r>
            <a:r>
              <a:rPr lang="en-US" altLang="zh-TW" sz="2400" dirty="0">
                <a:solidFill>
                  <a:srgbClr val="C00000"/>
                </a:solidFill>
              </a:rPr>
              <a:t>”</a:t>
            </a:r>
            <a:r>
              <a:rPr lang="en-US" altLang="zh-TW" sz="2400" dirty="0" err="1">
                <a:solidFill>
                  <a:srgbClr val="C00000"/>
                </a:solidFill>
              </a:rPr>
              <a:t>rmMonAnnCycTLL</a:t>
            </a:r>
            <a:r>
              <a:rPr lang="en-US" altLang="zh-TW" sz="2400" dirty="0">
                <a:solidFill>
                  <a:srgbClr val="C00000"/>
                </a:solidFill>
              </a:rPr>
              <a:t>”</a:t>
            </a:r>
            <a:r>
              <a:rPr lang="en-US" altLang="zh-TW" sz="2400" dirty="0"/>
              <a:t> to remove the annual cycle.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E5B6360D-78C6-D549-C654-3146AAD55B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939" y="511182"/>
            <a:ext cx="6036368" cy="3293997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717D8B09-F95D-E5E9-B04E-930CC6A385B4}"/>
              </a:ext>
            </a:extLst>
          </p:cNvPr>
          <p:cNvSpPr/>
          <p:nvPr/>
        </p:nvSpPr>
        <p:spPr>
          <a:xfrm>
            <a:off x="410939" y="426893"/>
            <a:ext cx="2985404" cy="337828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3B5E5C42-FBAF-18A1-C054-46E0D3544F82}"/>
              </a:ext>
            </a:extLst>
          </p:cNvPr>
          <p:cNvSpPr txBox="1"/>
          <p:nvPr/>
        </p:nvSpPr>
        <p:spPr>
          <a:xfrm>
            <a:off x="1223159" y="210289"/>
            <a:ext cx="146251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zh-TW" b="1" dirty="0"/>
              <a:t>Annual cycle!</a:t>
            </a:r>
            <a:endParaRPr kumimoji="1"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3031862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439523B6-33B5-5C62-B910-0E3B801E78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170" t="32932" r="4345" b="34974"/>
          <a:stretch/>
        </p:blipFill>
        <p:spPr>
          <a:xfrm>
            <a:off x="117053" y="937939"/>
            <a:ext cx="11957893" cy="5488867"/>
          </a:xfr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C1C0A92-9F1B-39FB-A5F5-347E8AD92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4D7F2-F5CE-C646-86CE-E67DBC894B4B}" type="slidenum">
              <a:rPr kumimoji="1" lang="zh-TW" altLang="en-US" smtClean="0"/>
              <a:t>47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426078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EE839A0E-C073-84CA-BD98-5942C7E36F26}"/>
              </a:ext>
            </a:extLst>
          </p:cNvPr>
          <p:cNvSpPr txBox="1">
            <a:spLocks/>
          </p:cNvSpPr>
          <p:nvPr/>
        </p:nvSpPr>
        <p:spPr>
          <a:xfrm>
            <a:off x="1674420" y="359499"/>
            <a:ext cx="8843159" cy="8498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zh-TW" b="1" dirty="0">
                <a:solidFill>
                  <a:schemeClr val="accent1">
                    <a:lumMod val="75000"/>
                  </a:schemeClr>
                </a:solidFill>
                <a:latin typeface="+mn-lt"/>
              </a:rPr>
              <a:t>EOF analysis in NCL</a:t>
            </a:r>
            <a:endParaRPr kumimoji="1" lang="zh-TW" altLang="en-US" b="1" dirty="0">
              <a:solidFill>
                <a:schemeClr val="accent1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B326B07B-0757-ABAC-D5D3-4795D5EAF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4D7F2-F5CE-C646-86CE-E67DBC894B4B}" type="slidenum">
              <a:rPr kumimoji="1" lang="zh-TW" altLang="en-US" smtClean="0"/>
              <a:t>48</a:t>
            </a:fld>
            <a:endParaRPr kumimoji="1"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B19F2832-EC58-3F46-00C9-82A079C1373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3530" y="2663454"/>
            <a:ext cx="1846325" cy="1846325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FA0E7ECA-C9AE-5E9A-B594-EB4921F769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912" y="4721783"/>
            <a:ext cx="1706879" cy="12600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9CF8337E-9D26-1CCA-D196-936F78E83D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8050" y="4710714"/>
            <a:ext cx="1226219" cy="126000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93AB1E9B-C695-0483-8E56-BA06A66CF0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59991" y="4699124"/>
            <a:ext cx="2593528" cy="126000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08B4C39C-F9E0-79D6-392D-680ECFEB4C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0525" y="4693793"/>
            <a:ext cx="1789999" cy="12600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B16D73DA-A115-0F1E-D654-CA80740AD1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42687" y="4694787"/>
            <a:ext cx="1472771" cy="126000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E1A5CB36-BC62-3ED4-10EB-7E444B06C5E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82045" y="4685552"/>
            <a:ext cx="1545600" cy="1260000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F16F67DF-7690-843F-F5AB-02E99B89A1CA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68277" y="2656800"/>
            <a:ext cx="1685542" cy="2064983"/>
          </a:xfrm>
          <a:prstGeom prst="rect">
            <a:avLst/>
          </a:prstGeom>
        </p:spPr>
      </p:pic>
      <p:grpSp>
        <p:nvGrpSpPr>
          <p:cNvPr id="13" name="群組 12">
            <a:extLst>
              <a:ext uri="{FF2B5EF4-FFF2-40B4-BE49-F238E27FC236}">
                <a16:creationId xmlns:a16="http://schemas.microsoft.com/office/drawing/2014/main" id="{454311F2-5755-5ED5-0787-B1EF068605E0}"/>
              </a:ext>
            </a:extLst>
          </p:cNvPr>
          <p:cNvGrpSpPr/>
          <p:nvPr/>
        </p:nvGrpSpPr>
        <p:grpSpPr>
          <a:xfrm>
            <a:off x="9829188" y="2547996"/>
            <a:ext cx="2051313" cy="2002595"/>
            <a:chOff x="6617227" y="4708608"/>
            <a:chExt cx="2201682" cy="2149392"/>
          </a:xfrm>
        </p:grpSpPr>
        <p:pic>
          <p:nvPicPr>
            <p:cNvPr id="14" name="圖片 13">
              <a:extLst>
                <a:ext uri="{FF2B5EF4-FFF2-40B4-BE49-F238E27FC236}">
                  <a16:creationId xmlns:a16="http://schemas.microsoft.com/office/drawing/2014/main" id="{77D7AEC5-754F-1773-2C39-1DC7DCCE2F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1231" r="4783"/>
            <a:stretch/>
          </p:blipFill>
          <p:spPr>
            <a:xfrm>
              <a:off x="6953249" y="5038733"/>
              <a:ext cx="1188721" cy="847182"/>
            </a:xfrm>
            <a:prstGeom prst="rect">
              <a:avLst/>
            </a:prstGeom>
          </p:spPr>
        </p:pic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13F3C655-5723-7B79-0032-15C8B9A0D6F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9475" b="93726" l="3375" r="96000">
                          <a14:foregroundMark x1="10750" y1="78873" x2="88375" y2="81562"/>
                          <a14:foregroundMark x1="4000" y1="64405" x2="34375" y2="90013"/>
                          <a14:foregroundMark x1="34375" y1="90013" x2="78250" y2="93086"/>
                          <a14:foregroundMark x1="78250" y1="93086" x2="94875" y2="91293"/>
                          <a14:foregroundMark x1="94875" y1="91293" x2="93750" y2="91037"/>
                          <a14:foregroundMark x1="10750" y1="65557" x2="67875" y2="76825"/>
                          <a14:foregroundMark x1="67875" y1="76825" x2="75625" y2="75160"/>
                          <a14:foregroundMark x1="84750" y1="71063" x2="49250" y2="70551"/>
                          <a14:foregroundMark x1="49250" y1="70551" x2="62625" y2="64149"/>
                          <a14:foregroundMark x1="62625" y1="64149" x2="77750" y2="66197"/>
                          <a14:foregroundMark x1="77750" y1="66197" x2="90375" y2="65941"/>
                          <a14:foregroundMark x1="94250" y1="64149" x2="90875" y2="82330"/>
                          <a14:foregroundMark x1="8750" y1="90141" x2="55375" y2="94110"/>
                          <a14:foregroundMark x1="55375" y1="94110" x2="59000" y2="93598"/>
                          <a14:foregroundMark x1="4250" y1="64149" x2="8750" y2="91677"/>
                          <a14:foregroundMark x1="30250" y1="64405" x2="55375" y2="64405"/>
                          <a14:foregroundMark x1="96000" y1="63252" x2="94250" y2="84635"/>
                          <a14:foregroundMark x1="94000" y1="62996" x2="94000" y2="62996"/>
                          <a14:foregroundMark x1="87250" y1="62996" x2="87250" y2="62996"/>
                          <a14:foregroundMark x1="21750" y1="65301" x2="21750" y2="65301"/>
                          <a14:foregroundMark x1="26500" y1="74520" x2="26500" y2="74520"/>
                          <a14:foregroundMark x1="17500" y1="63252" x2="21750" y2="64789"/>
                          <a14:foregroundMark x1="27375" y1="74264" x2="33625" y2="74008"/>
                          <a14:foregroundMark x1="58500" y1="88476" x2="76500" y2="85019"/>
                          <a14:foregroundMark x1="15500" y1="70807" x2="20375" y2="71063"/>
                          <a14:foregroundMark x1="3375" y1="76825" x2="4500" y2="91933"/>
                          <a14:foregroundMark x1="49750" y1="85275" x2="56750" y2="85275"/>
                          <a14:foregroundMark x1="78500" y1="88092" x2="89500" y2="86940"/>
                          <a14:foregroundMark x1="15250" y1="84379" x2="23500" y2="85275"/>
                          <a14:backgroundMark x1="23125" y1="25096" x2="50250" y2="3905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17227" y="4708608"/>
              <a:ext cx="2201682" cy="2149392"/>
            </a:xfrm>
            <a:prstGeom prst="rect">
              <a:avLst/>
            </a:prstGeom>
          </p:spPr>
        </p:pic>
      </p:grpSp>
      <p:pic>
        <p:nvPicPr>
          <p:cNvPr id="16" name="圖片 15">
            <a:extLst>
              <a:ext uri="{FF2B5EF4-FFF2-40B4-BE49-F238E27FC236}">
                <a16:creationId xmlns:a16="http://schemas.microsoft.com/office/drawing/2014/main" id="{EC7F3040-3DBE-0168-6FFC-C07CDCFA97D8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8615" y="3059196"/>
            <a:ext cx="1704793" cy="1651518"/>
          </a:xfrm>
          <a:prstGeom prst="rect">
            <a:avLst/>
          </a:prstGeom>
        </p:spPr>
      </p:pic>
      <p:grpSp>
        <p:nvGrpSpPr>
          <p:cNvPr id="17" name="群組 16">
            <a:extLst>
              <a:ext uri="{FF2B5EF4-FFF2-40B4-BE49-F238E27FC236}">
                <a16:creationId xmlns:a16="http://schemas.microsoft.com/office/drawing/2014/main" id="{5E4A0343-0166-BAB4-9923-5DDF8198C7D4}"/>
              </a:ext>
            </a:extLst>
          </p:cNvPr>
          <p:cNvGrpSpPr/>
          <p:nvPr/>
        </p:nvGrpSpPr>
        <p:grpSpPr>
          <a:xfrm>
            <a:off x="1448028" y="1317730"/>
            <a:ext cx="4286044" cy="1911859"/>
            <a:chOff x="2907397" y="1393018"/>
            <a:chExt cx="3027407" cy="1848925"/>
          </a:xfrm>
        </p:grpSpPr>
        <p:pic>
          <p:nvPicPr>
            <p:cNvPr id="18" name="圖片 17">
              <a:extLst>
                <a:ext uri="{FF2B5EF4-FFF2-40B4-BE49-F238E27FC236}">
                  <a16:creationId xmlns:a16="http://schemas.microsoft.com/office/drawing/2014/main" id="{23D7DB2A-A100-3240-79DE-7909E985DDB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07397" y="1393018"/>
              <a:ext cx="3027407" cy="1848925"/>
            </a:xfrm>
            <a:prstGeom prst="rect">
              <a:avLst/>
            </a:prstGeom>
          </p:spPr>
        </p:pic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62733BE8-66C7-F94F-FDEC-4850CEA0DE59}"/>
                </a:ext>
              </a:extLst>
            </p:cNvPr>
            <p:cNvSpPr/>
            <p:nvPr/>
          </p:nvSpPr>
          <p:spPr>
            <a:xfrm>
              <a:off x="3334453" y="1755901"/>
              <a:ext cx="2145000" cy="82672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dirty="0"/>
                <a:t>”</a:t>
              </a:r>
              <a:r>
                <a:rPr lang="en-US" altLang="zh-TW" dirty="0" err="1"/>
                <a:t>rmMonAnnCycTLL</a:t>
              </a:r>
              <a:r>
                <a:rPr lang="en-US" altLang="zh-TW" dirty="0"/>
                <a:t>”</a:t>
              </a:r>
            </a:p>
            <a:p>
              <a:pPr algn="ctr"/>
              <a:r>
                <a:rPr lang="en-US" altLang="zh-TW" dirty="0"/>
                <a:t>(Normally we don’t care about seasonal variation)</a:t>
              </a:r>
              <a:endParaRPr lang="zh-TW" altLang="en-US" dirty="0"/>
            </a:p>
          </p:txBody>
        </p:sp>
      </p:grpSp>
      <p:grpSp>
        <p:nvGrpSpPr>
          <p:cNvPr id="20" name="群組 19">
            <a:extLst>
              <a:ext uri="{FF2B5EF4-FFF2-40B4-BE49-F238E27FC236}">
                <a16:creationId xmlns:a16="http://schemas.microsoft.com/office/drawing/2014/main" id="{B948BD62-7D66-F6FD-CE1C-4D119CD83B72}"/>
              </a:ext>
            </a:extLst>
          </p:cNvPr>
          <p:cNvGrpSpPr/>
          <p:nvPr/>
        </p:nvGrpSpPr>
        <p:grpSpPr>
          <a:xfrm>
            <a:off x="5373874" y="1412390"/>
            <a:ext cx="2824677" cy="2270877"/>
            <a:chOff x="5373874" y="1412390"/>
            <a:chExt cx="2824677" cy="2270877"/>
          </a:xfrm>
        </p:grpSpPr>
        <p:pic>
          <p:nvPicPr>
            <p:cNvPr id="21" name="圖片 20">
              <a:extLst>
                <a:ext uri="{FF2B5EF4-FFF2-40B4-BE49-F238E27FC236}">
                  <a16:creationId xmlns:a16="http://schemas.microsoft.com/office/drawing/2014/main" id="{BAE58B20-B770-8FAC-7895-215885EACC3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601348" flipH="1">
              <a:off x="5373874" y="1412390"/>
              <a:ext cx="2824677" cy="2270877"/>
            </a:xfrm>
            <a:prstGeom prst="rect">
              <a:avLst/>
            </a:prstGeom>
          </p:spPr>
        </p:pic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EF7314BB-C1A8-4033-298B-C2F4CA53606E}"/>
                </a:ext>
              </a:extLst>
            </p:cNvPr>
            <p:cNvSpPr/>
            <p:nvPr/>
          </p:nvSpPr>
          <p:spPr>
            <a:xfrm>
              <a:off x="5757400" y="2033811"/>
              <a:ext cx="2210413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/>
                <a:t>“</a:t>
              </a:r>
              <a:r>
                <a:rPr lang="en-US" altLang="zh-TW" dirty="0" err="1"/>
                <a:t>eofunc_n_Wrap</a:t>
              </a:r>
              <a:r>
                <a:rPr lang="en-US" altLang="zh-TW" dirty="0"/>
                <a:t>”</a:t>
              </a:r>
            </a:p>
            <a:p>
              <a:r>
                <a:rPr lang="en-US" altLang="zh-TW" dirty="0"/>
                <a:t>“</a:t>
              </a:r>
              <a:r>
                <a:rPr lang="en-US" altLang="zh-TW" dirty="0" err="1"/>
                <a:t>eofunc_ts_n_Wrap</a:t>
              </a:r>
              <a:r>
                <a:rPr lang="en-US" altLang="zh-TW" dirty="0"/>
                <a:t>” </a:t>
              </a:r>
              <a:endParaRPr lang="zh-TW" altLang="en-US" dirty="0"/>
            </a:p>
          </p:txBody>
        </p:sp>
      </p:grpSp>
      <p:grpSp>
        <p:nvGrpSpPr>
          <p:cNvPr id="23" name="群組 22">
            <a:extLst>
              <a:ext uri="{FF2B5EF4-FFF2-40B4-BE49-F238E27FC236}">
                <a16:creationId xmlns:a16="http://schemas.microsoft.com/office/drawing/2014/main" id="{5928F8BF-86A2-20CB-AF4C-75619E4601D2}"/>
              </a:ext>
            </a:extLst>
          </p:cNvPr>
          <p:cNvGrpSpPr/>
          <p:nvPr/>
        </p:nvGrpSpPr>
        <p:grpSpPr>
          <a:xfrm>
            <a:off x="4878851" y="3058755"/>
            <a:ext cx="1746262" cy="1652400"/>
            <a:chOff x="4878851" y="3058755"/>
            <a:chExt cx="1746262" cy="1652400"/>
          </a:xfrm>
        </p:grpSpPr>
        <p:pic>
          <p:nvPicPr>
            <p:cNvPr id="24" name="圖片 23">
              <a:extLst>
                <a:ext uri="{FF2B5EF4-FFF2-40B4-BE49-F238E27FC236}">
                  <a16:creationId xmlns:a16="http://schemas.microsoft.com/office/drawing/2014/main" id="{38D02EF4-B051-51EE-FEBF-0A24DE70D3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78851" y="3058755"/>
              <a:ext cx="1746262" cy="1652400"/>
            </a:xfrm>
            <a:prstGeom prst="rect">
              <a:avLst/>
            </a:prstGeom>
          </p:spPr>
        </p:pic>
        <p:pic>
          <p:nvPicPr>
            <p:cNvPr id="25" name="圖片 24">
              <a:extLst>
                <a:ext uri="{FF2B5EF4-FFF2-40B4-BE49-F238E27FC236}">
                  <a16:creationId xmlns:a16="http://schemas.microsoft.com/office/drawing/2014/main" id="{FD2C9E82-718B-45A5-9ACD-B0E91FA83EA8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66311" y="3403790"/>
              <a:ext cx="153503" cy="180000"/>
            </a:xfrm>
            <a:prstGeom prst="rect">
              <a:avLst/>
            </a:prstGeom>
          </p:spPr>
        </p:pic>
        <p:pic>
          <p:nvPicPr>
            <p:cNvPr id="26" name="圖片 25">
              <a:extLst>
                <a:ext uri="{FF2B5EF4-FFF2-40B4-BE49-F238E27FC236}">
                  <a16:creationId xmlns:a16="http://schemas.microsoft.com/office/drawing/2014/main" id="{19CB69FE-BC40-6E8F-656D-805D42A26771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03675" y="3403790"/>
              <a:ext cx="153503" cy="180000"/>
            </a:xfrm>
            <a:prstGeom prst="rect">
              <a:avLst/>
            </a:prstGeom>
          </p:spPr>
        </p:pic>
        <p:pic>
          <p:nvPicPr>
            <p:cNvPr id="27" name="圖片 26">
              <a:extLst>
                <a:ext uri="{FF2B5EF4-FFF2-40B4-BE49-F238E27FC236}">
                  <a16:creationId xmlns:a16="http://schemas.microsoft.com/office/drawing/2014/main" id="{83E4F3BA-2AA4-0027-3ADE-D132DD7C44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9098" y="3403790"/>
              <a:ext cx="153503" cy="180000"/>
            </a:xfrm>
            <a:prstGeom prst="rect">
              <a:avLst/>
            </a:prstGeom>
          </p:spPr>
        </p:pic>
      </p:grpSp>
      <p:pic>
        <p:nvPicPr>
          <p:cNvPr id="28" name="圖片 27">
            <a:extLst>
              <a:ext uri="{FF2B5EF4-FFF2-40B4-BE49-F238E27FC236}">
                <a16:creationId xmlns:a16="http://schemas.microsoft.com/office/drawing/2014/main" id="{C7404F7A-0040-B90E-2974-C1B51C2870FA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376384" flipH="1">
            <a:off x="1804840" y="6105756"/>
            <a:ext cx="506900" cy="506900"/>
          </a:xfrm>
          <a:prstGeom prst="rect">
            <a:avLst/>
          </a:prstGeom>
        </p:spPr>
      </p:pic>
      <p:pic>
        <p:nvPicPr>
          <p:cNvPr id="29" name="圖片 28">
            <a:extLst>
              <a:ext uri="{FF2B5EF4-FFF2-40B4-BE49-F238E27FC236}">
                <a16:creationId xmlns:a16="http://schemas.microsoft.com/office/drawing/2014/main" id="{DCE43250-30F6-0FC4-2851-C587CCFC2EDB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376384" flipH="1">
            <a:off x="3196259" y="6105756"/>
            <a:ext cx="506900" cy="506900"/>
          </a:xfrm>
          <a:prstGeom prst="rect">
            <a:avLst/>
          </a:prstGeom>
        </p:spPr>
      </p:pic>
      <p:pic>
        <p:nvPicPr>
          <p:cNvPr id="30" name="圖片 29">
            <a:extLst>
              <a:ext uri="{FF2B5EF4-FFF2-40B4-BE49-F238E27FC236}">
                <a16:creationId xmlns:a16="http://schemas.microsoft.com/office/drawing/2014/main" id="{5DFE0812-F858-39D0-C9B5-FCF9B0F95F82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376384" flipH="1">
            <a:off x="7856642" y="6062986"/>
            <a:ext cx="506900" cy="506900"/>
          </a:xfrm>
          <a:prstGeom prst="rect">
            <a:avLst/>
          </a:prstGeom>
        </p:spPr>
      </p:pic>
      <p:pic>
        <p:nvPicPr>
          <p:cNvPr id="31" name="圖片 30">
            <a:extLst>
              <a:ext uri="{FF2B5EF4-FFF2-40B4-BE49-F238E27FC236}">
                <a16:creationId xmlns:a16="http://schemas.microsoft.com/office/drawing/2014/main" id="{23B0E58C-8CFA-1CAA-B40D-26DFE83B24CF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376384" flipH="1">
            <a:off x="9684172" y="6036474"/>
            <a:ext cx="506900" cy="506900"/>
          </a:xfrm>
          <a:prstGeom prst="rect">
            <a:avLst/>
          </a:prstGeom>
        </p:spPr>
      </p:pic>
      <p:sp>
        <p:nvSpPr>
          <p:cNvPr id="32" name="矩形: 圓角 47">
            <a:extLst>
              <a:ext uri="{FF2B5EF4-FFF2-40B4-BE49-F238E27FC236}">
                <a16:creationId xmlns:a16="http://schemas.microsoft.com/office/drawing/2014/main" id="{9149510D-0A91-E703-ED87-B4968F7E4083}"/>
              </a:ext>
            </a:extLst>
          </p:cNvPr>
          <p:cNvSpPr/>
          <p:nvPr/>
        </p:nvSpPr>
        <p:spPr>
          <a:xfrm>
            <a:off x="8091957" y="2623410"/>
            <a:ext cx="3831812" cy="3447002"/>
          </a:xfrm>
          <a:prstGeom prst="roundRect">
            <a:avLst>
              <a:gd name="adj" fmla="val 9096"/>
            </a:avLst>
          </a:prstGeom>
          <a:noFill/>
          <a:ln w="28575">
            <a:solidFill>
              <a:srgbClr val="E74D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3" name="圖片 32">
            <a:extLst>
              <a:ext uri="{FF2B5EF4-FFF2-40B4-BE49-F238E27FC236}">
                <a16:creationId xmlns:a16="http://schemas.microsoft.com/office/drawing/2014/main" id="{95558532-F40A-AEF0-E547-61E2088FBC69}"/>
              </a:ext>
            </a:extLst>
          </p:cNvPr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0159" y="1723915"/>
            <a:ext cx="1235407" cy="88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66468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EE839A0E-C073-84CA-BD98-5942C7E36F26}"/>
              </a:ext>
            </a:extLst>
          </p:cNvPr>
          <p:cNvSpPr txBox="1">
            <a:spLocks/>
          </p:cNvSpPr>
          <p:nvPr/>
        </p:nvSpPr>
        <p:spPr>
          <a:xfrm>
            <a:off x="1674420" y="359499"/>
            <a:ext cx="8843159" cy="8498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zh-TW" b="1" dirty="0">
                <a:solidFill>
                  <a:schemeClr val="accent1">
                    <a:lumMod val="75000"/>
                  </a:schemeClr>
                </a:solidFill>
                <a:latin typeface="+mn-lt"/>
              </a:rPr>
              <a:t>Reconstruction of EOF</a:t>
            </a:r>
            <a:endParaRPr kumimoji="1" lang="zh-TW" altLang="en-US" b="1" dirty="0">
              <a:solidFill>
                <a:schemeClr val="accent1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453B7479-FF28-B59A-CBDD-314BC0287A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3108"/>
            <a:ext cx="10515600" cy="580423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u"/>
            </a:pPr>
            <a:r>
              <a:rPr lang="en-US" altLang="zh-TW" sz="2400" dirty="0"/>
              <a:t>As the data can be decomposed, it can also be reconstructed.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78359612-E100-D6F7-2F54-949A42AFD5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4D7F2-F5CE-C646-86CE-E67DBC894B4B}" type="slidenum">
              <a:rPr kumimoji="1" lang="zh-TW" altLang="en-US" smtClean="0"/>
              <a:t>49</a:t>
            </a:fld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F8E84944-6F56-4763-4604-A76D1B46B94F}"/>
                  </a:ext>
                </a:extLst>
              </p:cNvPr>
              <p:cNvSpPr/>
              <p:nvPr/>
            </p:nvSpPr>
            <p:spPr>
              <a:xfrm>
                <a:off x="1668825" y="2073532"/>
                <a:ext cx="8848754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000" kern="100" smtClean="0">
                          <a:solidFill>
                            <a:srgbClr val="333399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S</m:t>
                      </m:r>
                      <m:r>
                        <m:rPr>
                          <m:sty m:val="p"/>
                        </m:rPr>
                        <a:rPr lang="en-US" altLang="zh-TW" sz="2000" b="0" i="0" kern="100" smtClean="0">
                          <a:solidFill>
                            <a:srgbClr val="333399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ST</m:t>
                      </m:r>
                      <m:r>
                        <a:rPr lang="en-US" altLang="zh-TW" sz="2000" b="0" i="1" kern="100" smtClean="0">
                          <a:solidFill>
                            <a:srgbClr val="333399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𝐴</m:t>
                      </m:r>
                      <m:d>
                        <m:dPr>
                          <m:ctrlPr>
                            <a:rPr lang="zh-TW" altLang="zh-TW" sz="2000" i="1" kern="100">
                              <a:solidFill>
                                <a:srgbClr val="333399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TW" sz="2000" i="1" kern="100">
                              <a:solidFill>
                                <a:srgbClr val="333399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  <m:r>
                            <a:rPr lang="en-US" altLang="zh-TW" sz="2000" i="1" kern="100">
                              <a:solidFill>
                                <a:srgbClr val="333399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altLang="zh-TW" sz="2000" i="1" kern="100">
                              <a:solidFill>
                                <a:srgbClr val="333399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  <m:r>
                            <a:rPr lang="en-US" altLang="zh-TW" sz="2000" i="1" kern="100">
                              <a:solidFill>
                                <a:srgbClr val="333399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altLang="zh-TW" sz="2000" i="1" kern="100">
                              <a:solidFill>
                                <a:srgbClr val="333399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TW" sz="2000" kern="100">
                          <a:solidFill>
                            <a:srgbClr val="333399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TW" altLang="zh-TW" sz="2000" i="1" kern="100">
                              <a:solidFill>
                                <a:srgbClr val="333399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i="1" kern="100">
                              <a:solidFill>
                                <a:srgbClr val="333399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𝑃𝐶</m:t>
                          </m:r>
                        </m:e>
                        <m:sub>
                          <m:r>
                            <a:rPr lang="en-US" altLang="zh-TW" sz="2000" i="1" kern="100">
                              <a:solidFill>
                                <a:srgbClr val="333399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altLang="zh-TW" sz="2000" i="1" kern="100">
                              <a:solidFill>
                                <a:srgbClr val="333399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TW" sz="2000" i="1" kern="100">
                              <a:solidFill>
                                <a:srgbClr val="333399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sSub>
                        <m:sSubPr>
                          <m:ctrlPr>
                            <a:rPr lang="zh-TW" altLang="zh-TW" sz="2000" i="1" kern="100" smtClean="0">
                              <a:solidFill>
                                <a:srgbClr val="333399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kern="100" smtClean="0">
                              <a:solidFill>
                                <a:srgbClr val="333399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𝐸𝑂𝐹</m:t>
                          </m:r>
                        </m:e>
                        <m:sub>
                          <m:r>
                            <a:rPr lang="en-US" altLang="zh-TW" sz="2000" b="0" i="1" kern="100" smtClean="0">
                              <a:solidFill>
                                <a:srgbClr val="333399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zh-TW" altLang="zh-TW" sz="2000" i="1" kern="100">
                              <a:solidFill>
                                <a:srgbClr val="333399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TW" sz="2000" i="1" kern="100">
                              <a:solidFill>
                                <a:srgbClr val="333399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  <m:r>
                            <a:rPr lang="en-US" altLang="zh-TW" sz="2000" i="1" kern="100">
                              <a:solidFill>
                                <a:srgbClr val="333399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altLang="zh-TW" sz="2000" i="1" kern="100">
                              <a:solidFill>
                                <a:srgbClr val="333399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zh-TW" sz="2000" i="1" kern="100">
                          <a:solidFill>
                            <a:srgbClr val="333399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TW" altLang="zh-TW" sz="2000" i="1" kern="100">
                              <a:solidFill>
                                <a:srgbClr val="333399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i="1" kern="100">
                              <a:solidFill>
                                <a:srgbClr val="333399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𝑃𝐶</m:t>
                          </m:r>
                        </m:e>
                        <m:sub>
                          <m:r>
                            <a:rPr lang="en-US" altLang="zh-TW" sz="2000" i="1" kern="100">
                              <a:solidFill>
                                <a:srgbClr val="333399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altLang="zh-TW" sz="2000" i="1" kern="100">
                              <a:solidFill>
                                <a:srgbClr val="333399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TW" sz="2000" i="1" kern="100">
                              <a:solidFill>
                                <a:srgbClr val="333399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sSub>
                        <m:sSubPr>
                          <m:ctrlPr>
                            <a:rPr lang="zh-TW" altLang="zh-TW" sz="2000" i="1" kern="100">
                              <a:solidFill>
                                <a:srgbClr val="333399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kern="100" smtClean="0">
                              <a:solidFill>
                                <a:srgbClr val="333399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𝐸𝑂𝐹</m:t>
                          </m:r>
                        </m:e>
                        <m:sub>
                          <m:r>
                            <a:rPr lang="en-US" altLang="zh-TW" sz="2000" i="1" kern="100">
                              <a:solidFill>
                                <a:srgbClr val="333399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zh-TW" altLang="zh-TW" sz="2000" i="1" kern="100">
                              <a:solidFill>
                                <a:srgbClr val="333399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TW" sz="2000" i="1" kern="100">
                              <a:solidFill>
                                <a:srgbClr val="333399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  <m:r>
                            <a:rPr lang="en-US" altLang="zh-TW" sz="2000" i="1" kern="100">
                              <a:solidFill>
                                <a:srgbClr val="333399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altLang="zh-TW" sz="2000" i="1" kern="100">
                              <a:solidFill>
                                <a:srgbClr val="333399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zh-TW" sz="2000" i="1" kern="100">
                          <a:solidFill>
                            <a:srgbClr val="333399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TW" altLang="zh-TW" sz="2000" i="1" kern="100">
                              <a:solidFill>
                                <a:srgbClr val="333399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i="1" kern="100">
                              <a:solidFill>
                                <a:srgbClr val="333399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𝑃𝐶</m:t>
                          </m:r>
                        </m:e>
                        <m:sub>
                          <m:r>
                            <a:rPr lang="en-US" altLang="zh-TW" sz="2000" i="1" kern="100">
                              <a:solidFill>
                                <a:srgbClr val="333399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3</m:t>
                          </m:r>
                        </m:sub>
                      </m:sSub>
                      <m:d>
                        <m:dPr>
                          <m:ctrlPr>
                            <a:rPr lang="en-US" altLang="zh-TW" sz="2000" i="1" kern="100">
                              <a:solidFill>
                                <a:srgbClr val="333399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TW" sz="2000" i="1" kern="100">
                              <a:solidFill>
                                <a:srgbClr val="333399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sSub>
                        <m:sSubPr>
                          <m:ctrlPr>
                            <a:rPr lang="zh-TW" altLang="zh-TW" sz="2000" i="1" kern="100">
                              <a:solidFill>
                                <a:srgbClr val="333399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kern="100" smtClean="0">
                              <a:solidFill>
                                <a:srgbClr val="333399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𝐸𝑂𝐹</m:t>
                          </m:r>
                        </m:e>
                        <m:sub>
                          <m:r>
                            <a:rPr lang="en-US" altLang="zh-TW" sz="2000" i="1" kern="100">
                              <a:solidFill>
                                <a:srgbClr val="333399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3</m:t>
                          </m:r>
                        </m:sub>
                      </m:sSub>
                      <m:d>
                        <m:dPr>
                          <m:ctrlPr>
                            <a:rPr lang="zh-TW" altLang="zh-TW" sz="2000" i="1" kern="100">
                              <a:solidFill>
                                <a:srgbClr val="333399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TW" sz="2000" i="1" kern="100">
                              <a:solidFill>
                                <a:srgbClr val="333399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  <m:r>
                            <a:rPr lang="en-US" altLang="zh-TW" sz="2000" i="1" kern="100">
                              <a:solidFill>
                                <a:srgbClr val="333399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altLang="zh-TW" sz="2000" i="1" kern="100">
                              <a:solidFill>
                                <a:srgbClr val="333399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zh-TW" sz="2000" b="0" i="1" kern="100" smtClean="0">
                          <a:solidFill>
                            <a:srgbClr val="333399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altLang="zh-TW" sz="2000" i="1" kern="100">
                          <a:solidFill>
                            <a:srgbClr val="333399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…</m:t>
                      </m:r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F8E84944-6F56-4763-4604-A76D1B46B9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8825" y="2073532"/>
                <a:ext cx="8848754" cy="400110"/>
              </a:xfrm>
              <a:prstGeom prst="rect">
                <a:avLst/>
              </a:prstGeom>
              <a:blipFill>
                <a:blip r:embed="rId2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307C42BB-E7CA-AB33-7F5E-B012DF297E34}"/>
                  </a:ext>
                </a:extLst>
              </p:cNvPr>
              <p:cNvSpPr/>
              <p:nvPr/>
            </p:nvSpPr>
            <p:spPr>
              <a:xfrm>
                <a:off x="1668825" y="2896429"/>
                <a:ext cx="8848754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zh-TW" sz="2000" i="1" kern="100" smtClean="0">
                              <a:solidFill>
                                <a:srgbClr val="333399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kern="100" smtClean="0">
                              <a:solidFill>
                                <a:srgbClr val="333399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𝑆𝑆𝑇𝐴</m:t>
                          </m:r>
                        </m:e>
                        <m:sub>
                          <m:r>
                            <a:rPr lang="en-US" altLang="zh-TW" sz="2000" i="1" kern="100">
                              <a:solidFill>
                                <a:srgbClr val="333399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zh-TW" altLang="zh-TW" sz="2000" i="1" kern="100">
                              <a:solidFill>
                                <a:srgbClr val="333399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TW" sz="2000" i="1" kern="100">
                              <a:solidFill>
                                <a:srgbClr val="333399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  <m:r>
                            <a:rPr lang="en-US" altLang="zh-TW" sz="2000" i="1" kern="100">
                              <a:solidFill>
                                <a:srgbClr val="333399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altLang="zh-TW" sz="2000" i="1" kern="100">
                              <a:solidFill>
                                <a:srgbClr val="333399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  <m:r>
                            <a:rPr lang="en-US" altLang="zh-TW" sz="2000" i="1" kern="100">
                              <a:solidFill>
                                <a:srgbClr val="333399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altLang="zh-TW" sz="2000" i="1" kern="100">
                              <a:solidFill>
                                <a:srgbClr val="333399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TW" sz="2000" b="0" i="0" kern="100" smtClean="0">
                          <a:solidFill>
                            <a:srgbClr val="333399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TW" altLang="zh-TW" sz="2000" i="1" kern="100" smtClean="0">
                              <a:solidFill>
                                <a:srgbClr val="333399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kern="100" smtClean="0">
                              <a:solidFill>
                                <a:srgbClr val="333399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𝑆𝑆𝑇𝐴</m:t>
                          </m:r>
                        </m:e>
                        <m:sub>
                          <m:r>
                            <a:rPr lang="en-US" altLang="zh-TW" sz="2000" b="0" i="1" kern="100" smtClean="0">
                              <a:solidFill>
                                <a:srgbClr val="333399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zh-TW" altLang="zh-TW" sz="2000" i="1" kern="100">
                              <a:solidFill>
                                <a:srgbClr val="333399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TW" sz="2000" i="1" kern="100">
                              <a:solidFill>
                                <a:srgbClr val="333399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  <m:r>
                            <a:rPr lang="en-US" altLang="zh-TW" sz="2000" i="1" kern="100">
                              <a:solidFill>
                                <a:srgbClr val="333399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altLang="zh-TW" sz="2000" i="1" kern="100">
                              <a:solidFill>
                                <a:srgbClr val="333399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  <m:r>
                            <a:rPr lang="en-US" altLang="zh-TW" sz="2000" i="1" kern="100">
                              <a:solidFill>
                                <a:srgbClr val="333399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altLang="zh-TW" sz="2000" i="1" kern="100">
                              <a:solidFill>
                                <a:srgbClr val="333399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TW" sz="2000" b="0" i="0" kern="100" smtClean="0">
                          <a:solidFill>
                            <a:srgbClr val="333399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TW" altLang="zh-TW" sz="2000" i="1" kern="100" smtClean="0">
                              <a:solidFill>
                                <a:srgbClr val="333399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kern="100" smtClean="0">
                              <a:solidFill>
                                <a:srgbClr val="333399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𝑆𝑆𝑇𝐴</m:t>
                          </m:r>
                        </m:e>
                        <m:sub>
                          <m:r>
                            <a:rPr lang="en-US" altLang="zh-TW" sz="2000" b="0" i="1" kern="100" smtClean="0">
                              <a:solidFill>
                                <a:srgbClr val="333399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3</m:t>
                          </m:r>
                        </m:sub>
                      </m:sSub>
                      <m:d>
                        <m:dPr>
                          <m:ctrlPr>
                            <a:rPr lang="zh-TW" altLang="zh-TW" sz="2000" i="1" kern="100">
                              <a:solidFill>
                                <a:srgbClr val="333399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TW" sz="2000" i="1" kern="100">
                              <a:solidFill>
                                <a:srgbClr val="333399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  <m:r>
                            <a:rPr lang="en-US" altLang="zh-TW" sz="2000" i="1" kern="100">
                              <a:solidFill>
                                <a:srgbClr val="333399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altLang="zh-TW" sz="2000" i="1" kern="100">
                              <a:solidFill>
                                <a:srgbClr val="333399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  <m:r>
                            <a:rPr lang="en-US" altLang="zh-TW" sz="2000" i="1" kern="100">
                              <a:solidFill>
                                <a:srgbClr val="333399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altLang="zh-TW" sz="2000" i="1" kern="100">
                              <a:solidFill>
                                <a:srgbClr val="333399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TW" sz="2000" b="0" i="0" kern="100" smtClean="0">
                          <a:solidFill>
                            <a:srgbClr val="333399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+…</m:t>
                      </m:r>
                      <m:r>
                        <a:rPr lang="en-US" altLang="zh-TW" sz="2000" kern="100">
                          <a:solidFill>
                            <a:srgbClr val="333399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TW" sz="2000" b="0" i="1" kern="100" smtClean="0">
                          <a:solidFill>
                            <a:srgbClr val="333399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𝑆𝑆𝑇𝐴</m:t>
                      </m:r>
                      <m:d>
                        <m:dPr>
                          <m:ctrlPr>
                            <a:rPr lang="zh-TW" altLang="zh-TW" sz="2000" i="1" kern="100">
                              <a:solidFill>
                                <a:srgbClr val="333399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TW" sz="2000" i="1" kern="100">
                              <a:solidFill>
                                <a:srgbClr val="333399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  <m:r>
                            <a:rPr lang="en-US" altLang="zh-TW" sz="2000" i="1" kern="100">
                              <a:solidFill>
                                <a:srgbClr val="333399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altLang="zh-TW" sz="2000" i="1" kern="100">
                              <a:solidFill>
                                <a:srgbClr val="333399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  <m:r>
                            <a:rPr lang="en-US" altLang="zh-TW" sz="2000" i="1" kern="100">
                              <a:solidFill>
                                <a:srgbClr val="333399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altLang="zh-TW" sz="2000" i="1" kern="100">
                              <a:solidFill>
                                <a:srgbClr val="333399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307C42BB-E7CA-AB33-7F5E-B012DF297E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8825" y="2896429"/>
                <a:ext cx="8848754" cy="400110"/>
              </a:xfrm>
              <a:prstGeom prst="rect">
                <a:avLst/>
              </a:prstGeom>
              <a:blipFill>
                <a:blip r:embed="rId3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直線單箭頭接點 16">
            <a:extLst>
              <a:ext uri="{FF2B5EF4-FFF2-40B4-BE49-F238E27FC236}">
                <a16:creationId xmlns:a16="http://schemas.microsoft.com/office/drawing/2014/main" id="{189564E7-AE7A-EAA4-C409-727067192418}"/>
              </a:ext>
            </a:extLst>
          </p:cNvPr>
          <p:cNvCxnSpPr>
            <a:cxnSpLocks/>
          </p:cNvCxnSpPr>
          <p:nvPr/>
        </p:nvCxnSpPr>
        <p:spPr>
          <a:xfrm flipH="1">
            <a:off x="3348842" y="2576945"/>
            <a:ext cx="415191" cy="319484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單箭頭接點 16">
            <a:extLst>
              <a:ext uri="{FF2B5EF4-FFF2-40B4-BE49-F238E27FC236}">
                <a16:creationId xmlns:a16="http://schemas.microsoft.com/office/drawing/2014/main" id="{B59D426B-946F-4830-76FF-245B7C30AFBF}"/>
              </a:ext>
            </a:extLst>
          </p:cNvPr>
          <p:cNvCxnSpPr>
            <a:cxnSpLocks/>
          </p:cNvCxnSpPr>
          <p:nvPr/>
        </p:nvCxnSpPr>
        <p:spPr>
          <a:xfrm flipH="1">
            <a:off x="5082639" y="2576945"/>
            <a:ext cx="1013361" cy="319484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6">
            <a:extLst>
              <a:ext uri="{FF2B5EF4-FFF2-40B4-BE49-F238E27FC236}">
                <a16:creationId xmlns:a16="http://schemas.microsoft.com/office/drawing/2014/main" id="{BBEDA001-9BF4-3008-85C4-0BDE9FCEA62A}"/>
              </a:ext>
            </a:extLst>
          </p:cNvPr>
          <p:cNvCxnSpPr>
            <a:cxnSpLocks/>
          </p:cNvCxnSpPr>
          <p:nvPr/>
        </p:nvCxnSpPr>
        <p:spPr>
          <a:xfrm flipH="1">
            <a:off x="7081508" y="2576945"/>
            <a:ext cx="1243095" cy="319484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D4191FB7-1567-4D36-C84B-C012A6C8F7D3}"/>
                  </a:ext>
                </a:extLst>
              </p:cNvPr>
              <p:cNvSpPr txBox="1"/>
              <p:nvPr/>
            </p:nvSpPr>
            <p:spPr>
              <a:xfrm>
                <a:off x="4053766" y="3890632"/>
                <a:ext cx="808235" cy="8617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5000" i="1" smtClean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FF5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zh-TW" altLang="en-US" sz="5000" dirty="0">
                  <a:ln>
                    <a:solidFill>
                      <a:schemeClr val="tx1"/>
                    </a:solidFill>
                  </a:ln>
                  <a:solidFill>
                    <a:srgbClr val="FF5050"/>
                  </a:solidFill>
                </a:endParaRPr>
              </a:p>
            </p:txBody>
          </p:sp>
        </mc:Choice>
        <mc:Fallback xmlns=""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D4191FB7-1567-4D36-C84B-C012A6C8F7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3766" y="3890632"/>
                <a:ext cx="808235" cy="86177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5D2F6A5B-13C5-5A6B-9C0E-8677A9767630}"/>
                  </a:ext>
                </a:extLst>
              </p:cNvPr>
              <p:cNvSpPr txBox="1"/>
              <p:nvPr/>
            </p:nvSpPr>
            <p:spPr>
              <a:xfrm>
                <a:off x="7283105" y="3893826"/>
                <a:ext cx="808235" cy="8617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5000" i="1" smtClean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FF5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zh-TW" altLang="en-US" sz="5000" dirty="0">
                  <a:ln>
                    <a:solidFill>
                      <a:schemeClr val="tx1"/>
                    </a:solidFill>
                  </a:ln>
                  <a:solidFill>
                    <a:srgbClr val="FF5050"/>
                  </a:solidFill>
                </a:endParaRPr>
              </a:p>
            </p:txBody>
          </p:sp>
        </mc:Choice>
        <mc:Fallback xmlns=""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5D2F6A5B-13C5-5A6B-9C0E-8677A97676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3105" y="3893826"/>
                <a:ext cx="808235" cy="86177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FCA03799-AF2A-B8DC-A73D-DC5EA67590F0}"/>
                  </a:ext>
                </a:extLst>
              </p:cNvPr>
              <p:cNvSpPr txBox="1"/>
              <p:nvPr/>
            </p:nvSpPr>
            <p:spPr>
              <a:xfrm>
                <a:off x="2076090" y="5506823"/>
                <a:ext cx="808235" cy="8617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5000" b="0" i="1" smtClean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FF5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zh-TW" altLang="en-US" sz="5000" dirty="0">
                  <a:ln>
                    <a:solidFill>
                      <a:schemeClr val="tx1"/>
                    </a:solidFill>
                  </a:ln>
                  <a:solidFill>
                    <a:srgbClr val="FF5050"/>
                  </a:solidFill>
                </a:endParaRPr>
              </a:p>
            </p:txBody>
          </p:sp>
        </mc:Choice>
        <mc:Fallback xmlns=""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FCA03799-AF2A-B8DC-A73D-DC5EA67590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6090" y="5506823"/>
                <a:ext cx="808235" cy="86177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5D4E6154-4331-69C4-5AE2-CBF697F220D5}"/>
                  </a:ext>
                </a:extLst>
              </p:cNvPr>
              <p:cNvSpPr txBox="1"/>
              <p:nvPr/>
            </p:nvSpPr>
            <p:spPr>
              <a:xfrm>
                <a:off x="5703982" y="5496696"/>
                <a:ext cx="800219" cy="8617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5000" b="0" i="1" smtClean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FF5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</m:oMath>
                  </m:oMathPara>
                </a14:m>
                <a:endParaRPr lang="zh-TW" altLang="en-US" sz="5000" dirty="0">
                  <a:ln>
                    <a:solidFill>
                      <a:schemeClr val="tx1"/>
                    </a:solidFill>
                  </a:ln>
                  <a:solidFill>
                    <a:srgbClr val="FF5050"/>
                  </a:solidFill>
                </a:endParaRPr>
              </a:p>
            </p:txBody>
          </p:sp>
        </mc:Choice>
        <mc:Fallback xmlns=""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5D4E6154-4331-69C4-5AE2-CBF697F220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3982" y="5496696"/>
                <a:ext cx="800219" cy="86177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圖片 19">
            <a:extLst>
              <a:ext uri="{FF2B5EF4-FFF2-40B4-BE49-F238E27FC236}">
                <a16:creationId xmlns:a16="http://schemas.microsoft.com/office/drawing/2014/main" id="{E76E6A80-B724-53F6-3AA5-2C65473CF654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10" r="32103" b="80929"/>
          <a:stretch/>
        </p:blipFill>
        <p:spPr>
          <a:xfrm>
            <a:off x="1650326" y="3813447"/>
            <a:ext cx="2467998" cy="1307944"/>
          </a:xfrm>
          <a:prstGeom prst="rect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BC093726-EB9E-1365-0B76-17491CE76C8C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10" t="20119" r="32103" b="60809"/>
          <a:stretch/>
        </p:blipFill>
        <p:spPr>
          <a:xfrm>
            <a:off x="4862001" y="3811334"/>
            <a:ext cx="2467998" cy="1307944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8F46F79B-1437-8831-76B0-40B3A7313BE5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10" t="40119" r="32103" b="40809"/>
          <a:stretch/>
        </p:blipFill>
        <p:spPr>
          <a:xfrm>
            <a:off x="8107900" y="3788955"/>
            <a:ext cx="2467998" cy="1307944"/>
          </a:xfrm>
          <a:prstGeom prst="rect">
            <a:avLst/>
          </a:prstGeom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142B8373-5D38-567B-554F-30607D1544AE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10" t="60238" r="32103" b="20690"/>
          <a:stretch/>
        </p:blipFill>
        <p:spPr>
          <a:xfrm>
            <a:off x="3223884" y="5422133"/>
            <a:ext cx="2467998" cy="1307944"/>
          </a:xfrm>
          <a:prstGeom prst="rect">
            <a:avLst/>
          </a:prstGeom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7BE55A22-18F5-D442-CDE5-197891B1712A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10" t="79937" r="32103" b="990"/>
          <a:stretch/>
        </p:blipFill>
        <p:spPr>
          <a:xfrm>
            <a:off x="6516301" y="5427184"/>
            <a:ext cx="2467998" cy="130794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B8E19C6D-ECA8-5468-386D-64530B2B42CC}"/>
                  </a:ext>
                </a:extLst>
              </p:cNvPr>
              <p:cNvSpPr/>
              <p:nvPr/>
            </p:nvSpPr>
            <p:spPr>
              <a:xfrm>
                <a:off x="2354673" y="5053638"/>
                <a:ext cx="140936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zh-TW" i="1">
                              <a:solidFill>
                                <a:srgbClr val="333399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solidFill>
                                <a:srgbClr val="333399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𝑆𝑆𝑇𝐴</m:t>
                          </m:r>
                        </m:e>
                        <m:sub>
                          <m:r>
                            <a:rPr lang="en-US" altLang="zh-TW" i="1">
                              <a:solidFill>
                                <a:srgbClr val="333399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altLang="zh-TW" i="1">
                              <a:solidFill>
                                <a:srgbClr val="333399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TW" i="1">
                              <a:solidFill>
                                <a:srgbClr val="333399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  <m:r>
                            <a:rPr lang="en-US" altLang="zh-TW" i="1">
                              <a:solidFill>
                                <a:srgbClr val="333399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altLang="zh-TW" i="1">
                              <a:solidFill>
                                <a:srgbClr val="333399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zh-TW" altLang="en-US" i="1" dirty="0"/>
              </a:p>
            </p:txBody>
          </p:sp>
        </mc:Choice>
        <mc:Fallback xmlns=""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B8E19C6D-ECA8-5468-386D-64530B2B42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4673" y="5053638"/>
                <a:ext cx="1409360" cy="369332"/>
              </a:xfrm>
              <a:prstGeom prst="rect">
                <a:avLst/>
              </a:prstGeom>
              <a:blipFill>
                <a:blip r:embed="rId10"/>
                <a:stretch>
                  <a:fillRect b="-645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ED1A6081-E5C7-A47A-04DB-B0F05B5545CF}"/>
                  </a:ext>
                </a:extLst>
              </p:cNvPr>
              <p:cNvSpPr/>
              <p:nvPr/>
            </p:nvSpPr>
            <p:spPr>
              <a:xfrm>
                <a:off x="5666825" y="5057551"/>
                <a:ext cx="141468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zh-TW" i="1" smtClean="0">
                              <a:solidFill>
                                <a:srgbClr val="333399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solidFill>
                                <a:srgbClr val="333399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𝑆𝑆𝑇𝐴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rgbClr val="333399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altLang="zh-TW" i="1">
                              <a:solidFill>
                                <a:srgbClr val="333399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TW" i="1">
                              <a:solidFill>
                                <a:srgbClr val="333399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  <m:r>
                            <a:rPr lang="en-US" altLang="zh-TW" i="1">
                              <a:solidFill>
                                <a:srgbClr val="333399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altLang="zh-TW" i="1">
                              <a:solidFill>
                                <a:srgbClr val="333399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zh-TW" altLang="en-US" i="1" dirty="0"/>
              </a:p>
            </p:txBody>
          </p:sp>
        </mc:Choice>
        <mc:Fallback xmlns=""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ED1A6081-E5C7-A47A-04DB-B0F05B5545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6825" y="5057551"/>
                <a:ext cx="1414683" cy="369332"/>
              </a:xfrm>
              <a:prstGeom prst="rect">
                <a:avLst/>
              </a:prstGeom>
              <a:blipFill>
                <a:blip r:embed="rId11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1BF069EA-D615-7731-644E-2EF90E7BA314}"/>
                  </a:ext>
                </a:extLst>
              </p:cNvPr>
              <p:cNvSpPr/>
              <p:nvPr/>
            </p:nvSpPr>
            <p:spPr>
              <a:xfrm>
                <a:off x="8878585" y="5030542"/>
                <a:ext cx="141468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zh-TW" i="1" smtClean="0">
                              <a:solidFill>
                                <a:srgbClr val="333399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solidFill>
                                <a:srgbClr val="333399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𝑆𝑆𝑇𝐴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rgbClr val="333399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d>
                        <m:dPr>
                          <m:ctrlPr>
                            <a:rPr lang="en-US" altLang="zh-TW" i="1">
                              <a:solidFill>
                                <a:srgbClr val="333399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TW" i="1">
                              <a:solidFill>
                                <a:srgbClr val="333399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  <m:r>
                            <a:rPr lang="en-US" altLang="zh-TW" i="1">
                              <a:solidFill>
                                <a:srgbClr val="333399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altLang="zh-TW" i="1">
                              <a:solidFill>
                                <a:srgbClr val="333399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zh-TW" altLang="en-US" i="1" dirty="0"/>
              </a:p>
            </p:txBody>
          </p:sp>
        </mc:Choice>
        <mc:Fallback xmlns=""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1BF069EA-D615-7731-644E-2EF90E7BA3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78585" y="5030542"/>
                <a:ext cx="1414683" cy="369332"/>
              </a:xfrm>
              <a:prstGeom prst="rect">
                <a:avLst/>
              </a:prstGeom>
              <a:blipFill>
                <a:blip r:embed="rId12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文字方塊 27">
            <a:extLst>
              <a:ext uri="{FF2B5EF4-FFF2-40B4-BE49-F238E27FC236}">
                <a16:creationId xmlns:a16="http://schemas.microsoft.com/office/drawing/2014/main" id="{752A7C3A-F59F-BC4F-C196-4C030396A4DD}"/>
              </a:ext>
            </a:extLst>
          </p:cNvPr>
          <p:cNvSpPr txBox="1"/>
          <p:nvPr/>
        </p:nvSpPr>
        <p:spPr>
          <a:xfrm>
            <a:off x="595151" y="3342479"/>
            <a:ext cx="26287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/>
              <a:t>At any given time …</a:t>
            </a:r>
            <a:endParaRPr kumimoji="1"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8144226F-9F8D-F2D0-621B-047AE969C53B}"/>
                  </a:ext>
                </a:extLst>
              </p:cNvPr>
              <p:cNvSpPr txBox="1"/>
              <p:nvPr/>
            </p:nvSpPr>
            <p:spPr>
              <a:xfrm>
                <a:off x="8787560" y="6272129"/>
                <a:ext cx="173001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800" b="0" i="1" kern="100" smtClean="0">
                          <a:solidFill>
                            <a:srgbClr val="333399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𝑆𝑆𝑇𝐴</m:t>
                      </m:r>
                      <m:d>
                        <m:dPr>
                          <m:ctrlPr>
                            <a:rPr lang="zh-TW" altLang="zh-TW" sz="1800" i="1" kern="100">
                              <a:solidFill>
                                <a:srgbClr val="333399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TW" sz="1800" i="1" kern="100">
                              <a:solidFill>
                                <a:srgbClr val="333399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  <m:r>
                            <a:rPr lang="en-US" altLang="zh-TW" sz="1800" i="1" kern="100">
                              <a:solidFill>
                                <a:srgbClr val="333399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altLang="zh-TW" sz="1800" i="1" kern="100">
                              <a:solidFill>
                                <a:srgbClr val="333399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8144226F-9F8D-F2D0-621B-047AE969C5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7560" y="6272129"/>
                <a:ext cx="1730019" cy="369332"/>
              </a:xfrm>
              <a:prstGeom prst="rect">
                <a:avLst/>
              </a:prstGeom>
              <a:blipFill>
                <a:blip r:embed="rId13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E2A5DEB3-F0BB-0E3A-6D39-15924CA69552}"/>
              </a:ext>
            </a:extLst>
          </p:cNvPr>
          <p:cNvCxnSpPr>
            <a:cxnSpLocks/>
          </p:cNvCxnSpPr>
          <p:nvPr/>
        </p:nvCxnSpPr>
        <p:spPr>
          <a:xfrm>
            <a:off x="3467373" y="2438017"/>
            <a:ext cx="1959650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F55C76ED-39CD-39B7-C2AA-01967A49C6FD}"/>
              </a:ext>
            </a:extLst>
          </p:cNvPr>
          <p:cNvCxnSpPr>
            <a:cxnSpLocks/>
          </p:cNvCxnSpPr>
          <p:nvPr/>
        </p:nvCxnSpPr>
        <p:spPr>
          <a:xfrm>
            <a:off x="5666825" y="2438017"/>
            <a:ext cx="1959650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32233216-6731-5BE7-E3EE-A379C717F000}"/>
              </a:ext>
            </a:extLst>
          </p:cNvPr>
          <p:cNvCxnSpPr>
            <a:cxnSpLocks/>
          </p:cNvCxnSpPr>
          <p:nvPr/>
        </p:nvCxnSpPr>
        <p:spPr>
          <a:xfrm>
            <a:off x="7898760" y="2438017"/>
            <a:ext cx="1959650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84258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EE839A0E-C073-84CA-BD98-5942C7E36F26}"/>
              </a:ext>
            </a:extLst>
          </p:cNvPr>
          <p:cNvSpPr txBox="1">
            <a:spLocks/>
          </p:cNvSpPr>
          <p:nvPr/>
        </p:nvSpPr>
        <p:spPr>
          <a:xfrm>
            <a:off x="1674420" y="359499"/>
            <a:ext cx="8843159" cy="8498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zh-TW" b="1" dirty="0">
                <a:solidFill>
                  <a:schemeClr val="accent1">
                    <a:lumMod val="75000"/>
                  </a:schemeClr>
                </a:solidFill>
                <a:latin typeface="+mn-lt"/>
              </a:rPr>
              <a:t>What is EOF analysis?</a:t>
            </a:r>
            <a:endParaRPr kumimoji="1" lang="zh-TW" altLang="en-US" b="1" dirty="0">
              <a:solidFill>
                <a:schemeClr val="accent1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13" name="投影片編號版面配置區 12">
            <a:extLst>
              <a:ext uri="{FF2B5EF4-FFF2-40B4-BE49-F238E27FC236}">
                <a16:creationId xmlns:a16="http://schemas.microsoft.com/office/drawing/2014/main" id="{D843EB31-4F92-3B69-88B1-ADB5641A01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4D7F2-F5CE-C646-86CE-E67DBC894B4B}" type="slidenum">
              <a:rPr kumimoji="1" lang="zh-TW" altLang="en-US" smtClean="0"/>
              <a:t>5</a:t>
            </a:fld>
            <a:endParaRPr kumimoji="1" lang="zh-TW" altLang="en-US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DE005F5D-9D38-C060-AEA0-052A3087BA92}"/>
              </a:ext>
            </a:extLst>
          </p:cNvPr>
          <p:cNvSpPr txBox="1"/>
          <p:nvPr/>
        </p:nvSpPr>
        <p:spPr>
          <a:xfrm>
            <a:off x="488271" y="1733921"/>
            <a:ext cx="36744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(1) 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背景：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X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為一距平矩陣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FEC142F4-5346-5F67-6B9B-DE19E0E60902}"/>
                  </a:ext>
                </a:extLst>
              </p:cNvPr>
              <p:cNvSpPr txBox="1"/>
              <p:nvPr/>
            </p:nvSpPr>
            <p:spPr>
              <a:xfrm>
                <a:off x="4239619" y="1592023"/>
                <a:ext cx="3615926" cy="7454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240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TW" sz="240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……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……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zh-TW" sz="2400" dirty="0"/>
                  <a:t>,</a:t>
                </a:r>
                <a:endParaRPr lang="zh-TW" altLang="en-US" sz="2400" dirty="0"/>
              </a:p>
            </p:txBody>
          </p:sp>
        </mc:Choice>
        <mc:Fallback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FEC142F4-5346-5F67-6B9B-DE19E0E609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9619" y="1592023"/>
                <a:ext cx="3615926" cy="745460"/>
              </a:xfrm>
              <a:prstGeom prst="rect">
                <a:avLst/>
              </a:prstGeom>
              <a:blipFill>
                <a:blip r:embed="rId3"/>
                <a:stretch>
                  <a:fillRect l="-350" r="-174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49AB3696-8BE8-869E-F97B-3E41FEAC1122}"/>
                  </a:ext>
                </a:extLst>
              </p:cNvPr>
              <p:cNvSpPr txBox="1"/>
              <p:nvPr/>
            </p:nvSpPr>
            <p:spPr>
              <a:xfrm>
                <a:off x="8016597" y="1438968"/>
                <a:ext cx="2180982" cy="10515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則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nary>
                              <m:naryPr>
                                <m:chr m:val="∑"/>
                                <m:ctrlPr>
                                  <a:rPr lang="en-US" altLang="zh-TW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nary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=0</m:t>
                            </m:r>
                          </m:e>
                          <m:e>
                            <m:nary>
                              <m:naryPr>
                                <m:chr m:val="∑"/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nary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=0</m:t>
                            </m:r>
                          </m:e>
                        </m:eqArr>
                      </m:e>
                    </m:d>
                  </m:oMath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49AB3696-8BE8-869E-F97B-3E41FEAC11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6597" y="1438968"/>
                <a:ext cx="2180982" cy="1051570"/>
              </a:xfrm>
              <a:prstGeom prst="rect">
                <a:avLst/>
              </a:prstGeom>
              <a:blipFill>
                <a:blip r:embed="rId4"/>
                <a:stretch>
                  <a:fillRect l="-60694" t="-203571" r="-4046" b="-29047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直線單箭頭接點 9">
            <a:extLst>
              <a:ext uri="{FF2B5EF4-FFF2-40B4-BE49-F238E27FC236}">
                <a16:creationId xmlns:a16="http://schemas.microsoft.com/office/drawing/2014/main" id="{8D3271EE-5603-993A-193C-1A50FBE7EEF2}"/>
              </a:ext>
            </a:extLst>
          </p:cNvPr>
          <p:cNvCxnSpPr/>
          <p:nvPr/>
        </p:nvCxnSpPr>
        <p:spPr>
          <a:xfrm>
            <a:off x="991633" y="4972943"/>
            <a:ext cx="2880000" cy="0"/>
          </a:xfrm>
          <a:prstGeom prst="straightConnector1">
            <a:avLst/>
          </a:prstGeom>
          <a:ln w="28575">
            <a:solidFill>
              <a:srgbClr val="FF0000"/>
            </a:solidFill>
            <a:prstDash val="solid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" name="直線單箭頭接點 10">
            <a:extLst>
              <a:ext uri="{FF2B5EF4-FFF2-40B4-BE49-F238E27FC236}">
                <a16:creationId xmlns:a16="http://schemas.microsoft.com/office/drawing/2014/main" id="{A6B46E3B-F6DD-28A2-C05C-A188A607836B}"/>
              </a:ext>
            </a:extLst>
          </p:cNvPr>
          <p:cNvCxnSpPr>
            <a:cxnSpLocks/>
          </p:cNvCxnSpPr>
          <p:nvPr/>
        </p:nvCxnSpPr>
        <p:spPr>
          <a:xfrm flipV="1">
            <a:off x="2431633" y="3532943"/>
            <a:ext cx="0" cy="288000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163CC052-40BA-D0D2-0BB6-F31930B1FD39}"/>
                  </a:ext>
                </a:extLst>
              </p:cNvPr>
              <p:cNvSpPr txBox="1"/>
              <p:nvPr/>
            </p:nvSpPr>
            <p:spPr>
              <a:xfrm>
                <a:off x="3871633" y="4788277"/>
                <a:ext cx="3679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163CC052-40BA-D0D2-0BB6-F31930B1FD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1633" y="4788277"/>
                <a:ext cx="367986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68F36EEB-68D2-36EB-3CCF-6690F89C4BCF}"/>
                  </a:ext>
                </a:extLst>
              </p:cNvPr>
              <p:cNvSpPr txBox="1"/>
              <p:nvPr/>
            </p:nvSpPr>
            <p:spPr>
              <a:xfrm>
                <a:off x="2258140" y="3064778"/>
                <a:ext cx="3713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68F36EEB-68D2-36EB-3CCF-6690F89C4B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8140" y="3064778"/>
                <a:ext cx="371384" cy="369332"/>
              </a:xfrm>
              <a:prstGeom prst="rect">
                <a:avLst/>
              </a:prstGeom>
              <a:blipFill>
                <a:blip r:embed="rId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橢圓 9">
            <a:extLst>
              <a:ext uri="{FF2B5EF4-FFF2-40B4-BE49-F238E27FC236}">
                <a16:creationId xmlns:a16="http://schemas.microsoft.com/office/drawing/2014/main" id="{580CC44F-4D19-6278-2301-CA24B13226A9}"/>
              </a:ext>
            </a:extLst>
          </p:cNvPr>
          <p:cNvSpPr/>
          <p:nvPr/>
        </p:nvSpPr>
        <p:spPr>
          <a:xfrm>
            <a:off x="2861308" y="3913212"/>
            <a:ext cx="166120" cy="166120"/>
          </a:xfrm>
          <a:prstGeom prst="ellipse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07787F4-3002-C046-5971-A615898FC8D9}"/>
              </a:ext>
            </a:extLst>
          </p:cNvPr>
          <p:cNvSpPr/>
          <p:nvPr/>
        </p:nvSpPr>
        <p:spPr>
          <a:xfrm>
            <a:off x="1642013" y="4360018"/>
            <a:ext cx="166120" cy="166120"/>
          </a:xfrm>
          <a:prstGeom prst="ellipse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D2068FB8-B6F0-83EF-F282-07E920DF7015}"/>
              </a:ext>
            </a:extLst>
          </p:cNvPr>
          <p:cNvSpPr/>
          <p:nvPr/>
        </p:nvSpPr>
        <p:spPr>
          <a:xfrm>
            <a:off x="2241350" y="5049370"/>
            <a:ext cx="166120" cy="166120"/>
          </a:xfrm>
          <a:prstGeom prst="ellipse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橢圓 20">
            <a:extLst>
              <a:ext uri="{FF2B5EF4-FFF2-40B4-BE49-F238E27FC236}">
                <a16:creationId xmlns:a16="http://schemas.microsoft.com/office/drawing/2014/main" id="{46AD1DFC-6875-43AE-DAB2-B787177CA90B}"/>
              </a:ext>
            </a:extLst>
          </p:cNvPr>
          <p:cNvSpPr/>
          <p:nvPr/>
        </p:nvSpPr>
        <p:spPr>
          <a:xfrm>
            <a:off x="1870703" y="5609883"/>
            <a:ext cx="166120" cy="166120"/>
          </a:xfrm>
          <a:prstGeom prst="ellipse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橢圓 21">
            <a:extLst>
              <a:ext uri="{FF2B5EF4-FFF2-40B4-BE49-F238E27FC236}">
                <a16:creationId xmlns:a16="http://schemas.microsoft.com/office/drawing/2014/main" id="{8EC741A5-F4D8-DD60-F43F-7500B6F76A75}"/>
              </a:ext>
            </a:extLst>
          </p:cNvPr>
          <p:cNvSpPr/>
          <p:nvPr/>
        </p:nvSpPr>
        <p:spPr>
          <a:xfrm>
            <a:off x="3162184" y="4583421"/>
            <a:ext cx="166120" cy="166120"/>
          </a:xfrm>
          <a:prstGeom prst="ellipse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BA130EC6-D0E3-8E4B-CCA1-ED93D7BF34EB}"/>
                  </a:ext>
                </a:extLst>
              </p:cNvPr>
              <p:cNvSpPr txBox="1"/>
              <p:nvPr/>
            </p:nvSpPr>
            <p:spPr>
              <a:xfrm>
                <a:off x="1615788" y="5765320"/>
                <a:ext cx="9771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TW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TW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BA130EC6-D0E3-8E4B-CCA1-ED93D7BF34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5788" y="5765320"/>
                <a:ext cx="977126" cy="369332"/>
              </a:xfrm>
              <a:prstGeom prst="rect">
                <a:avLst/>
              </a:prstGeom>
              <a:blipFill>
                <a:blip r:embed="rId7"/>
                <a:stretch>
                  <a:fillRect b="-1724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文字方塊 23">
                <a:extLst>
                  <a:ext uri="{FF2B5EF4-FFF2-40B4-BE49-F238E27FC236}">
                    <a16:creationId xmlns:a16="http://schemas.microsoft.com/office/drawing/2014/main" id="{99D0ABC4-BE77-5E89-F33B-99EC5BC6B996}"/>
                  </a:ext>
                </a:extLst>
              </p:cNvPr>
              <p:cNvSpPr txBox="1"/>
              <p:nvPr/>
            </p:nvSpPr>
            <p:spPr>
              <a:xfrm>
                <a:off x="2921432" y="4212271"/>
                <a:ext cx="9771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TW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TW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4" name="文字方塊 23">
                <a:extLst>
                  <a:ext uri="{FF2B5EF4-FFF2-40B4-BE49-F238E27FC236}">
                    <a16:creationId xmlns:a16="http://schemas.microsoft.com/office/drawing/2014/main" id="{99D0ABC4-BE77-5E89-F33B-99EC5BC6B9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1432" y="4212271"/>
                <a:ext cx="977126" cy="369332"/>
              </a:xfrm>
              <a:prstGeom prst="rect">
                <a:avLst/>
              </a:prstGeom>
              <a:blipFill>
                <a:blip r:embed="rId8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文字方塊 24">
                <a:extLst>
                  <a:ext uri="{FF2B5EF4-FFF2-40B4-BE49-F238E27FC236}">
                    <a16:creationId xmlns:a16="http://schemas.microsoft.com/office/drawing/2014/main" id="{F0A65B76-F4E0-EE62-3A8F-8DA54C8B692D}"/>
                  </a:ext>
                </a:extLst>
              </p:cNvPr>
              <p:cNvSpPr txBox="1"/>
              <p:nvPr/>
            </p:nvSpPr>
            <p:spPr>
              <a:xfrm>
                <a:off x="1385955" y="3929271"/>
                <a:ext cx="9771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TW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TW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5" name="文字方塊 24">
                <a:extLst>
                  <a:ext uri="{FF2B5EF4-FFF2-40B4-BE49-F238E27FC236}">
                    <a16:creationId xmlns:a16="http://schemas.microsoft.com/office/drawing/2014/main" id="{F0A65B76-F4E0-EE62-3A8F-8DA54C8B69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5955" y="3929271"/>
                <a:ext cx="977126" cy="369332"/>
              </a:xfrm>
              <a:prstGeom prst="rect">
                <a:avLst/>
              </a:prstGeom>
              <a:blipFill>
                <a:blip r:embed="rId9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文字方塊 25">
                <a:extLst>
                  <a:ext uri="{FF2B5EF4-FFF2-40B4-BE49-F238E27FC236}">
                    <a16:creationId xmlns:a16="http://schemas.microsoft.com/office/drawing/2014/main" id="{DA6DE5FA-F888-24D2-9743-E58ADC274AFB}"/>
                  </a:ext>
                </a:extLst>
              </p:cNvPr>
              <p:cNvSpPr txBox="1"/>
              <p:nvPr/>
            </p:nvSpPr>
            <p:spPr>
              <a:xfrm>
                <a:off x="1991348" y="4618623"/>
                <a:ext cx="9771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TW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TW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6" name="文字方塊 25">
                <a:extLst>
                  <a:ext uri="{FF2B5EF4-FFF2-40B4-BE49-F238E27FC236}">
                    <a16:creationId xmlns:a16="http://schemas.microsoft.com/office/drawing/2014/main" id="{DA6DE5FA-F888-24D2-9743-E58ADC274A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1348" y="4618623"/>
                <a:ext cx="977126" cy="369332"/>
              </a:xfrm>
              <a:prstGeom prst="rect">
                <a:avLst/>
              </a:prstGeom>
              <a:blipFill>
                <a:blip r:embed="rId10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文字方塊 26">
                <a:extLst>
                  <a:ext uri="{FF2B5EF4-FFF2-40B4-BE49-F238E27FC236}">
                    <a16:creationId xmlns:a16="http://schemas.microsoft.com/office/drawing/2014/main" id="{28B1D128-E16C-C84C-5B0C-E377E2ABD31E}"/>
                  </a:ext>
                </a:extLst>
              </p:cNvPr>
              <p:cNvSpPr txBox="1"/>
              <p:nvPr/>
            </p:nvSpPr>
            <p:spPr>
              <a:xfrm>
                <a:off x="2629524" y="3482465"/>
                <a:ext cx="9664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TW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TW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7" name="文字方塊 26">
                <a:extLst>
                  <a:ext uri="{FF2B5EF4-FFF2-40B4-BE49-F238E27FC236}">
                    <a16:creationId xmlns:a16="http://schemas.microsoft.com/office/drawing/2014/main" id="{28B1D128-E16C-C84C-5B0C-E377E2ABD3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9524" y="3482465"/>
                <a:ext cx="966482" cy="369332"/>
              </a:xfrm>
              <a:prstGeom prst="rect">
                <a:avLst/>
              </a:prstGeom>
              <a:blipFill>
                <a:blip r:embed="rId11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直線單箭頭接點 20">
            <a:extLst>
              <a:ext uri="{FF2B5EF4-FFF2-40B4-BE49-F238E27FC236}">
                <a16:creationId xmlns:a16="http://schemas.microsoft.com/office/drawing/2014/main" id="{4D266FEA-17D8-9BDA-4489-8779BB84B6DB}"/>
              </a:ext>
            </a:extLst>
          </p:cNvPr>
          <p:cNvCxnSpPr/>
          <p:nvPr/>
        </p:nvCxnSpPr>
        <p:spPr>
          <a:xfrm>
            <a:off x="4770057" y="1761157"/>
            <a:ext cx="2843651" cy="0"/>
          </a:xfrm>
          <a:prstGeom prst="straightConnector1">
            <a:avLst/>
          </a:prstGeom>
          <a:ln w="1905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單箭頭接點 28">
            <a:extLst>
              <a:ext uri="{FF2B5EF4-FFF2-40B4-BE49-F238E27FC236}">
                <a16:creationId xmlns:a16="http://schemas.microsoft.com/office/drawing/2014/main" id="{8194769A-FDAE-F27D-3A93-1FA39C4E580A}"/>
              </a:ext>
            </a:extLst>
          </p:cNvPr>
          <p:cNvCxnSpPr/>
          <p:nvPr/>
        </p:nvCxnSpPr>
        <p:spPr>
          <a:xfrm>
            <a:off x="4770057" y="2260851"/>
            <a:ext cx="2843651" cy="0"/>
          </a:xfrm>
          <a:prstGeom prst="straightConnector1">
            <a:avLst/>
          </a:prstGeom>
          <a:ln w="19050">
            <a:solidFill>
              <a:schemeClr val="accent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0" name="文字方塊 29">
                <a:extLst>
                  <a:ext uri="{FF2B5EF4-FFF2-40B4-BE49-F238E27FC236}">
                    <a16:creationId xmlns:a16="http://schemas.microsoft.com/office/drawing/2014/main" id="{655EDDF3-7315-03D0-73D4-3A8FF9377137}"/>
                  </a:ext>
                </a:extLst>
              </p:cNvPr>
              <p:cNvSpPr txBox="1"/>
              <p:nvPr/>
            </p:nvSpPr>
            <p:spPr>
              <a:xfrm>
                <a:off x="5295835" y="1381171"/>
                <a:ext cx="17954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TW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TW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𝑐𝑜𝑚𝑝𝑜𝑛𝑒𝑛𝑡</m:t>
                      </m:r>
                    </m:oMath>
                  </m:oMathPara>
                </a14:m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30" name="文字方塊 29">
                <a:extLst>
                  <a:ext uri="{FF2B5EF4-FFF2-40B4-BE49-F238E27FC236}">
                    <a16:creationId xmlns:a16="http://schemas.microsoft.com/office/drawing/2014/main" id="{655EDDF3-7315-03D0-73D4-3A8FF93771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5835" y="1381171"/>
                <a:ext cx="1795492" cy="369332"/>
              </a:xfrm>
              <a:prstGeom prst="rect">
                <a:avLst/>
              </a:prstGeom>
              <a:blipFill>
                <a:blip r:embed="rId12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EC576330-D128-47BE-61DF-36184E27490C}"/>
                  </a:ext>
                </a:extLst>
              </p:cNvPr>
              <p:cNvSpPr txBox="1"/>
              <p:nvPr/>
            </p:nvSpPr>
            <p:spPr>
              <a:xfrm>
                <a:off x="5292437" y="2310657"/>
                <a:ext cx="17988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TW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TW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𝑐𝑜𝑚𝑝𝑜𝑛𝑒𝑛𝑡</m:t>
                      </m:r>
                    </m:oMath>
                  </m:oMathPara>
                </a14:m>
                <a:endParaRPr lang="zh-TW" altLang="en-US" dirty="0">
                  <a:solidFill>
                    <a:schemeClr val="accent1"/>
                  </a:solidFill>
                </a:endParaRPr>
              </a:p>
            </p:txBody>
          </p:sp>
        </mc:Choice>
        <mc:Fallback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EC576330-D128-47BE-61DF-36184E2749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2437" y="2310657"/>
                <a:ext cx="1798890" cy="369332"/>
              </a:xfrm>
              <a:prstGeom prst="rect">
                <a:avLst/>
              </a:prstGeom>
              <a:blipFill>
                <a:blip r:embed="rId13"/>
                <a:stretch>
                  <a:fillRect b="-967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3273282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EE839A0E-C073-84CA-BD98-5942C7E36F26}"/>
              </a:ext>
            </a:extLst>
          </p:cNvPr>
          <p:cNvSpPr txBox="1">
            <a:spLocks/>
          </p:cNvSpPr>
          <p:nvPr/>
        </p:nvSpPr>
        <p:spPr>
          <a:xfrm>
            <a:off x="1674420" y="359499"/>
            <a:ext cx="8843159" cy="8498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zh-TW" b="1" dirty="0">
                <a:solidFill>
                  <a:schemeClr val="accent1">
                    <a:lumMod val="75000"/>
                  </a:schemeClr>
                </a:solidFill>
                <a:latin typeface="+mn-lt"/>
              </a:rPr>
              <a:t>Reconstruction of EOF</a:t>
            </a:r>
            <a:endParaRPr kumimoji="1" lang="zh-TW" altLang="en-US" b="1" dirty="0">
              <a:solidFill>
                <a:schemeClr val="accent1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78359612-E100-D6F7-2F54-949A42AFD5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4D7F2-F5CE-C646-86CE-E67DBC894B4B}" type="slidenum">
              <a:rPr kumimoji="1" lang="zh-TW" altLang="en-US" smtClean="0"/>
              <a:t>50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12972A3C-F6E8-AC0E-C1BE-5756C3FD7D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0475" y="1353943"/>
            <a:ext cx="5806456" cy="5278596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D1EB6E02-187D-4CC5-8199-F41FFF17C6BD}"/>
              </a:ext>
            </a:extLst>
          </p:cNvPr>
          <p:cNvSpPr txBox="1"/>
          <p:nvPr/>
        </p:nvSpPr>
        <p:spPr>
          <a:xfrm>
            <a:off x="1052294" y="1472026"/>
            <a:ext cx="154676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TW" sz="2400" dirty="0"/>
              <a:t>”</a:t>
            </a:r>
            <a:r>
              <a:rPr kumimoji="1" lang="en-US" altLang="zh-TW" sz="2400" dirty="0" err="1"/>
              <a:t>re_eof.ncl</a:t>
            </a:r>
            <a:r>
              <a:rPr kumimoji="1" lang="en-US" altLang="zh-TW" sz="2400" dirty="0"/>
              <a:t>”</a:t>
            </a:r>
            <a:endParaRPr kumimoji="1" lang="zh-TW" altLang="en-US" sz="2400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119C3B69-A8B0-B63C-F66E-D2378388C2D5}"/>
              </a:ext>
            </a:extLst>
          </p:cNvPr>
          <p:cNvSpPr txBox="1"/>
          <p:nvPr/>
        </p:nvSpPr>
        <p:spPr>
          <a:xfrm>
            <a:off x="1052294" y="2352093"/>
            <a:ext cx="2495748" cy="40011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zh-TW" sz="2000" dirty="0"/>
              <a:t>eof2data (</a:t>
            </a:r>
            <a:r>
              <a:rPr kumimoji="1" lang="en-US" altLang="zh-TW" sz="2000" dirty="0" err="1"/>
              <a:t>eof</a:t>
            </a:r>
            <a:r>
              <a:rPr kumimoji="1" lang="en-US" altLang="zh-TW" sz="2000" dirty="0"/>
              <a:t>, </a:t>
            </a:r>
            <a:r>
              <a:rPr kumimoji="1" lang="en-US" altLang="zh-TW" sz="2000" dirty="0" err="1"/>
              <a:t>eof_ts</a:t>
            </a:r>
            <a:r>
              <a:rPr kumimoji="1" lang="en-US" altLang="zh-TW" sz="2000" dirty="0"/>
              <a:t>)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C8AAE547-AF2D-30F4-1133-3DFD27C9075C}"/>
              </a:ext>
            </a:extLst>
          </p:cNvPr>
          <p:cNvSpPr/>
          <p:nvPr/>
        </p:nvSpPr>
        <p:spPr>
          <a:xfrm>
            <a:off x="6242510" y="5023089"/>
            <a:ext cx="3291446" cy="463138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348FFCFA-9A4E-8411-6E01-8ABD65187184}"/>
              </a:ext>
            </a:extLst>
          </p:cNvPr>
          <p:cNvSpPr txBox="1"/>
          <p:nvPr/>
        </p:nvSpPr>
        <p:spPr>
          <a:xfrm>
            <a:off x="926276" y="3462340"/>
            <a:ext cx="35846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000" dirty="0"/>
              <a:t>You can compute anomalous values from each mode</a:t>
            </a:r>
            <a:endParaRPr kumimoji="1" lang="zh-TW" altLang="en-US" sz="2000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87B0A6BA-7805-1A7E-B285-E366DF569E34}"/>
              </a:ext>
            </a:extLst>
          </p:cNvPr>
          <p:cNvSpPr txBox="1"/>
          <p:nvPr/>
        </p:nvSpPr>
        <p:spPr>
          <a:xfrm>
            <a:off x="9630300" y="5069992"/>
            <a:ext cx="2019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= ssta1+ssta2+ssta3</a:t>
            </a:r>
            <a:endParaRPr kumimoji="1" lang="zh-TW" altLang="en-US" dirty="0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687B6AAE-349D-7E2F-548B-F11AE3DB6957}"/>
              </a:ext>
            </a:extLst>
          </p:cNvPr>
          <p:cNvSpPr txBox="1"/>
          <p:nvPr/>
        </p:nvSpPr>
        <p:spPr>
          <a:xfrm>
            <a:off x="929473" y="5939486"/>
            <a:ext cx="27413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dirty="0"/>
              <a:t>re-order the coordinates</a:t>
            </a:r>
            <a:endParaRPr kumimoji="1" lang="zh-TW" altLang="en-US" sz="2000" dirty="0"/>
          </a:p>
        </p:txBody>
      </p:sp>
      <p:sp>
        <p:nvSpPr>
          <p:cNvPr id="18" name="左大括弧 17">
            <a:extLst>
              <a:ext uri="{FF2B5EF4-FFF2-40B4-BE49-F238E27FC236}">
                <a16:creationId xmlns:a16="http://schemas.microsoft.com/office/drawing/2014/main" id="{28ABA704-933D-98AD-57FD-B30EDB3DFA58}"/>
              </a:ext>
            </a:extLst>
          </p:cNvPr>
          <p:cNvSpPr/>
          <p:nvPr/>
        </p:nvSpPr>
        <p:spPr>
          <a:xfrm>
            <a:off x="5794773" y="5759531"/>
            <a:ext cx="115372" cy="760021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20" name="直線箭頭接點 19">
            <a:extLst>
              <a:ext uri="{FF2B5EF4-FFF2-40B4-BE49-F238E27FC236}">
                <a16:creationId xmlns:a16="http://schemas.microsoft.com/office/drawing/2014/main" id="{D92A7E00-AD59-746A-29A8-D7A411B74805}"/>
              </a:ext>
            </a:extLst>
          </p:cNvPr>
          <p:cNvCxnSpPr>
            <a:cxnSpLocks/>
          </p:cNvCxnSpPr>
          <p:nvPr/>
        </p:nvCxnSpPr>
        <p:spPr>
          <a:xfrm flipH="1">
            <a:off x="4132613" y="2196329"/>
            <a:ext cx="1787862" cy="126601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箭頭接點 20">
            <a:extLst>
              <a:ext uri="{FF2B5EF4-FFF2-40B4-BE49-F238E27FC236}">
                <a16:creationId xmlns:a16="http://schemas.microsoft.com/office/drawing/2014/main" id="{CD023043-3E6B-D9B7-37D1-F36DE274A710}"/>
              </a:ext>
            </a:extLst>
          </p:cNvPr>
          <p:cNvCxnSpPr>
            <a:cxnSpLocks/>
          </p:cNvCxnSpPr>
          <p:nvPr/>
        </p:nvCxnSpPr>
        <p:spPr>
          <a:xfrm flipH="1" flipV="1">
            <a:off x="4132613" y="3816283"/>
            <a:ext cx="1787862" cy="6924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箭頭接點 23">
            <a:extLst>
              <a:ext uri="{FF2B5EF4-FFF2-40B4-BE49-F238E27FC236}">
                <a16:creationId xmlns:a16="http://schemas.microsoft.com/office/drawing/2014/main" id="{ABD186A7-95F0-DC50-C875-5BC0869000DD}"/>
              </a:ext>
            </a:extLst>
          </p:cNvPr>
          <p:cNvCxnSpPr>
            <a:cxnSpLocks/>
          </p:cNvCxnSpPr>
          <p:nvPr/>
        </p:nvCxnSpPr>
        <p:spPr>
          <a:xfrm flipH="1" flipV="1">
            <a:off x="4132613" y="4170226"/>
            <a:ext cx="1777532" cy="33539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4748BAE6-B7B9-0B1D-2385-FE79EBBD11A0}"/>
              </a:ext>
            </a:extLst>
          </p:cNvPr>
          <p:cNvSpPr txBox="1"/>
          <p:nvPr/>
        </p:nvSpPr>
        <p:spPr>
          <a:xfrm>
            <a:off x="926276" y="4908068"/>
            <a:ext cx="40712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000" dirty="0"/>
              <a:t>Or reconstruct it from all EOF modes (depending on “</a:t>
            </a:r>
            <a:r>
              <a:rPr kumimoji="1" lang="en-US" altLang="zh-TW" sz="2000" dirty="0" err="1"/>
              <a:t>neof</a:t>
            </a:r>
            <a:r>
              <a:rPr kumimoji="1" lang="en-US" altLang="zh-TW" sz="2000" dirty="0"/>
              <a:t>”)</a:t>
            </a:r>
            <a:endParaRPr kumimoji="1" lang="zh-TW" altLang="en-US" sz="2000" dirty="0"/>
          </a:p>
        </p:txBody>
      </p:sp>
      <p:cxnSp>
        <p:nvCxnSpPr>
          <p:cNvPr id="29" name="直線箭頭接點 28">
            <a:extLst>
              <a:ext uri="{FF2B5EF4-FFF2-40B4-BE49-F238E27FC236}">
                <a16:creationId xmlns:a16="http://schemas.microsoft.com/office/drawing/2014/main" id="{E248BFA0-75DB-F74C-61D8-BF4185D0C0BF}"/>
              </a:ext>
            </a:extLst>
          </p:cNvPr>
          <p:cNvCxnSpPr>
            <a:cxnSpLocks/>
          </p:cNvCxnSpPr>
          <p:nvPr/>
        </p:nvCxnSpPr>
        <p:spPr>
          <a:xfrm flipH="1">
            <a:off x="5152200" y="5265143"/>
            <a:ext cx="76827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箭頭接點 31">
            <a:extLst>
              <a:ext uri="{FF2B5EF4-FFF2-40B4-BE49-F238E27FC236}">
                <a16:creationId xmlns:a16="http://schemas.microsoft.com/office/drawing/2014/main" id="{4B28CF12-C1A8-F293-6A37-40BE1B2CF849}"/>
              </a:ext>
            </a:extLst>
          </p:cNvPr>
          <p:cNvCxnSpPr>
            <a:cxnSpLocks/>
          </p:cNvCxnSpPr>
          <p:nvPr/>
        </p:nvCxnSpPr>
        <p:spPr>
          <a:xfrm flipH="1">
            <a:off x="3748475" y="6141936"/>
            <a:ext cx="192793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719396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EE839A0E-C073-84CA-BD98-5942C7E36F26}"/>
              </a:ext>
            </a:extLst>
          </p:cNvPr>
          <p:cNvSpPr txBox="1">
            <a:spLocks/>
          </p:cNvSpPr>
          <p:nvPr/>
        </p:nvSpPr>
        <p:spPr>
          <a:xfrm>
            <a:off x="1674420" y="359499"/>
            <a:ext cx="8843159" cy="8498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zh-TW" b="1" dirty="0">
                <a:solidFill>
                  <a:schemeClr val="accent1">
                    <a:lumMod val="75000"/>
                  </a:schemeClr>
                </a:solidFill>
                <a:latin typeface="+mn-lt"/>
              </a:rPr>
              <a:t>Reconstruction of EOF</a:t>
            </a:r>
            <a:endParaRPr kumimoji="1" lang="zh-TW" altLang="en-US" b="1" dirty="0">
              <a:solidFill>
                <a:schemeClr val="accent1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78359612-E100-D6F7-2F54-949A42AFD5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4D7F2-F5CE-C646-86CE-E67DBC894B4B}" type="slidenum">
              <a:rPr kumimoji="1" lang="zh-TW" altLang="en-US" smtClean="0"/>
              <a:t>51</a:t>
            </a:fld>
            <a:endParaRPr kumimoji="1" lang="zh-TW" alt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BC63B18B-A818-15B3-B928-1D1002ABAD39}"/>
              </a:ext>
            </a:extLst>
          </p:cNvPr>
          <p:cNvSpPr txBox="1"/>
          <p:nvPr/>
        </p:nvSpPr>
        <p:spPr>
          <a:xfrm>
            <a:off x="641268" y="1458232"/>
            <a:ext cx="11960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dirty="0"/>
              <a:t>At t=20 …</a:t>
            </a:r>
            <a:endParaRPr kumimoji="1" lang="zh-TW" altLang="en-US" sz="2000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4E3ECA27-1EA4-E152-1993-1EE15756AC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84" t="38361" r="6673" b="38759"/>
          <a:stretch/>
        </p:blipFill>
        <p:spPr>
          <a:xfrm>
            <a:off x="155322" y="2107186"/>
            <a:ext cx="11881354" cy="4055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50531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EE839A0E-C073-84CA-BD98-5942C7E36F26}"/>
              </a:ext>
            </a:extLst>
          </p:cNvPr>
          <p:cNvSpPr txBox="1">
            <a:spLocks/>
          </p:cNvSpPr>
          <p:nvPr/>
        </p:nvSpPr>
        <p:spPr>
          <a:xfrm>
            <a:off x="1674420" y="359499"/>
            <a:ext cx="8843159" cy="8498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zh-TW" b="1" dirty="0">
                <a:solidFill>
                  <a:schemeClr val="accent1">
                    <a:lumMod val="75000"/>
                  </a:schemeClr>
                </a:solidFill>
                <a:latin typeface="+mn-lt"/>
              </a:rPr>
              <a:t>Multivariate EOF analysis</a:t>
            </a:r>
          </a:p>
          <a:p>
            <a:pPr algn="ctr"/>
            <a:r>
              <a:rPr kumimoji="1" lang="en-US" altLang="zh-TW" sz="2600" b="1" i="1" dirty="0">
                <a:solidFill>
                  <a:schemeClr val="accent1">
                    <a:lumMod val="75000"/>
                  </a:schemeClr>
                </a:solidFill>
                <a:latin typeface="+mn-lt"/>
              </a:rPr>
              <a:t>(a.k.a. extended EOF analysis or combined EOF analysis)</a:t>
            </a:r>
            <a:endParaRPr kumimoji="1" lang="zh-TW" altLang="en-US" sz="2600" b="1" i="1" dirty="0">
              <a:solidFill>
                <a:schemeClr val="accent1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453B7479-FF28-B59A-CBDD-314BC0287A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5701" y="2075007"/>
            <a:ext cx="10515600" cy="2437617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u"/>
            </a:pPr>
            <a:r>
              <a:rPr lang="en-US" altLang="zh-TW" sz="2400" dirty="0"/>
              <a:t>Multivariate EOF analysis can help you find the EOFs and time series of more than one variable at the same time.</a:t>
            </a:r>
          </a:p>
          <a:p>
            <a:pPr>
              <a:buFont typeface="Wingdings" pitchFamily="2" charset="2"/>
              <a:buChar char="u"/>
            </a:pPr>
            <a:endParaRPr lang="en-US" altLang="zh-TW" sz="2400" dirty="0"/>
          </a:p>
          <a:p>
            <a:pPr>
              <a:buFont typeface="Wingdings" pitchFamily="2" charset="2"/>
              <a:buChar char="u"/>
            </a:pPr>
            <a:r>
              <a:rPr lang="en-US" altLang="zh-TW" sz="2400" dirty="0"/>
              <a:t>The functions are identical, except that …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zh-TW" sz="2000" dirty="0"/>
              <a:t>Each variable should be normalized by dividing their standard deviation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zh-TW" sz="2000" dirty="0"/>
              <a:t>Combine the normalized values into a new matrix</a:t>
            </a:r>
          </a:p>
          <a:p>
            <a:pPr marL="914400" lvl="1" indent="-457200">
              <a:buFont typeface="+mj-lt"/>
              <a:buAutoNum type="arabicPeriod"/>
            </a:pPr>
            <a:endParaRPr lang="zh-TW" altLang="en-US" sz="2000" dirty="0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78359612-E100-D6F7-2F54-949A42AFD5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4D7F2-F5CE-C646-86CE-E67DBC894B4B}" type="slidenum">
              <a:rPr kumimoji="1" lang="zh-TW" altLang="en-US" smtClean="0"/>
              <a:t>52</a:t>
            </a:fld>
            <a:endParaRPr kumimoji="1"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27BD3BEB-EE29-7A88-67AF-D8EAF36858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4415" y="4598841"/>
            <a:ext cx="7603024" cy="1060037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8A5DC91D-41D8-1D77-878E-DB070E4A3A28}"/>
              </a:ext>
            </a:extLst>
          </p:cNvPr>
          <p:cNvSpPr txBox="1"/>
          <p:nvPr/>
        </p:nvSpPr>
        <p:spPr>
          <a:xfrm>
            <a:off x="1484415" y="5890161"/>
            <a:ext cx="92108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b="1" dirty="0">
                <a:solidFill>
                  <a:schemeClr val="accent1">
                    <a:lumMod val="75000"/>
                  </a:schemeClr>
                </a:solidFill>
              </a:rPr>
              <a:t>Find more details at: https://</a:t>
            </a:r>
            <a:r>
              <a:rPr kumimoji="1" lang="en-US" altLang="zh-TW" sz="2400" b="1" dirty="0" err="1">
                <a:solidFill>
                  <a:schemeClr val="accent1">
                    <a:lumMod val="75000"/>
                  </a:schemeClr>
                </a:solidFill>
              </a:rPr>
              <a:t>www.ncl.ucar.edu</a:t>
            </a:r>
            <a:r>
              <a:rPr kumimoji="1" lang="en-US" altLang="zh-TW" sz="2400" b="1" dirty="0">
                <a:solidFill>
                  <a:schemeClr val="accent1">
                    <a:lumMod val="75000"/>
                  </a:schemeClr>
                </a:solidFill>
              </a:rPr>
              <a:t>/Applications/</a:t>
            </a:r>
            <a:r>
              <a:rPr kumimoji="1" lang="en-US" altLang="zh-TW" sz="2400" b="1" dirty="0" err="1">
                <a:solidFill>
                  <a:schemeClr val="accent1">
                    <a:lumMod val="75000"/>
                  </a:schemeClr>
                </a:solidFill>
              </a:rPr>
              <a:t>eof.shtml</a:t>
            </a:r>
            <a:endParaRPr kumimoji="1" lang="zh-TW" altLang="en-US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164412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EE839A0E-C073-84CA-BD98-5942C7E36F26}"/>
              </a:ext>
            </a:extLst>
          </p:cNvPr>
          <p:cNvSpPr txBox="1">
            <a:spLocks/>
          </p:cNvSpPr>
          <p:nvPr/>
        </p:nvSpPr>
        <p:spPr>
          <a:xfrm>
            <a:off x="1674420" y="359499"/>
            <a:ext cx="8843159" cy="8498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zh-TW" b="1" dirty="0">
                <a:solidFill>
                  <a:schemeClr val="accent1">
                    <a:lumMod val="75000"/>
                  </a:schemeClr>
                </a:solidFill>
                <a:latin typeface="+mn-lt"/>
              </a:rPr>
              <a:t>Practice</a:t>
            </a:r>
            <a:endParaRPr kumimoji="1" lang="zh-TW" altLang="en-US" b="1" dirty="0">
              <a:solidFill>
                <a:schemeClr val="accent1">
                  <a:lumMod val="75000"/>
                </a:schemeClr>
              </a:solidFill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內容版面配置區 4">
                <a:extLst>
                  <a:ext uri="{FF2B5EF4-FFF2-40B4-BE49-F238E27FC236}">
                    <a16:creationId xmlns:a16="http://schemas.microsoft.com/office/drawing/2014/main" id="{453B7479-FF28-B59A-CBDD-314BC0287A2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5255" y="1457002"/>
                <a:ext cx="11321488" cy="4100650"/>
              </a:xfrm>
            </p:spPr>
            <p:txBody>
              <a:bodyPr>
                <a:noAutofit/>
              </a:bodyPr>
              <a:lstStyle/>
              <a:p>
                <a:pPr marL="457200" indent="-457200">
                  <a:lnSpc>
                    <a:spcPct val="100000"/>
                  </a:lnSpc>
                  <a:buFont typeface="+mj-lt"/>
                  <a:buAutoNum type="arabicPeriod"/>
                </a:pPr>
                <a:r>
                  <a:rPr lang="en-US" altLang="zh-TW" sz="2400" dirty="0">
                    <a:latin typeface="Calibri" panose="020F0502020204030204" pitchFamily="34" charset="0"/>
                    <a:ea typeface="Microsoft JhengHei" panose="020B0604030504040204" pitchFamily="34" charset="-120"/>
                    <a:cs typeface="Calibri" panose="020F0502020204030204" pitchFamily="34" charset="0"/>
                  </a:rPr>
                  <a:t>Apply the EOF analysis to 1990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  <a:ea typeface="Microsoft JhengHei" panose="020B0604030504040204" pitchFamily="34" charset="-120"/>
                      </a:rPr>
                      <m:t>−</m:t>
                    </m:r>
                  </m:oMath>
                </a14:m>
                <a:r>
                  <a:rPr lang="en-US" altLang="zh-TW" sz="2400" dirty="0">
                    <a:latin typeface="Calibri" panose="020F0502020204030204" pitchFamily="34" charset="0"/>
                    <a:ea typeface="Microsoft JhengHei" panose="020B0604030504040204" pitchFamily="34" charset="-120"/>
                    <a:cs typeface="Calibri" panose="020F0502020204030204" pitchFamily="34" charset="0"/>
                  </a:rPr>
                  <a:t>1999 monthly SST data over the domain (30</a:t>
                </a:r>
                <a14:m>
                  <m:oMath xmlns:m="http://schemas.openxmlformats.org/officeDocument/2006/math">
                    <m:r>
                      <a:rPr lang="en-US" altLang="zh-TW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r>
                  <a:rPr lang="en-US" altLang="zh-TW" sz="2400" dirty="0">
                    <a:latin typeface="Calibri" panose="020F0502020204030204" pitchFamily="34" charset="0"/>
                    <a:ea typeface="Microsoft JhengHei" panose="020B0604030504040204" pitchFamily="34" charset="-120"/>
                    <a:cs typeface="Calibri" panose="020F0502020204030204" pitchFamily="34" charset="0"/>
                  </a:rPr>
                  <a:t>N</a:t>
                </a:r>
                <a14:m>
                  <m:oMath xmlns:m="http://schemas.openxmlformats.org/officeDocument/2006/math">
                    <m:r>
                      <a:rPr lang="en-US" altLang="zh-TW" sz="2400" b="0" i="1" dirty="0" smtClean="0">
                        <a:latin typeface="Cambria Math" panose="02040503050406030204" pitchFamily="18" charset="0"/>
                        <a:ea typeface="Microsoft JhengHei" panose="020B0604030504040204" pitchFamily="34" charset="-120"/>
                      </a:rPr>
                      <m:t>−</m:t>
                    </m:r>
                  </m:oMath>
                </a14:m>
                <a:r>
                  <a:rPr lang="en-US" altLang="zh-TW" sz="2400" dirty="0">
                    <a:latin typeface="Calibri" panose="020F0502020204030204" pitchFamily="34" charset="0"/>
                    <a:ea typeface="Microsoft JhengHei" panose="020B0604030504040204" pitchFamily="34" charset="-120"/>
                    <a:cs typeface="Calibri" panose="020F0502020204030204" pitchFamily="34" charset="0"/>
                  </a:rPr>
                  <a:t>30</a:t>
                </a:r>
                <a14:m>
                  <m:oMath xmlns:m="http://schemas.openxmlformats.org/officeDocument/2006/math">
                    <m:r>
                      <a:rPr lang="en-US" altLang="zh-TW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r>
                  <a:rPr lang="en-US" altLang="zh-TW" sz="2400" dirty="0">
                    <a:latin typeface="Calibri" panose="020F0502020204030204" pitchFamily="34" charset="0"/>
                    <a:ea typeface="Microsoft JhengHei" panose="020B0604030504040204" pitchFamily="34" charset="-120"/>
                    <a:cs typeface="Calibri" panose="020F0502020204030204" pitchFamily="34" charset="0"/>
                  </a:rPr>
                  <a:t>S, 120</a:t>
                </a:r>
                <a14:m>
                  <m:oMath xmlns:m="http://schemas.openxmlformats.org/officeDocument/2006/math">
                    <m:r>
                      <a:rPr lang="en-US" altLang="zh-TW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r>
                  <a:rPr lang="en-US" altLang="zh-TW" sz="2400" dirty="0">
                    <a:latin typeface="Calibri" panose="020F0502020204030204" pitchFamily="34" charset="0"/>
                    <a:ea typeface="Microsoft JhengHei" panose="020B0604030504040204" pitchFamily="34" charset="-120"/>
                    <a:cs typeface="Calibri" panose="020F0502020204030204" pitchFamily="34" charset="0"/>
                  </a:rPr>
                  <a:t>E</a:t>
                </a:r>
                <a14:m>
                  <m:oMath xmlns:m="http://schemas.openxmlformats.org/officeDocument/2006/math">
                    <m:r>
                      <a:rPr lang="en-US" altLang="zh-TW" sz="2400" b="0" i="1" dirty="0" smtClean="0">
                        <a:latin typeface="Cambria Math" panose="02040503050406030204" pitchFamily="18" charset="0"/>
                        <a:ea typeface="Microsoft JhengHei" panose="020B0604030504040204" pitchFamily="34" charset="-120"/>
                      </a:rPr>
                      <m:t>−</m:t>
                    </m:r>
                  </m:oMath>
                </a14:m>
                <a:r>
                  <a:rPr lang="en-US" altLang="zh-TW" sz="2400" dirty="0">
                    <a:latin typeface="Calibri" panose="020F0502020204030204" pitchFamily="34" charset="0"/>
                    <a:ea typeface="Microsoft JhengHei" panose="020B0604030504040204" pitchFamily="34" charset="-120"/>
                    <a:cs typeface="Calibri" panose="020F0502020204030204" pitchFamily="34" charset="0"/>
                  </a:rPr>
                  <a:t>80</a:t>
                </a:r>
                <a14:m>
                  <m:oMath xmlns:m="http://schemas.openxmlformats.org/officeDocument/2006/math">
                    <m:r>
                      <a:rPr lang="en-US" altLang="zh-TW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r>
                  <a:rPr lang="en-US" altLang="zh-TW" sz="2400" dirty="0">
                    <a:latin typeface="Calibri" panose="020F0502020204030204" pitchFamily="34" charset="0"/>
                    <a:ea typeface="Microsoft JhengHei" panose="020B0604030504040204" pitchFamily="34" charset="-120"/>
                    <a:cs typeface="Calibri" panose="020F0502020204030204" pitchFamily="34" charset="0"/>
                  </a:rPr>
                  <a:t>W), and plot the first three EOF modes as well as their time series.</a:t>
                </a:r>
              </a:p>
              <a:p>
                <a:pPr marL="457200" indent="-457200">
                  <a:lnSpc>
                    <a:spcPct val="100000"/>
                  </a:lnSpc>
                  <a:buFont typeface="+mj-lt"/>
                  <a:buAutoNum type="arabicPeriod"/>
                </a:pPr>
                <a:r>
                  <a:rPr lang="en-US" altLang="zh-TW" sz="2400" dirty="0">
                    <a:latin typeface="Calibri" panose="020F0502020204030204" pitchFamily="34" charset="0"/>
                    <a:ea typeface="Microsoft JhengHei" panose="020B0604030504040204" pitchFamily="34" charset="-120"/>
                    <a:cs typeface="Calibri" panose="020F0502020204030204" pitchFamily="34" charset="0"/>
                  </a:rPr>
                  <a:t>Plot the reconstructed SST from the first three EOF modes. (set t=20)</a:t>
                </a:r>
              </a:p>
              <a:p>
                <a:pPr marL="457200" indent="-457200">
                  <a:lnSpc>
                    <a:spcPct val="100000"/>
                  </a:lnSpc>
                  <a:buFont typeface="+mj-lt"/>
                  <a:buAutoNum type="arabicPeriod"/>
                </a:pPr>
                <a:r>
                  <a:rPr lang="en-US" altLang="zh-TW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Briefly describe your results. (e.g., What are the first three modes? What are their trends? What else do you find out?)</a:t>
                </a:r>
              </a:p>
              <a:p>
                <a:pPr>
                  <a:lnSpc>
                    <a:spcPct val="100000"/>
                  </a:lnSpc>
                </a:pPr>
                <a:endParaRPr lang="en-US" altLang="zh-TW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altLang="zh-TW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Please combine all your work in a </a:t>
                </a:r>
                <a:r>
                  <a:rPr lang="en-US" altLang="zh-TW" sz="2400" dirty="0">
                    <a:solidFill>
                      <a:srgbClr val="C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PDF file</a:t>
                </a:r>
                <a:r>
                  <a:rPr lang="en-US" altLang="zh-TW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put it </a:t>
                </a:r>
                <a:r>
                  <a:rPr lang="en-US" altLang="zh-TW" sz="2400" dirty="0">
                    <a:solidFill>
                      <a:srgbClr val="C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under your HW4 directory </a:t>
                </a:r>
                <a:r>
                  <a:rPr lang="en-US" altLang="zh-TW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before</a:t>
                </a:r>
                <a:r>
                  <a:rPr lang="en-US" altLang="zh-TW" sz="2400" dirty="0">
                    <a:solidFill>
                      <a:srgbClr val="C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3/23 15:00</a:t>
                </a:r>
                <a:r>
                  <a:rPr lang="en-US" altLang="zh-TW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  <a:endParaRPr lang="zh-TW" altLang="en-US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" name="內容版面配置區 4">
                <a:extLst>
                  <a:ext uri="{FF2B5EF4-FFF2-40B4-BE49-F238E27FC236}">
                    <a16:creationId xmlns:a16="http://schemas.microsoft.com/office/drawing/2014/main" id="{453B7479-FF28-B59A-CBDD-314BC0287A2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5255" y="1457002"/>
                <a:ext cx="11321488" cy="4100650"/>
              </a:xfrm>
              <a:blipFill>
                <a:blip r:embed="rId2"/>
                <a:stretch>
                  <a:fillRect l="-897" t="-1235" r="-67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矩形 2">
            <a:extLst>
              <a:ext uri="{FF2B5EF4-FFF2-40B4-BE49-F238E27FC236}">
                <a16:creationId xmlns:a16="http://schemas.microsoft.com/office/drawing/2014/main" id="{73286068-FB89-4B2D-323F-E2EA22C6C796}"/>
              </a:ext>
            </a:extLst>
          </p:cNvPr>
          <p:cNvSpPr/>
          <p:nvPr/>
        </p:nvSpPr>
        <p:spPr>
          <a:xfrm>
            <a:off x="2250824" y="5819546"/>
            <a:ext cx="7690351" cy="513001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2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 path: </a:t>
            </a:r>
            <a:r>
              <a:rPr lang="en-US" altLang="zh-TW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/data/course/2023_NCL-course/TA/0316_class4/SODA_2.2.4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F7831EC-BF2B-E1F0-EA03-3DBF9F7F51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4D7F2-F5CE-C646-86CE-E67DBC894B4B}" type="slidenum">
              <a:rPr kumimoji="1" lang="zh-TW" altLang="en-US" smtClean="0"/>
              <a:t>53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9309773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EE839A0E-C073-84CA-BD98-5942C7E36F26}"/>
              </a:ext>
            </a:extLst>
          </p:cNvPr>
          <p:cNvSpPr txBox="1">
            <a:spLocks/>
          </p:cNvSpPr>
          <p:nvPr/>
        </p:nvSpPr>
        <p:spPr>
          <a:xfrm>
            <a:off x="4009427" y="2573936"/>
            <a:ext cx="4173145" cy="8550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zh-TW" b="1" i="1" dirty="0">
                <a:solidFill>
                  <a:schemeClr val="accent1">
                    <a:lumMod val="75000"/>
                  </a:schemeClr>
                </a:solidFill>
                <a:latin typeface="+mn-lt"/>
              </a:rPr>
              <a:t>Any questions?</a:t>
            </a:r>
            <a:endParaRPr kumimoji="1" lang="zh-TW" altLang="en-US" b="1" i="1" dirty="0">
              <a:solidFill>
                <a:schemeClr val="accent1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B15C0A6-2472-DF90-2689-1476ADE6D3BB}"/>
              </a:ext>
            </a:extLst>
          </p:cNvPr>
          <p:cNvSpPr/>
          <p:nvPr/>
        </p:nvSpPr>
        <p:spPr>
          <a:xfrm>
            <a:off x="7594741" y="5361700"/>
            <a:ext cx="2298911" cy="1025540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2000" dirty="0">
                <a:solidFill>
                  <a:schemeClr val="tx1"/>
                </a:solidFill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洪翊彬</a:t>
            </a:r>
            <a:endParaRPr lang="en-US" altLang="zh-TW" sz="2000" dirty="0">
              <a:solidFill>
                <a:schemeClr val="tx1"/>
              </a:solidFill>
              <a:latin typeface="Calibri" panose="020F0502020204030204" pitchFamily="34" charset="0"/>
              <a:ea typeface="Microsoft JhengHei" panose="020B0604030504040204" pitchFamily="34" charset="-12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altLang="zh-TW" sz="2000" dirty="0">
                <a:solidFill>
                  <a:schemeClr val="tx1"/>
                </a:solidFill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yibin99@gmail.com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38CB8BA6-9412-3051-FA2C-EADC91322C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0044" y="4945586"/>
            <a:ext cx="1827788" cy="1585606"/>
          </a:xfrm>
          <a:prstGeom prst="rect">
            <a:avLst/>
          </a:prstGeom>
        </p:spPr>
      </p:pic>
      <p:sp>
        <p:nvSpPr>
          <p:cNvPr id="28" name="投影片編號版面配置區 27">
            <a:extLst>
              <a:ext uri="{FF2B5EF4-FFF2-40B4-BE49-F238E27FC236}">
                <a16:creationId xmlns:a16="http://schemas.microsoft.com/office/drawing/2014/main" id="{DFB38300-92F1-239A-2251-706F8D286E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4D7F2-F5CE-C646-86CE-E67DBC894B4B}" type="slidenum">
              <a:rPr kumimoji="1" lang="zh-TW" altLang="en-US" smtClean="0"/>
              <a:t>54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357976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EE839A0E-C073-84CA-BD98-5942C7E36F26}"/>
              </a:ext>
            </a:extLst>
          </p:cNvPr>
          <p:cNvSpPr txBox="1">
            <a:spLocks/>
          </p:cNvSpPr>
          <p:nvPr/>
        </p:nvSpPr>
        <p:spPr>
          <a:xfrm>
            <a:off x="1674420" y="359499"/>
            <a:ext cx="8843159" cy="8498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zh-TW" b="1" dirty="0">
                <a:solidFill>
                  <a:schemeClr val="accent1">
                    <a:lumMod val="75000"/>
                  </a:schemeClr>
                </a:solidFill>
                <a:latin typeface="+mn-lt"/>
              </a:rPr>
              <a:t>What is EOF analysis?</a:t>
            </a:r>
            <a:endParaRPr kumimoji="1" lang="zh-TW" altLang="en-US" b="1" dirty="0">
              <a:solidFill>
                <a:schemeClr val="accent1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13" name="投影片編號版面配置區 12">
            <a:extLst>
              <a:ext uri="{FF2B5EF4-FFF2-40B4-BE49-F238E27FC236}">
                <a16:creationId xmlns:a16="http://schemas.microsoft.com/office/drawing/2014/main" id="{D843EB31-4F92-3B69-88B1-ADB5641A01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4D7F2-F5CE-C646-86CE-E67DBC894B4B}" type="slidenum">
              <a:rPr kumimoji="1" lang="zh-TW" altLang="en-US" smtClean="0"/>
              <a:t>6</a:t>
            </a:fld>
            <a:endParaRPr kumimoji="1" lang="zh-TW" altLang="en-US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475077FE-0FAE-0154-7B96-6CCB2E6F578F}"/>
              </a:ext>
            </a:extLst>
          </p:cNvPr>
          <p:cNvSpPr txBox="1"/>
          <p:nvPr/>
        </p:nvSpPr>
        <p:spPr>
          <a:xfrm>
            <a:off x="488271" y="1733921"/>
            <a:ext cx="36744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(1) 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背景：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X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為一距平矩陣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18BA387F-E15B-7AFD-0305-6CA57D77E6B3}"/>
                  </a:ext>
                </a:extLst>
              </p:cNvPr>
              <p:cNvSpPr txBox="1"/>
              <p:nvPr/>
            </p:nvSpPr>
            <p:spPr>
              <a:xfrm>
                <a:off x="4239619" y="1592023"/>
                <a:ext cx="3615926" cy="7454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240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TW" sz="240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……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……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zh-TW" sz="2400" dirty="0"/>
                  <a:t>,</a:t>
                </a:r>
                <a:endParaRPr lang="zh-TW" altLang="en-US" sz="2400" dirty="0"/>
              </a:p>
            </p:txBody>
          </p:sp>
        </mc:Choice>
        <mc:Fallback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18BA387F-E15B-7AFD-0305-6CA57D77E6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9619" y="1592023"/>
                <a:ext cx="3615926" cy="745460"/>
              </a:xfrm>
              <a:prstGeom prst="rect">
                <a:avLst/>
              </a:prstGeom>
              <a:blipFill>
                <a:blip r:embed="rId3"/>
                <a:stretch>
                  <a:fillRect l="-350" r="-174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矩形 15">
            <a:extLst>
              <a:ext uri="{FF2B5EF4-FFF2-40B4-BE49-F238E27FC236}">
                <a16:creationId xmlns:a16="http://schemas.microsoft.com/office/drawing/2014/main" id="{539709A6-B027-A7C5-DBAF-7DE15A996E55}"/>
              </a:ext>
            </a:extLst>
          </p:cNvPr>
          <p:cNvSpPr/>
          <p:nvPr/>
        </p:nvSpPr>
        <p:spPr>
          <a:xfrm>
            <a:off x="7091916" y="1592023"/>
            <a:ext cx="413783" cy="745460"/>
          </a:xfrm>
          <a:prstGeom prst="rect">
            <a:avLst/>
          </a:prstGeom>
          <a:solidFill>
            <a:srgbClr val="FFFF00">
              <a:alpha val="10000"/>
            </a:srgbClr>
          </a:solidFill>
          <a:ln w="381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E43D5EA3-AB37-1A38-0AC7-0106ACDA5277}"/>
                  </a:ext>
                </a:extLst>
              </p:cNvPr>
              <p:cNvSpPr txBox="1"/>
              <p:nvPr/>
            </p:nvSpPr>
            <p:spPr>
              <a:xfrm>
                <a:off x="6874406" y="2408278"/>
                <a:ext cx="776495" cy="6512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𝑡h</m:t>
                          </m:r>
                        </m:sup>
                      </m:sSup>
                    </m:oMath>
                  </m:oMathPara>
                </a14:m>
                <a:endParaRPr lang="en-US" altLang="zh-TW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𝑣𝑒𝑐𝑡𝑜𝑟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E43D5EA3-AB37-1A38-0AC7-0106ACDA52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4406" y="2408278"/>
                <a:ext cx="776495" cy="651269"/>
              </a:xfrm>
              <a:prstGeom prst="rect">
                <a:avLst/>
              </a:prstGeom>
              <a:blipFill>
                <a:blip r:embed="rId4"/>
                <a:stretch>
                  <a:fillRect r="-645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84661A34-2D68-6E9E-6254-FAA0E7B3AF47}"/>
                  </a:ext>
                </a:extLst>
              </p:cNvPr>
              <p:cNvSpPr txBox="1"/>
              <p:nvPr/>
            </p:nvSpPr>
            <p:spPr>
              <a:xfrm>
                <a:off x="8016597" y="1438968"/>
                <a:ext cx="2180982" cy="10515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則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nary>
                              <m:naryPr>
                                <m:chr m:val="∑"/>
                                <m:ctrlPr>
                                  <a:rPr lang="en-US" altLang="zh-TW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nary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=0</m:t>
                            </m:r>
                          </m:e>
                          <m:e>
                            <m:nary>
                              <m:naryPr>
                                <m:chr m:val="∑"/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nary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=0</m:t>
                            </m:r>
                          </m:e>
                        </m:eqArr>
                      </m:e>
                    </m:d>
                  </m:oMath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84661A34-2D68-6E9E-6254-FAA0E7B3AF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6597" y="1438968"/>
                <a:ext cx="2180982" cy="1051570"/>
              </a:xfrm>
              <a:prstGeom prst="rect">
                <a:avLst/>
              </a:prstGeom>
              <a:blipFill>
                <a:blip r:embed="rId5"/>
                <a:stretch>
                  <a:fillRect l="-60694" t="-203571" r="-4046" b="-29047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直線單箭頭接點 9">
            <a:extLst>
              <a:ext uri="{FF2B5EF4-FFF2-40B4-BE49-F238E27FC236}">
                <a16:creationId xmlns:a16="http://schemas.microsoft.com/office/drawing/2014/main" id="{128C9103-1D7A-186F-8093-4100F0B0C139}"/>
              </a:ext>
            </a:extLst>
          </p:cNvPr>
          <p:cNvCxnSpPr/>
          <p:nvPr/>
        </p:nvCxnSpPr>
        <p:spPr>
          <a:xfrm>
            <a:off x="991633" y="4972943"/>
            <a:ext cx="2880000" cy="0"/>
          </a:xfrm>
          <a:prstGeom prst="straightConnector1">
            <a:avLst/>
          </a:prstGeom>
          <a:ln w="28575">
            <a:solidFill>
              <a:srgbClr val="FF0000"/>
            </a:solidFill>
            <a:prstDash val="solid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0" name="直線單箭頭接點 10">
            <a:extLst>
              <a:ext uri="{FF2B5EF4-FFF2-40B4-BE49-F238E27FC236}">
                <a16:creationId xmlns:a16="http://schemas.microsoft.com/office/drawing/2014/main" id="{F273B227-FC93-5135-A62B-9B65D3F7FE50}"/>
              </a:ext>
            </a:extLst>
          </p:cNvPr>
          <p:cNvCxnSpPr>
            <a:cxnSpLocks/>
          </p:cNvCxnSpPr>
          <p:nvPr/>
        </p:nvCxnSpPr>
        <p:spPr>
          <a:xfrm flipV="1">
            <a:off x="2431633" y="3532943"/>
            <a:ext cx="0" cy="288000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2" name="文字方塊 31">
                <a:extLst>
                  <a:ext uri="{FF2B5EF4-FFF2-40B4-BE49-F238E27FC236}">
                    <a16:creationId xmlns:a16="http://schemas.microsoft.com/office/drawing/2014/main" id="{7C6EF521-C4BD-95A6-8861-EC0BB2E1D561}"/>
                  </a:ext>
                </a:extLst>
              </p:cNvPr>
              <p:cNvSpPr txBox="1"/>
              <p:nvPr/>
            </p:nvSpPr>
            <p:spPr>
              <a:xfrm>
                <a:off x="3871633" y="4788277"/>
                <a:ext cx="3679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>
          <p:sp>
            <p:nvSpPr>
              <p:cNvPr id="32" name="文字方塊 31">
                <a:extLst>
                  <a:ext uri="{FF2B5EF4-FFF2-40B4-BE49-F238E27FC236}">
                    <a16:creationId xmlns:a16="http://schemas.microsoft.com/office/drawing/2014/main" id="{7C6EF521-C4BD-95A6-8861-EC0BB2E1D5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1633" y="4788277"/>
                <a:ext cx="367986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3" name="文字方塊 32">
                <a:extLst>
                  <a:ext uri="{FF2B5EF4-FFF2-40B4-BE49-F238E27FC236}">
                    <a16:creationId xmlns:a16="http://schemas.microsoft.com/office/drawing/2014/main" id="{62D9D167-6800-7536-7B44-641AA934BC8C}"/>
                  </a:ext>
                </a:extLst>
              </p:cNvPr>
              <p:cNvSpPr txBox="1"/>
              <p:nvPr/>
            </p:nvSpPr>
            <p:spPr>
              <a:xfrm>
                <a:off x="2258140" y="3064778"/>
                <a:ext cx="3713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>
          <p:sp>
            <p:nvSpPr>
              <p:cNvPr id="33" name="文字方塊 32">
                <a:extLst>
                  <a:ext uri="{FF2B5EF4-FFF2-40B4-BE49-F238E27FC236}">
                    <a16:creationId xmlns:a16="http://schemas.microsoft.com/office/drawing/2014/main" id="{62D9D167-6800-7536-7B44-641AA934BC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8140" y="3064778"/>
                <a:ext cx="371384" cy="369332"/>
              </a:xfrm>
              <a:prstGeom prst="rect">
                <a:avLst/>
              </a:prstGeom>
              <a:blipFill>
                <a:blip r:embed="rId7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橢圓 33">
            <a:extLst>
              <a:ext uri="{FF2B5EF4-FFF2-40B4-BE49-F238E27FC236}">
                <a16:creationId xmlns:a16="http://schemas.microsoft.com/office/drawing/2014/main" id="{E4573291-3D0B-3F01-4D60-11F9A774CF6D}"/>
              </a:ext>
            </a:extLst>
          </p:cNvPr>
          <p:cNvSpPr/>
          <p:nvPr/>
        </p:nvSpPr>
        <p:spPr>
          <a:xfrm>
            <a:off x="2861308" y="3913212"/>
            <a:ext cx="166120" cy="166120"/>
          </a:xfrm>
          <a:prstGeom prst="ellipse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橢圓 34">
            <a:extLst>
              <a:ext uri="{FF2B5EF4-FFF2-40B4-BE49-F238E27FC236}">
                <a16:creationId xmlns:a16="http://schemas.microsoft.com/office/drawing/2014/main" id="{888DF37A-9541-ED26-EB97-D153586EAE63}"/>
              </a:ext>
            </a:extLst>
          </p:cNvPr>
          <p:cNvSpPr/>
          <p:nvPr/>
        </p:nvSpPr>
        <p:spPr>
          <a:xfrm>
            <a:off x="1642013" y="4360018"/>
            <a:ext cx="166120" cy="166120"/>
          </a:xfrm>
          <a:prstGeom prst="ellipse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橢圓 35">
            <a:extLst>
              <a:ext uri="{FF2B5EF4-FFF2-40B4-BE49-F238E27FC236}">
                <a16:creationId xmlns:a16="http://schemas.microsoft.com/office/drawing/2014/main" id="{AC03013B-8AC6-A4E4-D2A1-73AC8615708C}"/>
              </a:ext>
            </a:extLst>
          </p:cNvPr>
          <p:cNvSpPr/>
          <p:nvPr/>
        </p:nvSpPr>
        <p:spPr>
          <a:xfrm>
            <a:off x="2241350" y="5049370"/>
            <a:ext cx="166120" cy="166120"/>
          </a:xfrm>
          <a:prstGeom prst="ellipse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橢圓 36">
            <a:extLst>
              <a:ext uri="{FF2B5EF4-FFF2-40B4-BE49-F238E27FC236}">
                <a16:creationId xmlns:a16="http://schemas.microsoft.com/office/drawing/2014/main" id="{22DCB8EE-62BC-8FAB-6430-7A5FA08CFE71}"/>
              </a:ext>
            </a:extLst>
          </p:cNvPr>
          <p:cNvSpPr/>
          <p:nvPr/>
        </p:nvSpPr>
        <p:spPr>
          <a:xfrm>
            <a:off x="1870703" y="5609883"/>
            <a:ext cx="166120" cy="166120"/>
          </a:xfrm>
          <a:prstGeom prst="ellipse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橢圓 37">
            <a:extLst>
              <a:ext uri="{FF2B5EF4-FFF2-40B4-BE49-F238E27FC236}">
                <a16:creationId xmlns:a16="http://schemas.microsoft.com/office/drawing/2014/main" id="{6824B3D8-6120-FEBB-B162-4998096CEF33}"/>
              </a:ext>
            </a:extLst>
          </p:cNvPr>
          <p:cNvSpPr/>
          <p:nvPr/>
        </p:nvSpPr>
        <p:spPr>
          <a:xfrm>
            <a:off x="3162184" y="4583421"/>
            <a:ext cx="166120" cy="166120"/>
          </a:xfrm>
          <a:prstGeom prst="ellipse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9" name="文字方塊 38">
                <a:extLst>
                  <a:ext uri="{FF2B5EF4-FFF2-40B4-BE49-F238E27FC236}">
                    <a16:creationId xmlns:a16="http://schemas.microsoft.com/office/drawing/2014/main" id="{E4BD80A6-C5C9-298F-E95C-34DD43BB7236}"/>
                  </a:ext>
                </a:extLst>
              </p:cNvPr>
              <p:cNvSpPr txBox="1"/>
              <p:nvPr/>
            </p:nvSpPr>
            <p:spPr>
              <a:xfrm>
                <a:off x="1615788" y="5765320"/>
                <a:ext cx="9771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TW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TW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9" name="文字方塊 38">
                <a:extLst>
                  <a:ext uri="{FF2B5EF4-FFF2-40B4-BE49-F238E27FC236}">
                    <a16:creationId xmlns:a16="http://schemas.microsoft.com/office/drawing/2014/main" id="{E4BD80A6-C5C9-298F-E95C-34DD43BB72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5788" y="5765320"/>
                <a:ext cx="977126" cy="369332"/>
              </a:xfrm>
              <a:prstGeom prst="rect">
                <a:avLst/>
              </a:prstGeom>
              <a:blipFill>
                <a:blip r:embed="rId8"/>
                <a:stretch>
                  <a:fillRect b="-1724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0" name="文字方塊 39">
                <a:extLst>
                  <a:ext uri="{FF2B5EF4-FFF2-40B4-BE49-F238E27FC236}">
                    <a16:creationId xmlns:a16="http://schemas.microsoft.com/office/drawing/2014/main" id="{84D96CFC-2BE4-0083-FB55-D47802DC5575}"/>
                  </a:ext>
                </a:extLst>
              </p:cNvPr>
              <p:cNvSpPr txBox="1"/>
              <p:nvPr/>
            </p:nvSpPr>
            <p:spPr>
              <a:xfrm>
                <a:off x="2921432" y="4212271"/>
                <a:ext cx="9771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TW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TW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40" name="文字方塊 39">
                <a:extLst>
                  <a:ext uri="{FF2B5EF4-FFF2-40B4-BE49-F238E27FC236}">
                    <a16:creationId xmlns:a16="http://schemas.microsoft.com/office/drawing/2014/main" id="{84D96CFC-2BE4-0083-FB55-D47802DC55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1432" y="4212271"/>
                <a:ext cx="977126" cy="369332"/>
              </a:xfrm>
              <a:prstGeom prst="rect">
                <a:avLst/>
              </a:prstGeom>
              <a:blipFill>
                <a:blip r:embed="rId9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1" name="文字方塊 40">
                <a:extLst>
                  <a:ext uri="{FF2B5EF4-FFF2-40B4-BE49-F238E27FC236}">
                    <a16:creationId xmlns:a16="http://schemas.microsoft.com/office/drawing/2014/main" id="{48561FF9-3E4E-F1CD-BE1C-63BE821E3C97}"/>
                  </a:ext>
                </a:extLst>
              </p:cNvPr>
              <p:cNvSpPr txBox="1"/>
              <p:nvPr/>
            </p:nvSpPr>
            <p:spPr>
              <a:xfrm>
                <a:off x="1385955" y="3929271"/>
                <a:ext cx="9771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TW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TW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41" name="文字方塊 40">
                <a:extLst>
                  <a:ext uri="{FF2B5EF4-FFF2-40B4-BE49-F238E27FC236}">
                    <a16:creationId xmlns:a16="http://schemas.microsoft.com/office/drawing/2014/main" id="{48561FF9-3E4E-F1CD-BE1C-63BE821E3C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5955" y="3929271"/>
                <a:ext cx="977126" cy="369332"/>
              </a:xfrm>
              <a:prstGeom prst="rect">
                <a:avLst/>
              </a:prstGeom>
              <a:blipFill>
                <a:blip r:embed="rId10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2" name="文字方塊 41">
                <a:extLst>
                  <a:ext uri="{FF2B5EF4-FFF2-40B4-BE49-F238E27FC236}">
                    <a16:creationId xmlns:a16="http://schemas.microsoft.com/office/drawing/2014/main" id="{C4AB5EA2-DB6E-DECA-46A6-BD08A6DD825D}"/>
                  </a:ext>
                </a:extLst>
              </p:cNvPr>
              <p:cNvSpPr txBox="1"/>
              <p:nvPr/>
            </p:nvSpPr>
            <p:spPr>
              <a:xfrm>
                <a:off x="1991348" y="4618623"/>
                <a:ext cx="9771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TW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TW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42" name="文字方塊 41">
                <a:extLst>
                  <a:ext uri="{FF2B5EF4-FFF2-40B4-BE49-F238E27FC236}">
                    <a16:creationId xmlns:a16="http://schemas.microsoft.com/office/drawing/2014/main" id="{C4AB5EA2-DB6E-DECA-46A6-BD08A6DD82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1348" y="4618623"/>
                <a:ext cx="977126" cy="369332"/>
              </a:xfrm>
              <a:prstGeom prst="rect">
                <a:avLst/>
              </a:prstGeom>
              <a:blipFill>
                <a:blip r:embed="rId11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3" name="文字方塊 42">
                <a:extLst>
                  <a:ext uri="{FF2B5EF4-FFF2-40B4-BE49-F238E27FC236}">
                    <a16:creationId xmlns:a16="http://schemas.microsoft.com/office/drawing/2014/main" id="{37CA67DF-4DFE-CEFC-E0F1-6B2DFBB18D08}"/>
                  </a:ext>
                </a:extLst>
              </p:cNvPr>
              <p:cNvSpPr txBox="1"/>
              <p:nvPr/>
            </p:nvSpPr>
            <p:spPr>
              <a:xfrm>
                <a:off x="2629524" y="3482465"/>
                <a:ext cx="9664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TW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TW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43" name="文字方塊 42">
                <a:extLst>
                  <a:ext uri="{FF2B5EF4-FFF2-40B4-BE49-F238E27FC236}">
                    <a16:creationId xmlns:a16="http://schemas.microsoft.com/office/drawing/2014/main" id="{37CA67DF-4DFE-CEFC-E0F1-6B2DFBB18D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9524" y="3482465"/>
                <a:ext cx="966482" cy="369332"/>
              </a:xfrm>
              <a:prstGeom prst="rect">
                <a:avLst/>
              </a:prstGeom>
              <a:blipFill>
                <a:blip r:embed="rId12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直線單箭頭接點 28">
            <a:extLst>
              <a:ext uri="{FF2B5EF4-FFF2-40B4-BE49-F238E27FC236}">
                <a16:creationId xmlns:a16="http://schemas.microsoft.com/office/drawing/2014/main" id="{2E83E8F2-2786-F88E-D40A-6F76E2A28049}"/>
              </a:ext>
            </a:extLst>
          </p:cNvPr>
          <p:cNvCxnSpPr/>
          <p:nvPr/>
        </p:nvCxnSpPr>
        <p:spPr>
          <a:xfrm>
            <a:off x="4770057" y="1761157"/>
            <a:ext cx="2843651" cy="0"/>
          </a:xfrm>
          <a:prstGeom prst="straightConnector1">
            <a:avLst/>
          </a:prstGeom>
          <a:ln w="1905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單箭頭接點 29">
            <a:extLst>
              <a:ext uri="{FF2B5EF4-FFF2-40B4-BE49-F238E27FC236}">
                <a16:creationId xmlns:a16="http://schemas.microsoft.com/office/drawing/2014/main" id="{2917A4C4-A83D-F66F-2EC4-74F2387A64AD}"/>
              </a:ext>
            </a:extLst>
          </p:cNvPr>
          <p:cNvCxnSpPr/>
          <p:nvPr/>
        </p:nvCxnSpPr>
        <p:spPr>
          <a:xfrm>
            <a:off x="4770057" y="2260851"/>
            <a:ext cx="2843651" cy="0"/>
          </a:xfrm>
          <a:prstGeom prst="straightConnector1">
            <a:avLst/>
          </a:prstGeom>
          <a:ln w="19050">
            <a:solidFill>
              <a:schemeClr val="accent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6" name="文字方塊 45">
                <a:extLst>
                  <a:ext uri="{FF2B5EF4-FFF2-40B4-BE49-F238E27FC236}">
                    <a16:creationId xmlns:a16="http://schemas.microsoft.com/office/drawing/2014/main" id="{D4C714B4-9782-F15C-3DDC-E073A3A3BFF1}"/>
                  </a:ext>
                </a:extLst>
              </p:cNvPr>
              <p:cNvSpPr txBox="1"/>
              <p:nvPr/>
            </p:nvSpPr>
            <p:spPr>
              <a:xfrm>
                <a:off x="5295835" y="1381171"/>
                <a:ext cx="17954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TW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TW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𝑐𝑜𝑚𝑝𝑜𝑛𝑒𝑛𝑡</m:t>
                      </m:r>
                    </m:oMath>
                  </m:oMathPara>
                </a14:m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46" name="文字方塊 45">
                <a:extLst>
                  <a:ext uri="{FF2B5EF4-FFF2-40B4-BE49-F238E27FC236}">
                    <a16:creationId xmlns:a16="http://schemas.microsoft.com/office/drawing/2014/main" id="{D4C714B4-9782-F15C-3DDC-E073A3A3BF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5835" y="1381171"/>
                <a:ext cx="1795492" cy="369332"/>
              </a:xfrm>
              <a:prstGeom prst="rect">
                <a:avLst/>
              </a:prstGeom>
              <a:blipFill>
                <a:blip r:embed="rId13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7" name="文字方塊 46">
                <a:extLst>
                  <a:ext uri="{FF2B5EF4-FFF2-40B4-BE49-F238E27FC236}">
                    <a16:creationId xmlns:a16="http://schemas.microsoft.com/office/drawing/2014/main" id="{97A8EA8F-9231-3B4C-906F-42580E16D457}"/>
                  </a:ext>
                </a:extLst>
              </p:cNvPr>
              <p:cNvSpPr txBox="1"/>
              <p:nvPr/>
            </p:nvSpPr>
            <p:spPr>
              <a:xfrm>
                <a:off x="5292437" y="2310657"/>
                <a:ext cx="17988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TW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TW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𝑐𝑜𝑚𝑝𝑜𝑛𝑒𝑛𝑡</m:t>
                      </m:r>
                    </m:oMath>
                  </m:oMathPara>
                </a14:m>
                <a:endParaRPr lang="zh-TW" altLang="en-US" dirty="0">
                  <a:solidFill>
                    <a:schemeClr val="accent1"/>
                  </a:solidFill>
                </a:endParaRPr>
              </a:p>
            </p:txBody>
          </p:sp>
        </mc:Choice>
        <mc:Fallback>
          <p:sp>
            <p:nvSpPr>
              <p:cNvPr id="47" name="文字方塊 46">
                <a:extLst>
                  <a:ext uri="{FF2B5EF4-FFF2-40B4-BE49-F238E27FC236}">
                    <a16:creationId xmlns:a16="http://schemas.microsoft.com/office/drawing/2014/main" id="{97A8EA8F-9231-3B4C-906F-42580E16D4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2437" y="2310657"/>
                <a:ext cx="1798890" cy="369332"/>
              </a:xfrm>
              <a:prstGeom prst="rect">
                <a:avLst/>
              </a:prstGeom>
              <a:blipFill>
                <a:blip r:embed="rId14"/>
                <a:stretch>
                  <a:fillRect b="-967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8" name="文字方塊 47">
                <a:extLst>
                  <a:ext uri="{FF2B5EF4-FFF2-40B4-BE49-F238E27FC236}">
                    <a16:creationId xmlns:a16="http://schemas.microsoft.com/office/drawing/2014/main" id="{9116A37C-2B03-3D07-D1F1-14EFB528831B}"/>
                  </a:ext>
                </a:extLst>
              </p:cNvPr>
              <p:cNvSpPr txBox="1"/>
              <p:nvPr/>
            </p:nvSpPr>
            <p:spPr>
              <a:xfrm>
                <a:off x="4788532" y="2396951"/>
                <a:ext cx="77649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  <m:sup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𝑠𝑡</m:t>
                          </m:r>
                        </m:sup>
                      </m:sSup>
                    </m:oMath>
                  </m:oMathPara>
                </a14:m>
                <a:endParaRPr lang="en-US" altLang="zh-TW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𝑣𝑒𝑐𝑡𝑜𝑟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>
          <p:sp>
            <p:nvSpPr>
              <p:cNvPr id="48" name="文字方塊 47">
                <a:extLst>
                  <a:ext uri="{FF2B5EF4-FFF2-40B4-BE49-F238E27FC236}">
                    <a16:creationId xmlns:a16="http://schemas.microsoft.com/office/drawing/2014/main" id="{9116A37C-2B03-3D07-D1F1-14EFB52883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8532" y="2396951"/>
                <a:ext cx="776495" cy="646331"/>
              </a:xfrm>
              <a:prstGeom prst="rect">
                <a:avLst/>
              </a:prstGeom>
              <a:blipFill>
                <a:blip r:embed="rId15"/>
                <a:stretch>
                  <a:fillRect r="-645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397405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EE839A0E-C073-84CA-BD98-5942C7E36F26}"/>
              </a:ext>
            </a:extLst>
          </p:cNvPr>
          <p:cNvSpPr txBox="1">
            <a:spLocks/>
          </p:cNvSpPr>
          <p:nvPr/>
        </p:nvSpPr>
        <p:spPr>
          <a:xfrm>
            <a:off x="1674420" y="359499"/>
            <a:ext cx="8843159" cy="8498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zh-TW" b="1" dirty="0">
                <a:solidFill>
                  <a:schemeClr val="accent1">
                    <a:lumMod val="75000"/>
                  </a:schemeClr>
                </a:solidFill>
                <a:latin typeface="+mn-lt"/>
              </a:rPr>
              <a:t>What is EOF analysis?</a:t>
            </a:r>
            <a:endParaRPr kumimoji="1" lang="zh-TW" altLang="en-US" b="1" dirty="0">
              <a:solidFill>
                <a:schemeClr val="accent1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13" name="投影片編號版面配置區 12">
            <a:extLst>
              <a:ext uri="{FF2B5EF4-FFF2-40B4-BE49-F238E27FC236}">
                <a16:creationId xmlns:a16="http://schemas.microsoft.com/office/drawing/2014/main" id="{D843EB31-4F92-3B69-88B1-ADB5641A01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4D7F2-F5CE-C646-86CE-E67DBC894B4B}" type="slidenum">
              <a:rPr kumimoji="1" lang="zh-TW" altLang="en-US" smtClean="0"/>
              <a:t>7</a:t>
            </a:fld>
            <a:endParaRPr kumimoji="1" lang="zh-TW" altLang="en-US"/>
          </a:p>
        </p:txBody>
      </p:sp>
      <p:cxnSp>
        <p:nvCxnSpPr>
          <p:cNvPr id="2" name="直線單箭頭接點 5">
            <a:extLst>
              <a:ext uri="{FF2B5EF4-FFF2-40B4-BE49-F238E27FC236}">
                <a16:creationId xmlns:a16="http://schemas.microsoft.com/office/drawing/2014/main" id="{F84A8B49-0690-351F-9474-C59B61365CA3}"/>
              </a:ext>
            </a:extLst>
          </p:cNvPr>
          <p:cNvCxnSpPr>
            <a:cxnSpLocks/>
          </p:cNvCxnSpPr>
          <p:nvPr/>
        </p:nvCxnSpPr>
        <p:spPr>
          <a:xfrm flipV="1">
            <a:off x="2431633" y="3534884"/>
            <a:ext cx="0" cy="2880000"/>
          </a:xfrm>
          <a:prstGeom prst="straightConnector1">
            <a:avLst/>
          </a:prstGeom>
          <a:ln w="28575"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字方塊 2">
            <a:extLst>
              <a:ext uri="{FF2B5EF4-FFF2-40B4-BE49-F238E27FC236}">
                <a16:creationId xmlns:a16="http://schemas.microsoft.com/office/drawing/2014/main" id="{C2731169-2F9F-6FB9-9DBD-317CB927AE48}"/>
              </a:ext>
            </a:extLst>
          </p:cNvPr>
          <p:cNvSpPr txBox="1"/>
          <p:nvPr/>
        </p:nvSpPr>
        <p:spPr>
          <a:xfrm>
            <a:off x="488271" y="1735862"/>
            <a:ext cx="36744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(1) 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背景：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X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為一距平矩陣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247FF990-E179-7D2C-5EA5-BA2A62C008CC}"/>
                  </a:ext>
                </a:extLst>
              </p:cNvPr>
              <p:cNvSpPr txBox="1"/>
              <p:nvPr/>
            </p:nvSpPr>
            <p:spPr>
              <a:xfrm>
                <a:off x="4239619" y="1593964"/>
                <a:ext cx="3615926" cy="7454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240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TW" sz="240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……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……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zh-TW" sz="2400" dirty="0"/>
                  <a:t>,</a:t>
                </a:r>
                <a:endParaRPr lang="zh-TW" altLang="en-US" sz="2400" dirty="0"/>
              </a:p>
            </p:txBody>
          </p:sp>
        </mc:Choice>
        <mc:Fallback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247FF990-E179-7D2C-5EA5-BA2A62C008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9619" y="1593964"/>
                <a:ext cx="3615926" cy="745460"/>
              </a:xfrm>
              <a:prstGeom prst="rect">
                <a:avLst/>
              </a:prstGeom>
              <a:blipFill>
                <a:blip r:embed="rId3"/>
                <a:stretch>
                  <a:fillRect l="-350" r="-174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C3661EC1-553E-0438-6DEF-0C6E58BFF77C}"/>
                  </a:ext>
                </a:extLst>
              </p:cNvPr>
              <p:cNvSpPr txBox="1"/>
              <p:nvPr/>
            </p:nvSpPr>
            <p:spPr>
              <a:xfrm>
                <a:off x="8016597" y="1440909"/>
                <a:ext cx="2180982" cy="10515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則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nary>
                              <m:naryPr>
                                <m:chr m:val="∑"/>
                                <m:ctrlPr>
                                  <a:rPr lang="en-US" altLang="zh-TW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nary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=0</m:t>
                            </m:r>
                          </m:e>
                          <m:e>
                            <m:nary>
                              <m:naryPr>
                                <m:chr m:val="∑"/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nary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=0</m:t>
                            </m:r>
                          </m:e>
                        </m:eqArr>
                      </m:e>
                    </m:d>
                  </m:oMath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C3661EC1-553E-0438-6DEF-0C6E58BFF7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6597" y="1440909"/>
                <a:ext cx="2180982" cy="1051570"/>
              </a:xfrm>
              <a:prstGeom prst="rect">
                <a:avLst/>
              </a:prstGeom>
              <a:blipFill>
                <a:blip r:embed="rId4"/>
                <a:stretch>
                  <a:fillRect l="-60694" t="-203571" r="-4046" b="-29047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F6E37780-CF0C-BB72-81CE-BBA8358C9740}"/>
                  </a:ext>
                </a:extLst>
              </p:cNvPr>
              <p:cNvSpPr txBox="1"/>
              <p:nvPr/>
            </p:nvSpPr>
            <p:spPr>
              <a:xfrm>
                <a:off x="3871633" y="4790218"/>
                <a:ext cx="3679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F6E37780-CF0C-BB72-81CE-BBA8358C97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1633" y="4790218"/>
                <a:ext cx="367986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2FB5324D-9930-841E-9D52-AE8BB30E2204}"/>
                  </a:ext>
                </a:extLst>
              </p:cNvPr>
              <p:cNvSpPr txBox="1"/>
              <p:nvPr/>
            </p:nvSpPr>
            <p:spPr>
              <a:xfrm>
                <a:off x="2258140" y="3057194"/>
                <a:ext cx="3713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TW" altLang="en-US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2FB5324D-9930-841E-9D52-AE8BB30E22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8140" y="3057194"/>
                <a:ext cx="371384" cy="369332"/>
              </a:xfrm>
              <a:prstGeom prst="rect">
                <a:avLst/>
              </a:prstGeom>
              <a:blipFill>
                <a:blip r:embed="rId6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橢圓 8">
            <a:extLst>
              <a:ext uri="{FF2B5EF4-FFF2-40B4-BE49-F238E27FC236}">
                <a16:creationId xmlns:a16="http://schemas.microsoft.com/office/drawing/2014/main" id="{7A842F20-FEA9-A619-8793-CF256319D428}"/>
              </a:ext>
            </a:extLst>
          </p:cNvPr>
          <p:cNvSpPr/>
          <p:nvPr/>
        </p:nvSpPr>
        <p:spPr>
          <a:xfrm>
            <a:off x="2861308" y="3915153"/>
            <a:ext cx="166120" cy="16612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4177FD08-FB98-4AB4-A950-90AE06DEADDC}"/>
              </a:ext>
            </a:extLst>
          </p:cNvPr>
          <p:cNvSpPr/>
          <p:nvPr/>
        </p:nvSpPr>
        <p:spPr>
          <a:xfrm>
            <a:off x="1642013" y="4361959"/>
            <a:ext cx="166120" cy="16612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46708BB6-777C-C7C2-8B8E-0CA44EC66449}"/>
              </a:ext>
            </a:extLst>
          </p:cNvPr>
          <p:cNvSpPr/>
          <p:nvPr/>
        </p:nvSpPr>
        <p:spPr>
          <a:xfrm>
            <a:off x="2241350" y="5051311"/>
            <a:ext cx="166120" cy="16612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61C64F4C-AFA5-78EE-17E1-2F720249D86A}"/>
              </a:ext>
            </a:extLst>
          </p:cNvPr>
          <p:cNvSpPr/>
          <p:nvPr/>
        </p:nvSpPr>
        <p:spPr>
          <a:xfrm>
            <a:off x="1870703" y="5611824"/>
            <a:ext cx="166120" cy="16612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橢圓 20">
            <a:extLst>
              <a:ext uri="{FF2B5EF4-FFF2-40B4-BE49-F238E27FC236}">
                <a16:creationId xmlns:a16="http://schemas.microsoft.com/office/drawing/2014/main" id="{ED0AB065-2052-AADF-628F-79CB38D8218F}"/>
              </a:ext>
            </a:extLst>
          </p:cNvPr>
          <p:cNvSpPr/>
          <p:nvPr/>
        </p:nvSpPr>
        <p:spPr>
          <a:xfrm>
            <a:off x="3162184" y="4585362"/>
            <a:ext cx="166120" cy="16612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2" name="直線單箭頭接點 22">
            <a:extLst>
              <a:ext uri="{FF2B5EF4-FFF2-40B4-BE49-F238E27FC236}">
                <a16:creationId xmlns:a16="http://schemas.microsoft.com/office/drawing/2014/main" id="{93C6B42A-66D1-C800-5AF2-0EE6F824F20C}"/>
              </a:ext>
            </a:extLst>
          </p:cNvPr>
          <p:cNvCxnSpPr/>
          <p:nvPr/>
        </p:nvCxnSpPr>
        <p:spPr>
          <a:xfrm>
            <a:off x="991633" y="4974884"/>
            <a:ext cx="2880000" cy="0"/>
          </a:xfrm>
          <a:prstGeom prst="straightConnector1">
            <a:avLst/>
          </a:prstGeom>
          <a:ln w="28575">
            <a:solidFill>
              <a:srgbClr val="FF0000"/>
            </a:solidFill>
            <a:prstDash val="solid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grpSp>
        <p:nvGrpSpPr>
          <p:cNvPr id="23" name="群組 22">
            <a:extLst>
              <a:ext uri="{FF2B5EF4-FFF2-40B4-BE49-F238E27FC236}">
                <a16:creationId xmlns:a16="http://schemas.microsoft.com/office/drawing/2014/main" id="{1DECFB88-A6B6-9640-6316-92B72FB47815}"/>
              </a:ext>
            </a:extLst>
          </p:cNvPr>
          <p:cNvGrpSpPr/>
          <p:nvPr/>
        </p:nvGrpSpPr>
        <p:grpSpPr>
          <a:xfrm>
            <a:off x="1385153" y="4895906"/>
            <a:ext cx="2060369" cy="155405"/>
            <a:chOff x="1385153" y="4152956"/>
            <a:chExt cx="2060369" cy="155405"/>
          </a:xfrm>
        </p:grpSpPr>
        <p:cxnSp>
          <p:nvCxnSpPr>
            <p:cNvPr id="24" name="直線接點 23">
              <a:extLst>
                <a:ext uri="{FF2B5EF4-FFF2-40B4-BE49-F238E27FC236}">
                  <a16:creationId xmlns:a16="http://schemas.microsoft.com/office/drawing/2014/main" id="{AA652FB5-8A22-5E3C-731B-F19C6370F468}"/>
                </a:ext>
              </a:extLst>
            </p:cNvPr>
            <p:cNvCxnSpPr/>
            <p:nvPr/>
          </p:nvCxnSpPr>
          <p:spPr>
            <a:xfrm>
              <a:off x="2774962" y="4152956"/>
              <a:ext cx="0" cy="15540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線接點 24">
              <a:extLst>
                <a:ext uri="{FF2B5EF4-FFF2-40B4-BE49-F238E27FC236}">
                  <a16:creationId xmlns:a16="http://schemas.microsoft.com/office/drawing/2014/main" id="{F7BD45FF-B7E1-ADBD-1063-92460F4F71A1}"/>
                </a:ext>
              </a:extLst>
            </p:cNvPr>
            <p:cNvCxnSpPr/>
            <p:nvPr/>
          </p:nvCxnSpPr>
          <p:spPr>
            <a:xfrm>
              <a:off x="2431633" y="4152956"/>
              <a:ext cx="0" cy="15540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接點 25">
              <a:extLst>
                <a:ext uri="{FF2B5EF4-FFF2-40B4-BE49-F238E27FC236}">
                  <a16:creationId xmlns:a16="http://schemas.microsoft.com/office/drawing/2014/main" id="{BDD69E59-056A-A58F-FAC9-401FF59E7843}"/>
                </a:ext>
              </a:extLst>
            </p:cNvPr>
            <p:cNvCxnSpPr/>
            <p:nvPr/>
          </p:nvCxnSpPr>
          <p:spPr>
            <a:xfrm>
              <a:off x="2096353" y="4152956"/>
              <a:ext cx="0" cy="15540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線接點 26">
              <a:extLst>
                <a:ext uri="{FF2B5EF4-FFF2-40B4-BE49-F238E27FC236}">
                  <a16:creationId xmlns:a16="http://schemas.microsoft.com/office/drawing/2014/main" id="{DD4B92D8-B2E7-E3CB-4D08-F5BC3E994279}"/>
                </a:ext>
              </a:extLst>
            </p:cNvPr>
            <p:cNvCxnSpPr/>
            <p:nvPr/>
          </p:nvCxnSpPr>
          <p:spPr>
            <a:xfrm>
              <a:off x="3125482" y="4152956"/>
              <a:ext cx="0" cy="15540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線接點 27">
              <a:extLst>
                <a:ext uri="{FF2B5EF4-FFF2-40B4-BE49-F238E27FC236}">
                  <a16:creationId xmlns:a16="http://schemas.microsoft.com/office/drawing/2014/main" id="{70BCFE5F-BFDE-5070-D473-AE68893451D7}"/>
                </a:ext>
              </a:extLst>
            </p:cNvPr>
            <p:cNvCxnSpPr/>
            <p:nvPr/>
          </p:nvCxnSpPr>
          <p:spPr>
            <a:xfrm>
              <a:off x="1725513" y="4152956"/>
              <a:ext cx="0" cy="15540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線接點 28">
              <a:extLst>
                <a:ext uri="{FF2B5EF4-FFF2-40B4-BE49-F238E27FC236}">
                  <a16:creationId xmlns:a16="http://schemas.microsoft.com/office/drawing/2014/main" id="{FD3AFEDE-2A10-B98C-9159-F268C18461CC}"/>
                </a:ext>
              </a:extLst>
            </p:cNvPr>
            <p:cNvCxnSpPr/>
            <p:nvPr/>
          </p:nvCxnSpPr>
          <p:spPr>
            <a:xfrm>
              <a:off x="3445522" y="4152956"/>
              <a:ext cx="0" cy="15540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線接點 29">
              <a:extLst>
                <a:ext uri="{FF2B5EF4-FFF2-40B4-BE49-F238E27FC236}">
                  <a16:creationId xmlns:a16="http://schemas.microsoft.com/office/drawing/2014/main" id="{C5DC4602-CF75-DA38-976F-E999D54A58FB}"/>
                </a:ext>
              </a:extLst>
            </p:cNvPr>
            <p:cNvCxnSpPr/>
            <p:nvPr/>
          </p:nvCxnSpPr>
          <p:spPr>
            <a:xfrm>
              <a:off x="1385153" y="4152956"/>
              <a:ext cx="0" cy="15540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97E06C4B-00AE-C049-23D6-CE035D0C858C}"/>
                  </a:ext>
                </a:extLst>
              </p:cNvPr>
              <p:cNvSpPr txBox="1"/>
              <p:nvPr/>
            </p:nvSpPr>
            <p:spPr>
              <a:xfrm>
                <a:off x="1615788" y="5767261"/>
                <a:ext cx="9771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TW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altLang="zh-TW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TW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97E06C4B-00AE-C049-23D6-CE035D0C85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5788" y="5767261"/>
                <a:ext cx="977126" cy="369332"/>
              </a:xfrm>
              <a:prstGeom prst="rect">
                <a:avLst/>
              </a:prstGeom>
              <a:blipFill>
                <a:blip r:embed="rId7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9" name="文字方塊 48">
                <a:extLst>
                  <a:ext uri="{FF2B5EF4-FFF2-40B4-BE49-F238E27FC236}">
                    <a16:creationId xmlns:a16="http://schemas.microsoft.com/office/drawing/2014/main" id="{1892A25E-3B04-E49F-F93C-D3EB9A328FCF}"/>
                  </a:ext>
                </a:extLst>
              </p:cNvPr>
              <p:cNvSpPr txBox="1"/>
              <p:nvPr/>
            </p:nvSpPr>
            <p:spPr>
              <a:xfrm>
                <a:off x="2921432" y="4214212"/>
                <a:ext cx="9771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TW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altLang="zh-TW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TW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49" name="文字方塊 48">
                <a:extLst>
                  <a:ext uri="{FF2B5EF4-FFF2-40B4-BE49-F238E27FC236}">
                    <a16:creationId xmlns:a16="http://schemas.microsoft.com/office/drawing/2014/main" id="{1892A25E-3B04-E49F-F93C-D3EB9A328F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1432" y="4214212"/>
                <a:ext cx="977126" cy="369332"/>
              </a:xfrm>
              <a:prstGeom prst="rect">
                <a:avLst/>
              </a:prstGeom>
              <a:blipFill>
                <a:blip r:embed="rId8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0" name="文字方塊 49">
                <a:extLst>
                  <a:ext uri="{FF2B5EF4-FFF2-40B4-BE49-F238E27FC236}">
                    <a16:creationId xmlns:a16="http://schemas.microsoft.com/office/drawing/2014/main" id="{3932190E-715F-CD5C-FF3F-B8077F1F520D}"/>
                  </a:ext>
                </a:extLst>
              </p:cNvPr>
              <p:cNvSpPr txBox="1"/>
              <p:nvPr/>
            </p:nvSpPr>
            <p:spPr>
              <a:xfrm>
                <a:off x="1385955" y="3931212"/>
                <a:ext cx="9771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TW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TW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50" name="文字方塊 49">
                <a:extLst>
                  <a:ext uri="{FF2B5EF4-FFF2-40B4-BE49-F238E27FC236}">
                    <a16:creationId xmlns:a16="http://schemas.microsoft.com/office/drawing/2014/main" id="{3932190E-715F-CD5C-FF3F-B8077F1F52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5955" y="3931212"/>
                <a:ext cx="977126" cy="369332"/>
              </a:xfrm>
              <a:prstGeom prst="rect">
                <a:avLst/>
              </a:prstGeom>
              <a:blipFill>
                <a:blip r:embed="rId9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1" name="文字方塊 50">
                <a:extLst>
                  <a:ext uri="{FF2B5EF4-FFF2-40B4-BE49-F238E27FC236}">
                    <a16:creationId xmlns:a16="http://schemas.microsoft.com/office/drawing/2014/main" id="{5F8C01D7-A94A-FA1B-356C-F629FD9E72FD}"/>
                  </a:ext>
                </a:extLst>
              </p:cNvPr>
              <p:cNvSpPr txBox="1"/>
              <p:nvPr/>
            </p:nvSpPr>
            <p:spPr>
              <a:xfrm>
                <a:off x="1991348" y="4620564"/>
                <a:ext cx="9771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TW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TW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TW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51" name="文字方塊 50">
                <a:extLst>
                  <a:ext uri="{FF2B5EF4-FFF2-40B4-BE49-F238E27FC236}">
                    <a16:creationId xmlns:a16="http://schemas.microsoft.com/office/drawing/2014/main" id="{5F8C01D7-A94A-FA1B-356C-F629FD9E72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1348" y="4620564"/>
                <a:ext cx="977126" cy="369332"/>
              </a:xfrm>
              <a:prstGeom prst="rect">
                <a:avLst/>
              </a:prstGeom>
              <a:blipFill>
                <a:blip r:embed="rId10"/>
                <a:stretch>
                  <a:fillRect b="-967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2" name="文字方塊 51">
                <a:extLst>
                  <a:ext uri="{FF2B5EF4-FFF2-40B4-BE49-F238E27FC236}">
                    <a16:creationId xmlns:a16="http://schemas.microsoft.com/office/drawing/2014/main" id="{107CBEEF-621F-EC18-02C9-51C9A316C32D}"/>
                  </a:ext>
                </a:extLst>
              </p:cNvPr>
              <p:cNvSpPr txBox="1"/>
              <p:nvPr/>
            </p:nvSpPr>
            <p:spPr>
              <a:xfrm>
                <a:off x="2629524" y="3484406"/>
                <a:ext cx="9664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TW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TW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52" name="文字方塊 51">
                <a:extLst>
                  <a:ext uri="{FF2B5EF4-FFF2-40B4-BE49-F238E27FC236}">
                    <a16:creationId xmlns:a16="http://schemas.microsoft.com/office/drawing/2014/main" id="{107CBEEF-621F-EC18-02C9-51C9A316C3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9524" y="3484406"/>
                <a:ext cx="966482" cy="369332"/>
              </a:xfrm>
              <a:prstGeom prst="rect">
                <a:avLst/>
              </a:prstGeom>
              <a:blipFill>
                <a:blip r:embed="rId11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直線單箭頭接點 36">
            <a:extLst>
              <a:ext uri="{FF2B5EF4-FFF2-40B4-BE49-F238E27FC236}">
                <a16:creationId xmlns:a16="http://schemas.microsoft.com/office/drawing/2014/main" id="{9D7F0DB8-FD9B-337B-D7B8-CE7B5412F05F}"/>
              </a:ext>
            </a:extLst>
          </p:cNvPr>
          <p:cNvCxnSpPr/>
          <p:nvPr/>
        </p:nvCxnSpPr>
        <p:spPr>
          <a:xfrm>
            <a:off x="4770057" y="1761157"/>
            <a:ext cx="2843651" cy="0"/>
          </a:xfrm>
          <a:prstGeom prst="straightConnector1">
            <a:avLst/>
          </a:prstGeom>
          <a:ln w="1905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單箭頭接點 38">
            <a:extLst>
              <a:ext uri="{FF2B5EF4-FFF2-40B4-BE49-F238E27FC236}">
                <a16:creationId xmlns:a16="http://schemas.microsoft.com/office/drawing/2014/main" id="{1C4C3147-E5F4-C18D-5FCB-C18327C91D38}"/>
              </a:ext>
            </a:extLst>
          </p:cNvPr>
          <p:cNvCxnSpPr/>
          <p:nvPr/>
        </p:nvCxnSpPr>
        <p:spPr>
          <a:xfrm>
            <a:off x="4770057" y="2260851"/>
            <a:ext cx="2843651" cy="0"/>
          </a:xfrm>
          <a:prstGeom prst="straightConnector1">
            <a:avLst/>
          </a:prstGeom>
          <a:ln w="19050">
            <a:solidFill>
              <a:schemeClr val="accent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5" name="文字方塊 54">
                <a:extLst>
                  <a:ext uri="{FF2B5EF4-FFF2-40B4-BE49-F238E27FC236}">
                    <a16:creationId xmlns:a16="http://schemas.microsoft.com/office/drawing/2014/main" id="{C59E3ED4-A2B0-BC88-C8D4-78C6B1BDB6B7}"/>
                  </a:ext>
                </a:extLst>
              </p:cNvPr>
              <p:cNvSpPr txBox="1"/>
              <p:nvPr/>
            </p:nvSpPr>
            <p:spPr>
              <a:xfrm>
                <a:off x="5295835" y="1381171"/>
                <a:ext cx="17954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TW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TW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𝑐𝑜𝑚𝑝𝑜𝑛𝑒𝑛𝑡</m:t>
                      </m:r>
                    </m:oMath>
                  </m:oMathPara>
                </a14:m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55" name="文字方塊 54">
                <a:extLst>
                  <a:ext uri="{FF2B5EF4-FFF2-40B4-BE49-F238E27FC236}">
                    <a16:creationId xmlns:a16="http://schemas.microsoft.com/office/drawing/2014/main" id="{C59E3ED4-A2B0-BC88-C8D4-78C6B1BDB6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5835" y="1381171"/>
                <a:ext cx="1795492" cy="369332"/>
              </a:xfrm>
              <a:prstGeom prst="rect">
                <a:avLst/>
              </a:prstGeom>
              <a:blipFill>
                <a:blip r:embed="rId12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6" name="文字方塊 55">
                <a:extLst>
                  <a:ext uri="{FF2B5EF4-FFF2-40B4-BE49-F238E27FC236}">
                    <a16:creationId xmlns:a16="http://schemas.microsoft.com/office/drawing/2014/main" id="{5B28844F-6941-C399-693F-76F4493F90F3}"/>
                  </a:ext>
                </a:extLst>
              </p:cNvPr>
              <p:cNvSpPr txBox="1"/>
              <p:nvPr/>
            </p:nvSpPr>
            <p:spPr>
              <a:xfrm>
                <a:off x="5292437" y="2310657"/>
                <a:ext cx="17988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TW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TW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𝑐𝑜𝑚𝑝𝑜𝑛𝑒𝑛𝑡</m:t>
                      </m:r>
                    </m:oMath>
                  </m:oMathPara>
                </a14:m>
                <a:endParaRPr lang="zh-TW" altLang="en-US" dirty="0">
                  <a:solidFill>
                    <a:schemeClr val="accent1"/>
                  </a:solidFill>
                </a:endParaRPr>
              </a:p>
            </p:txBody>
          </p:sp>
        </mc:Choice>
        <mc:Fallback>
          <p:sp>
            <p:nvSpPr>
              <p:cNvPr id="56" name="文字方塊 55">
                <a:extLst>
                  <a:ext uri="{FF2B5EF4-FFF2-40B4-BE49-F238E27FC236}">
                    <a16:creationId xmlns:a16="http://schemas.microsoft.com/office/drawing/2014/main" id="{5B28844F-6941-C399-693F-76F4493F90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2437" y="2310657"/>
                <a:ext cx="1798890" cy="369332"/>
              </a:xfrm>
              <a:prstGeom prst="rect">
                <a:avLst/>
              </a:prstGeom>
              <a:blipFill>
                <a:blip r:embed="rId13"/>
                <a:stretch>
                  <a:fillRect b="-967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矩形 56">
            <a:extLst>
              <a:ext uri="{FF2B5EF4-FFF2-40B4-BE49-F238E27FC236}">
                <a16:creationId xmlns:a16="http://schemas.microsoft.com/office/drawing/2014/main" id="{847ED00F-68B8-4E15-58B1-28130F02C4D7}"/>
              </a:ext>
            </a:extLst>
          </p:cNvPr>
          <p:cNvSpPr/>
          <p:nvPr/>
        </p:nvSpPr>
        <p:spPr>
          <a:xfrm>
            <a:off x="7091916" y="1592023"/>
            <a:ext cx="413783" cy="745460"/>
          </a:xfrm>
          <a:prstGeom prst="rect">
            <a:avLst/>
          </a:prstGeom>
          <a:solidFill>
            <a:srgbClr val="FFFF00">
              <a:alpha val="10000"/>
            </a:srgbClr>
          </a:solidFill>
          <a:ln w="381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8" name="文字方塊 57">
                <a:extLst>
                  <a:ext uri="{FF2B5EF4-FFF2-40B4-BE49-F238E27FC236}">
                    <a16:creationId xmlns:a16="http://schemas.microsoft.com/office/drawing/2014/main" id="{E2652B7D-2A23-41FA-B336-BC1E0421A9F9}"/>
                  </a:ext>
                </a:extLst>
              </p:cNvPr>
              <p:cNvSpPr txBox="1"/>
              <p:nvPr/>
            </p:nvSpPr>
            <p:spPr>
              <a:xfrm>
                <a:off x="6874406" y="2408278"/>
                <a:ext cx="776495" cy="6512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𝑡h</m:t>
                          </m:r>
                        </m:sup>
                      </m:sSup>
                    </m:oMath>
                  </m:oMathPara>
                </a14:m>
                <a:endParaRPr lang="en-US" altLang="zh-TW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𝑣𝑒𝑐𝑡𝑜𝑟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>
          <p:sp>
            <p:nvSpPr>
              <p:cNvPr id="58" name="文字方塊 57">
                <a:extLst>
                  <a:ext uri="{FF2B5EF4-FFF2-40B4-BE49-F238E27FC236}">
                    <a16:creationId xmlns:a16="http://schemas.microsoft.com/office/drawing/2014/main" id="{E2652B7D-2A23-41FA-B336-BC1E0421A9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4406" y="2408278"/>
                <a:ext cx="776495" cy="651269"/>
              </a:xfrm>
              <a:prstGeom prst="rect">
                <a:avLst/>
              </a:prstGeom>
              <a:blipFill>
                <a:blip r:embed="rId14"/>
                <a:stretch>
                  <a:fillRect r="-645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9" name="文字方塊 58">
                <a:extLst>
                  <a:ext uri="{FF2B5EF4-FFF2-40B4-BE49-F238E27FC236}">
                    <a16:creationId xmlns:a16="http://schemas.microsoft.com/office/drawing/2014/main" id="{95CF7D71-895F-CA6A-D5CE-0BACEEC21CE1}"/>
                  </a:ext>
                </a:extLst>
              </p:cNvPr>
              <p:cNvSpPr txBox="1"/>
              <p:nvPr/>
            </p:nvSpPr>
            <p:spPr>
              <a:xfrm>
                <a:off x="4788532" y="2396951"/>
                <a:ext cx="77649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  <m:sup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𝑠𝑡</m:t>
                          </m:r>
                        </m:sup>
                      </m:sSup>
                    </m:oMath>
                  </m:oMathPara>
                </a14:m>
                <a:endParaRPr lang="en-US" altLang="zh-TW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𝑣𝑒𝑐𝑡𝑜𝑟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>
          <p:sp>
            <p:nvSpPr>
              <p:cNvPr id="59" name="文字方塊 58">
                <a:extLst>
                  <a:ext uri="{FF2B5EF4-FFF2-40B4-BE49-F238E27FC236}">
                    <a16:creationId xmlns:a16="http://schemas.microsoft.com/office/drawing/2014/main" id="{95CF7D71-895F-CA6A-D5CE-0BACEEC21C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8532" y="2396951"/>
                <a:ext cx="776495" cy="646331"/>
              </a:xfrm>
              <a:prstGeom prst="rect">
                <a:avLst/>
              </a:prstGeom>
              <a:blipFill>
                <a:blip r:embed="rId15"/>
                <a:stretch>
                  <a:fillRect r="-645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953374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EE839A0E-C073-84CA-BD98-5942C7E36F26}"/>
              </a:ext>
            </a:extLst>
          </p:cNvPr>
          <p:cNvSpPr txBox="1">
            <a:spLocks/>
          </p:cNvSpPr>
          <p:nvPr/>
        </p:nvSpPr>
        <p:spPr>
          <a:xfrm>
            <a:off x="1674420" y="359499"/>
            <a:ext cx="8843159" cy="8498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zh-TW" b="1" dirty="0">
                <a:solidFill>
                  <a:schemeClr val="accent1">
                    <a:lumMod val="75000"/>
                  </a:schemeClr>
                </a:solidFill>
                <a:latin typeface="+mn-lt"/>
              </a:rPr>
              <a:t>What is EOF analysis?</a:t>
            </a:r>
            <a:endParaRPr kumimoji="1" lang="zh-TW" altLang="en-US" b="1" dirty="0">
              <a:solidFill>
                <a:schemeClr val="accent1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13" name="投影片編號版面配置區 12">
            <a:extLst>
              <a:ext uri="{FF2B5EF4-FFF2-40B4-BE49-F238E27FC236}">
                <a16:creationId xmlns:a16="http://schemas.microsoft.com/office/drawing/2014/main" id="{D843EB31-4F92-3B69-88B1-ADB5641A01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4D7F2-F5CE-C646-86CE-E67DBC894B4B}" type="slidenum">
              <a:rPr kumimoji="1" lang="zh-TW" altLang="en-US" smtClean="0"/>
              <a:t>8</a:t>
            </a:fld>
            <a:endParaRPr kumimoji="1" lang="zh-TW" altLang="en-US"/>
          </a:p>
        </p:txBody>
      </p:sp>
      <p:cxnSp>
        <p:nvCxnSpPr>
          <p:cNvPr id="14" name="直線單箭頭接點 5">
            <a:extLst>
              <a:ext uri="{FF2B5EF4-FFF2-40B4-BE49-F238E27FC236}">
                <a16:creationId xmlns:a16="http://schemas.microsoft.com/office/drawing/2014/main" id="{8B83D8BA-7744-A039-A80F-7B107982FEFE}"/>
              </a:ext>
            </a:extLst>
          </p:cNvPr>
          <p:cNvCxnSpPr>
            <a:cxnSpLocks/>
          </p:cNvCxnSpPr>
          <p:nvPr/>
        </p:nvCxnSpPr>
        <p:spPr>
          <a:xfrm flipV="1">
            <a:off x="2431633" y="3538391"/>
            <a:ext cx="0" cy="2880000"/>
          </a:xfrm>
          <a:prstGeom prst="straightConnector1">
            <a:avLst/>
          </a:prstGeom>
          <a:ln w="28575"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5E280142-B30D-A6E8-AD46-CD6DD24D697F}"/>
              </a:ext>
            </a:extLst>
          </p:cNvPr>
          <p:cNvSpPr txBox="1"/>
          <p:nvPr/>
        </p:nvSpPr>
        <p:spPr>
          <a:xfrm>
            <a:off x="488271" y="1731785"/>
            <a:ext cx="36744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(1) 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背景：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X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為一距平矩陣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6B03D368-04A1-FE86-E45E-4A04C359F139}"/>
                  </a:ext>
                </a:extLst>
              </p:cNvPr>
              <p:cNvSpPr txBox="1"/>
              <p:nvPr/>
            </p:nvSpPr>
            <p:spPr>
              <a:xfrm>
                <a:off x="4239619" y="1589887"/>
                <a:ext cx="3615926" cy="7454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240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TW" sz="240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……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……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zh-TW" sz="2400" dirty="0"/>
                  <a:t>,</a:t>
                </a:r>
                <a:endParaRPr lang="zh-TW" altLang="en-US" sz="2400" dirty="0"/>
              </a:p>
            </p:txBody>
          </p:sp>
        </mc:Choice>
        <mc:Fallback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6B03D368-04A1-FE86-E45E-4A04C359F1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9619" y="1589887"/>
                <a:ext cx="3615926" cy="745460"/>
              </a:xfrm>
              <a:prstGeom prst="rect">
                <a:avLst/>
              </a:prstGeom>
              <a:blipFill>
                <a:blip r:embed="rId3"/>
                <a:stretch>
                  <a:fillRect l="-350" r="-174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F260FE3C-7ADC-BCA6-6D99-1B22AED9916E}"/>
                  </a:ext>
                </a:extLst>
              </p:cNvPr>
              <p:cNvSpPr txBox="1"/>
              <p:nvPr/>
            </p:nvSpPr>
            <p:spPr>
              <a:xfrm>
                <a:off x="8016597" y="1436832"/>
                <a:ext cx="2180982" cy="10515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則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nary>
                              <m:naryPr>
                                <m:chr m:val="∑"/>
                                <m:ctrlPr>
                                  <a:rPr lang="en-US" altLang="zh-TW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nary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=0</m:t>
                            </m:r>
                          </m:e>
                          <m:e>
                            <m:nary>
                              <m:naryPr>
                                <m:chr m:val="∑"/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nary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=0</m:t>
                            </m:r>
                          </m:e>
                        </m:eqArr>
                      </m:e>
                    </m:d>
                  </m:oMath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F260FE3C-7ADC-BCA6-6D99-1B22AED991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6597" y="1436832"/>
                <a:ext cx="2180982" cy="1051570"/>
              </a:xfrm>
              <a:prstGeom prst="rect">
                <a:avLst/>
              </a:prstGeom>
              <a:blipFill>
                <a:blip r:embed="rId4"/>
                <a:stretch>
                  <a:fillRect l="-60694" t="-206024" r="-4046" b="-29518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直線單箭頭接點 11">
            <a:extLst>
              <a:ext uri="{FF2B5EF4-FFF2-40B4-BE49-F238E27FC236}">
                <a16:creationId xmlns:a16="http://schemas.microsoft.com/office/drawing/2014/main" id="{83296BC1-9E5A-FD40-E439-A79DA1D21137}"/>
              </a:ext>
            </a:extLst>
          </p:cNvPr>
          <p:cNvCxnSpPr/>
          <p:nvPr/>
        </p:nvCxnSpPr>
        <p:spPr>
          <a:xfrm>
            <a:off x="991633" y="4978391"/>
            <a:ext cx="2880000" cy="0"/>
          </a:xfrm>
          <a:prstGeom prst="straightConnector1">
            <a:avLst/>
          </a:prstGeom>
          <a:ln w="28575">
            <a:solidFill>
              <a:srgbClr val="FF0000"/>
            </a:solidFill>
            <a:prstDash val="solid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87E9F050-1CBF-8EC7-B04A-AF3E075E24ED}"/>
                  </a:ext>
                </a:extLst>
              </p:cNvPr>
              <p:cNvSpPr txBox="1"/>
              <p:nvPr/>
            </p:nvSpPr>
            <p:spPr>
              <a:xfrm>
                <a:off x="3871633" y="4793725"/>
                <a:ext cx="3679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87E9F050-1CBF-8EC7-B04A-AF3E075E24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1633" y="4793725"/>
                <a:ext cx="367986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F016EE97-6991-E9B6-8B03-563A80C1FFA3}"/>
                  </a:ext>
                </a:extLst>
              </p:cNvPr>
              <p:cNvSpPr txBox="1"/>
              <p:nvPr/>
            </p:nvSpPr>
            <p:spPr>
              <a:xfrm>
                <a:off x="2258140" y="3060701"/>
                <a:ext cx="3713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TW" altLang="en-US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F016EE97-6991-E9B6-8B03-563A80C1FF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8140" y="3060701"/>
                <a:ext cx="371384" cy="369332"/>
              </a:xfrm>
              <a:prstGeom prst="rect">
                <a:avLst/>
              </a:prstGeom>
              <a:blipFill>
                <a:blip r:embed="rId6"/>
                <a:stretch>
                  <a:fillRect b="-645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橢圓 31">
            <a:extLst>
              <a:ext uri="{FF2B5EF4-FFF2-40B4-BE49-F238E27FC236}">
                <a16:creationId xmlns:a16="http://schemas.microsoft.com/office/drawing/2014/main" id="{84B34CAA-2DF0-DD9E-5074-5E4971C39D60}"/>
              </a:ext>
            </a:extLst>
          </p:cNvPr>
          <p:cNvSpPr/>
          <p:nvPr/>
        </p:nvSpPr>
        <p:spPr>
          <a:xfrm>
            <a:off x="2861308" y="4888698"/>
            <a:ext cx="166120" cy="16612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橢圓 32">
            <a:extLst>
              <a:ext uri="{FF2B5EF4-FFF2-40B4-BE49-F238E27FC236}">
                <a16:creationId xmlns:a16="http://schemas.microsoft.com/office/drawing/2014/main" id="{F909CE8D-24EA-B830-7081-BEAEAA9C95D4}"/>
              </a:ext>
            </a:extLst>
          </p:cNvPr>
          <p:cNvSpPr/>
          <p:nvPr/>
        </p:nvSpPr>
        <p:spPr>
          <a:xfrm>
            <a:off x="1642013" y="4888698"/>
            <a:ext cx="166120" cy="16612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橢圓 33">
            <a:extLst>
              <a:ext uri="{FF2B5EF4-FFF2-40B4-BE49-F238E27FC236}">
                <a16:creationId xmlns:a16="http://schemas.microsoft.com/office/drawing/2014/main" id="{92208AA4-7C0D-5264-7007-B086F6B7CFBA}"/>
              </a:ext>
            </a:extLst>
          </p:cNvPr>
          <p:cNvSpPr/>
          <p:nvPr/>
        </p:nvSpPr>
        <p:spPr>
          <a:xfrm>
            <a:off x="2241350" y="4888698"/>
            <a:ext cx="166120" cy="16612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橢圓 34">
            <a:extLst>
              <a:ext uri="{FF2B5EF4-FFF2-40B4-BE49-F238E27FC236}">
                <a16:creationId xmlns:a16="http://schemas.microsoft.com/office/drawing/2014/main" id="{AAA23291-8C79-F831-6B8D-2988B72CC875}"/>
              </a:ext>
            </a:extLst>
          </p:cNvPr>
          <p:cNvSpPr/>
          <p:nvPr/>
        </p:nvSpPr>
        <p:spPr>
          <a:xfrm>
            <a:off x="1870703" y="4888698"/>
            <a:ext cx="166120" cy="16612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橢圓 35">
            <a:extLst>
              <a:ext uri="{FF2B5EF4-FFF2-40B4-BE49-F238E27FC236}">
                <a16:creationId xmlns:a16="http://schemas.microsoft.com/office/drawing/2014/main" id="{CF6164D5-19E2-E969-282A-7BE3A450226D}"/>
              </a:ext>
            </a:extLst>
          </p:cNvPr>
          <p:cNvSpPr/>
          <p:nvPr/>
        </p:nvSpPr>
        <p:spPr>
          <a:xfrm>
            <a:off x="3162184" y="4892965"/>
            <a:ext cx="166120" cy="16612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37" name="群組 36">
            <a:extLst>
              <a:ext uri="{FF2B5EF4-FFF2-40B4-BE49-F238E27FC236}">
                <a16:creationId xmlns:a16="http://schemas.microsoft.com/office/drawing/2014/main" id="{F5E78FB1-5B84-BFE7-572B-1B117339A37D}"/>
              </a:ext>
            </a:extLst>
          </p:cNvPr>
          <p:cNvGrpSpPr/>
          <p:nvPr/>
        </p:nvGrpSpPr>
        <p:grpSpPr>
          <a:xfrm>
            <a:off x="1385153" y="4899413"/>
            <a:ext cx="2060369" cy="155405"/>
            <a:chOff x="1385153" y="4152956"/>
            <a:chExt cx="2060369" cy="155405"/>
          </a:xfrm>
        </p:grpSpPr>
        <p:cxnSp>
          <p:nvCxnSpPr>
            <p:cNvPr id="38" name="直線接點 37">
              <a:extLst>
                <a:ext uri="{FF2B5EF4-FFF2-40B4-BE49-F238E27FC236}">
                  <a16:creationId xmlns:a16="http://schemas.microsoft.com/office/drawing/2014/main" id="{BAA0FF5C-2D12-6F07-A260-94E08DF41D35}"/>
                </a:ext>
              </a:extLst>
            </p:cNvPr>
            <p:cNvCxnSpPr/>
            <p:nvPr/>
          </p:nvCxnSpPr>
          <p:spPr>
            <a:xfrm>
              <a:off x="2774962" y="4152956"/>
              <a:ext cx="0" cy="15540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線接點 38">
              <a:extLst>
                <a:ext uri="{FF2B5EF4-FFF2-40B4-BE49-F238E27FC236}">
                  <a16:creationId xmlns:a16="http://schemas.microsoft.com/office/drawing/2014/main" id="{3D1BE1C9-1D6E-A803-6ED9-64F1B9F1235A}"/>
                </a:ext>
              </a:extLst>
            </p:cNvPr>
            <p:cNvCxnSpPr/>
            <p:nvPr/>
          </p:nvCxnSpPr>
          <p:spPr>
            <a:xfrm>
              <a:off x="2431633" y="4152956"/>
              <a:ext cx="0" cy="15540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線接點 39">
              <a:extLst>
                <a:ext uri="{FF2B5EF4-FFF2-40B4-BE49-F238E27FC236}">
                  <a16:creationId xmlns:a16="http://schemas.microsoft.com/office/drawing/2014/main" id="{28C6C1A8-9044-4860-FDAE-2BC2626AB138}"/>
                </a:ext>
              </a:extLst>
            </p:cNvPr>
            <p:cNvCxnSpPr/>
            <p:nvPr/>
          </p:nvCxnSpPr>
          <p:spPr>
            <a:xfrm>
              <a:off x="2096353" y="4152956"/>
              <a:ext cx="0" cy="15540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線接點 40">
              <a:extLst>
                <a:ext uri="{FF2B5EF4-FFF2-40B4-BE49-F238E27FC236}">
                  <a16:creationId xmlns:a16="http://schemas.microsoft.com/office/drawing/2014/main" id="{6BB276BB-25F2-5E1A-C22F-8234AB819E4E}"/>
                </a:ext>
              </a:extLst>
            </p:cNvPr>
            <p:cNvCxnSpPr/>
            <p:nvPr/>
          </p:nvCxnSpPr>
          <p:spPr>
            <a:xfrm>
              <a:off x="3125482" y="4152956"/>
              <a:ext cx="0" cy="15540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接點 41">
              <a:extLst>
                <a:ext uri="{FF2B5EF4-FFF2-40B4-BE49-F238E27FC236}">
                  <a16:creationId xmlns:a16="http://schemas.microsoft.com/office/drawing/2014/main" id="{5C8B63B9-2649-086C-8E09-AF4BC5D4A75A}"/>
                </a:ext>
              </a:extLst>
            </p:cNvPr>
            <p:cNvCxnSpPr/>
            <p:nvPr/>
          </p:nvCxnSpPr>
          <p:spPr>
            <a:xfrm>
              <a:off x="1725513" y="4152956"/>
              <a:ext cx="0" cy="15540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線接點 42">
              <a:extLst>
                <a:ext uri="{FF2B5EF4-FFF2-40B4-BE49-F238E27FC236}">
                  <a16:creationId xmlns:a16="http://schemas.microsoft.com/office/drawing/2014/main" id="{3B40CB2D-D4D7-E4F1-FA7F-6068010AAC64}"/>
                </a:ext>
              </a:extLst>
            </p:cNvPr>
            <p:cNvCxnSpPr/>
            <p:nvPr/>
          </p:nvCxnSpPr>
          <p:spPr>
            <a:xfrm>
              <a:off x="3445522" y="4152956"/>
              <a:ext cx="0" cy="15540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線接點 43">
              <a:extLst>
                <a:ext uri="{FF2B5EF4-FFF2-40B4-BE49-F238E27FC236}">
                  <a16:creationId xmlns:a16="http://schemas.microsoft.com/office/drawing/2014/main" id="{B3834A88-CF7C-1ADF-63CD-BF036605ED8A}"/>
                </a:ext>
              </a:extLst>
            </p:cNvPr>
            <p:cNvCxnSpPr/>
            <p:nvPr/>
          </p:nvCxnSpPr>
          <p:spPr>
            <a:xfrm>
              <a:off x="1385153" y="4152956"/>
              <a:ext cx="0" cy="15540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45" name="文字方塊 44">
                <a:extLst>
                  <a:ext uri="{FF2B5EF4-FFF2-40B4-BE49-F238E27FC236}">
                    <a16:creationId xmlns:a16="http://schemas.microsoft.com/office/drawing/2014/main" id="{0812D4FF-757A-A5E7-F311-710390FC8887}"/>
                  </a:ext>
                </a:extLst>
              </p:cNvPr>
              <p:cNvSpPr txBox="1"/>
              <p:nvPr/>
            </p:nvSpPr>
            <p:spPr>
              <a:xfrm>
                <a:off x="1615788" y="5054818"/>
                <a:ext cx="5693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TW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45" name="文字方塊 44">
                <a:extLst>
                  <a:ext uri="{FF2B5EF4-FFF2-40B4-BE49-F238E27FC236}">
                    <a16:creationId xmlns:a16="http://schemas.microsoft.com/office/drawing/2014/main" id="{0812D4FF-757A-A5E7-F311-710390FC88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5788" y="5054818"/>
                <a:ext cx="569322" cy="369332"/>
              </a:xfrm>
              <a:prstGeom prst="rect">
                <a:avLst/>
              </a:prstGeom>
              <a:blipFill>
                <a:blip r:embed="rId7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6" name="文字方塊 45">
                <a:extLst>
                  <a:ext uri="{FF2B5EF4-FFF2-40B4-BE49-F238E27FC236}">
                    <a16:creationId xmlns:a16="http://schemas.microsoft.com/office/drawing/2014/main" id="{3C7C6CA3-6B5B-89E9-3827-A47E6B197BB8}"/>
                  </a:ext>
                </a:extLst>
              </p:cNvPr>
              <p:cNvSpPr txBox="1"/>
              <p:nvPr/>
            </p:nvSpPr>
            <p:spPr>
              <a:xfrm>
                <a:off x="2921432" y="5060858"/>
                <a:ext cx="5693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TW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46" name="文字方塊 45">
                <a:extLst>
                  <a:ext uri="{FF2B5EF4-FFF2-40B4-BE49-F238E27FC236}">
                    <a16:creationId xmlns:a16="http://schemas.microsoft.com/office/drawing/2014/main" id="{3C7C6CA3-6B5B-89E9-3827-A47E6B197B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1432" y="5060858"/>
                <a:ext cx="569322" cy="369332"/>
              </a:xfrm>
              <a:prstGeom prst="rect">
                <a:avLst/>
              </a:prstGeom>
              <a:blipFill>
                <a:blip r:embed="rId8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7" name="文字方塊 46">
                <a:extLst>
                  <a:ext uri="{FF2B5EF4-FFF2-40B4-BE49-F238E27FC236}">
                    <a16:creationId xmlns:a16="http://schemas.microsoft.com/office/drawing/2014/main" id="{A745354B-D912-CF51-D411-5FC1F80C7508}"/>
                  </a:ext>
                </a:extLst>
              </p:cNvPr>
              <p:cNvSpPr txBox="1"/>
              <p:nvPr/>
            </p:nvSpPr>
            <p:spPr>
              <a:xfrm>
                <a:off x="1385955" y="5054818"/>
                <a:ext cx="5693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TW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47" name="文字方塊 46">
                <a:extLst>
                  <a:ext uri="{FF2B5EF4-FFF2-40B4-BE49-F238E27FC236}">
                    <a16:creationId xmlns:a16="http://schemas.microsoft.com/office/drawing/2014/main" id="{A745354B-D912-CF51-D411-5FC1F80C75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5955" y="5054818"/>
                <a:ext cx="569322" cy="369332"/>
              </a:xfrm>
              <a:prstGeom prst="rect">
                <a:avLst/>
              </a:prstGeom>
              <a:blipFill>
                <a:blip r:embed="rId9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8" name="文字方塊 47">
                <a:extLst>
                  <a:ext uri="{FF2B5EF4-FFF2-40B4-BE49-F238E27FC236}">
                    <a16:creationId xmlns:a16="http://schemas.microsoft.com/office/drawing/2014/main" id="{D06B2F91-6D59-FEE1-4FCA-6173B374FFFE}"/>
                  </a:ext>
                </a:extLst>
              </p:cNvPr>
              <p:cNvSpPr txBox="1"/>
              <p:nvPr/>
            </p:nvSpPr>
            <p:spPr>
              <a:xfrm>
                <a:off x="1991348" y="5054818"/>
                <a:ext cx="5693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TW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48" name="文字方塊 47">
                <a:extLst>
                  <a:ext uri="{FF2B5EF4-FFF2-40B4-BE49-F238E27FC236}">
                    <a16:creationId xmlns:a16="http://schemas.microsoft.com/office/drawing/2014/main" id="{D06B2F91-6D59-FEE1-4FCA-6173B374FF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1348" y="5054818"/>
                <a:ext cx="569322" cy="369332"/>
              </a:xfrm>
              <a:prstGeom prst="rect">
                <a:avLst/>
              </a:prstGeom>
              <a:blipFill>
                <a:blip r:embed="rId10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0" name="文字方塊 59">
                <a:extLst>
                  <a:ext uri="{FF2B5EF4-FFF2-40B4-BE49-F238E27FC236}">
                    <a16:creationId xmlns:a16="http://schemas.microsoft.com/office/drawing/2014/main" id="{978551A7-324F-3092-7C33-F93F472C9768}"/>
                  </a:ext>
                </a:extLst>
              </p:cNvPr>
              <p:cNvSpPr txBox="1"/>
              <p:nvPr/>
            </p:nvSpPr>
            <p:spPr>
              <a:xfrm>
                <a:off x="2629524" y="5056591"/>
                <a:ext cx="5640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TW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60" name="文字方塊 59">
                <a:extLst>
                  <a:ext uri="{FF2B5EF4-FFF2-40B4-BE49-F238E27FC236}">
                    <a16:creationId xmlns:a16="http://schemas.microsoft.com/office/drawing/2014/main" id="{978551A7-324F-3092-7C33-F93F472C97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9524" y="5056591"/>
                <a:ext cx="564001" cy="369332"/>
              </a:xfrm>
              <a:prstGeom prst="rect">
                <a:avLst/>
              </a:prstGeom>
              <a:blipFill>
                <a:blip r:embed="rId11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" name="直線單箭頭接點 37">
            <a:extLst>
              <a:ext uri="{FF2B5EF4-FFF2-40B4-BE49-F238E27FC236}">
                <a16:creationId xmlns:a16="http://schemas.microsoft.com/office/drawing/2014/main" id="{8BD3029C-9CF7-E090-5D30-ED0498350881}"/>
              </a:ext>
            </a:extLst>
          </p:cNvPr>
          <p:cNvCxnSpPr/>
          <p:nvPr/>
        </p:nvCxnSpPr>
        <p:spPr>
          <a:xfrm>
            <a:off x="4770057" y="1761157"/>
            <a:ext cx="2843651" cy="0"/>
          </a:xfrm>
          <a:prstGeom prst="straightConnector1">
            <a:avLst/>
          </a:prstGeom>
          <a:ln w="1905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2" name="文字方塊 61">
                <a:extLst>
                  <a:ext uri="{FF2B5EF4-FFF2-40B4-BE49-F238E27FC236}">
                    <a16:creationId xmlns:a16="http://schemas.microsoft.com/office/drawing/2014/main" id="{1529C446-54E4-9A51-B9F7-3E3B4C8E8E0A}"/>
                  </a:ext>
                </a:extLst>
              </p:cNvPr>
              <p:cNvSpPr txBox="1"/>
              <p:nvPr/>
            </p:nvSpPr>
            <p:spPr>
              <a:xfrm>
                <a:off x="5295835" y="1381171"/>
                <a:ext cx="17954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TW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TW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𝑐𝑜𝑚𝑝𝑜𝑛𝑒𝑛𝑡</m:t>
                      </m:r>
                    </m:oMath>
                  </m:oMathPara>
                </a14:m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62" name="文字方塊 61">
                <a:extLst>
                  <a:ext uri="{FF2B5EF4-FFF2-40B4-BE49-F238E27FC236}">
                    <a16:creationId xmlns:a16="http://schemas.microsoft.com/office/drawing/2014/main" id="{1529C446-54E4-9A51-B9F7-3E3B4C8E8E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5835" y="1381171"/>
                <a:ext cx="1795492" cy="369332"/>
              </a:xfrm>
              <a:prstGeom prst="rect">
                <a:avLst/>
              </a:prstGeom>
              <a:blipFill>
                <a:blip r:embed="rId12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矩形 62">
            <a:extLst>
              <a:ext uri="{FF2B5EF4-FFF2-40B4-BE49-F238E27FC236}">
                <a16:creationId xmlns:a16="http://schemas.microsoft.com/office/drawing/2014/main" id="{54A7A112-47AC-70DD-1C7E-7C24AFC4A812}"/>
              </a:ext>
            </a:extLst>
          </p:cNvPr>
          <p:cNvSpPr/>
          <p:nvPr/>
        </p:nvSpPr>
        <p:spPr>
          <a:xfrm>
            <a:off x="7091916" y="1592023"/>
            <a:ext cx="413783" cy="745460"/>
          </a:xfrm>
          <a:prstGeom prst="rect">
            <a:avLst/>
          </a:prstGeom>
          <a:solidFill>
            <a:srgbClr val="FFFF00">
              <a:alpha val="10000"/>
            </a:srgbClr>
          </a:solidFill>
          <a:ln w="381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4" name="文字方塊 63">
                <a:extLst>
                  <a:ext uri="{FF2B5EF4-FFF2-40B4-BE49-F238E27FC236}">
                    <a16:creationId xmlns:a16="http://schemas.microsoft.com/office/drawing/2014/main" id="{9F57F2C2-475E-B4F9-91C2-C6A4CBDE6759}"/>
                  </a:ext>
                </a:extLst>
              </p:cNvPr>
              <p:cNvSpPr txBox="1"/>
              <p:nvPr/>
            </p:nvSpPr>
            <p:spPr>
              <a:xfrm>
                <a:off x="6874406" y="2408278"/>
                <a:ext cx="776495" cy="6512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𝑡h</m:t>
                          </m:r>
                        </m:sup>
                      </m:sSup>
                    </m:oMath>
                  </m:oMathPara>
                </a14:m>
                <a:endParaRPr lang="en-US" altLang="zh-TW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𝑣𝑒𝑐𝑡𝑜𝑟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>
          <p:sp>
            <p:nvSpPr>
              <p:cNvPr id="64" name="文字方塊 63">
                <a:extLst>
                  <a:ext uri="{FF2B5EF4-FFF2-40B4-BE49-F238E27FC236}">
                    <a16:creationId xmlns:a16="http://schemas.microsoft.com/office/drawing/2014/main" id="{9F57F2C2-475E-B4F9-91C2-C6A4CBDE67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4406" y="2408278"/>
                <a:ext cx="776495" cy="651269"/>
              </a:xfrm>
              <a:prstGeom prst="rect">
                <a:avLst/>
              </a:prstGeom>
              <a:blipFill>
                <a:blip r:embed="rId13"/>
                <a:stretch>
                  <a:fillRect r="-645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5" name="文字方塊 64">
                <a:extLst>
                  <a:ext uri="{FF2B5EF4-FFF2-40B4-BE49-F238E27FC236}">
                    <a16:creationId xmlns:a16="http://schemas.microsoft.com/office/drawing/2014/main" id="{A957B367-16D3-4DBC-D86B-814B719441F9}"/>
                  </a:ext>
                </a:extLst>
              </p:cNvPr>
              <p:cNvSpPr txBox="1"/>
              <p:nvPr/>
            </p:nvSpPr>
            <p:spPr>
              <a:xfrm>
                <a:off x="4788532" y="2396951"/>
                <a:ext cx="77649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  <m:sup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𝑠𝑡</m:t>
                          </m:r>
                        </m:sup>
                      </m:sSup>
                    </m:oMath>
                  </m:oMathPara>
                </a14:m>
                <a:endParaRPr lang="en-US" altLang="zh-TW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𝑣𝑒𝑐𝑡𝑜𝑟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>
          <p:sp>
            <p:nvSpPr>
              <p:cNvPr id="65" name="文字方塊 64">
                <a:extLst>
                  <a:ext uri="{FF2B5EF4-FFF2-40B4-BE49-F238E27FC236}">
                    <a16:creationId xmlns:a16="http://schemas.microsoft.com/office/drawing/2014/main" id="{A957B367-16D3-4DBC-D86B-814B719441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8532" y="2396951"/>
                <a:ext cx="776495" cy="646331"/>
              </a:xfrm>
              <a:prstGeom prst="rect">
                <a:avLst/>
              </a:prstGeom>
              <a:blipFill>
                <a:blip r:embed="rId14"/>
                <a:stretch>
                  <a:fillRect r="-645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21220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EE839A0E-C073-84CA-BD98-5942C7E36F26}"/>
              </a:ext>
            </a:extLst>
          </p:cNvPr>
          <p:cNvSpPr txBox="1">
            <a:spLocks/>
          </p:cNvSpPr>
          <p:nvPr/>
        </p:nvSpPr>
        <p:spPr>
          <a:xfrm>
            <a:off x="1674420" y="359499"/>
            <a:ext cx="8843159" cy="8498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zh-TW" b="1" dirty="0">
                <a:solidFill>
                  <a:schemeClr val="accent1">
                    <a:lumMod val="75000"/>
                  </a:schemeClr>
                </a:solidFill>
                <a:latin typeface="+mn-lt"/>
              </a:rPr>
              <a:t>What is EOF analysis?</a:t>
            </a:r>
            <a:endParaRPr kumimoji="1" lang="zh-TW" altLang="en-US" b="1" dirty="0">
              <a:solidFill>
                <a:schemeClr val="accent1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13" name="投影片編號版面配置區 12">
            <a:extLst>
              <a:ext uri="{FF2B5EF4-FFF2-40B4-BE49-F238E27FC236}">
                <a16:creationId xmlns:a16="http://schemas.microsoft.com/office/drawing/2014/main" id="{D843EB31-4F92-3B69-88B1-ADB5641A01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4D7F2-F5CE-C646-86CE-E67DBC894B4B}" type="slidenum">
              <a:rPr kumimoji="1" lang="zh-TW" altLang="en-US" smtClean="0"/>
              <a:t>9</a:t>
            </a:fld>
            <a:endParaRPr kumimoji="1" lang="zh-TW" altLang="en-US"/>
          </a:p>
        </p:txBody>
      </p:sp>
      <p:cxnSp>
        <p:nvCxnSpPr>
          <p:cNvPr id="2" name="直線單箭頭接點 4">
            <a:extLst>
              <a:ext uri="{FF2B5EF4-FFF2-40B4-BE49-F238E27FC236}">
                <a16:creationId xmlns:a16="http://schemas.microsoft.com/office/drawing/2014/main" id="{F08E288B-2843-E249-2FB4-F80E8D0471BE}"/>
              </a:ext>
            </a:extLst>
          </p:cNvPr>
          <p:cNvCxnSpPr>
            <a:cxnSpLocks/>
          </p:cNvCxnSpPr>
          <p:nvPr/>
        </p:nvCxnSpPr>
        <p:spPr>
          <a:xfrm flipV="1">
            <a:off x="2431633" y="3538386"/>
            <a:ext cx="0" cy="2880000"/>
          </a:xfrm>
          <a:prstGeom prst="straightConnector1">
            <a:avLst/>
          </a:prstGeom>
          <a:ln w="28575"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字方塊 2">
            <a:extLst>
              <a:ext uri="{FF2B5EF4-FFF2-40B4-BE49-F238E27FC236}">
                <a16:creationId xmlns:a16="http://schemas.microsoft.com/office/drawing/2014/main" id="{C9391C1E-3D39-76BF-DF76-496F42178F51}"/>
              </a:ext>
            </a:extLst>
          </p:cNvPr>
          <p:cNvSpPr txBox="1"/>
          <p:nvPr/>
        </p:nvSpPr>
        <p:spPr>
          <a:xfrm>
            <a:off x="488271" y="1731784"/>
            <a:ext cx="36744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(1) 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背景：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X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為一距平矩陣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2BEDE6FB-81E9-AB27-E7AD-FE4B88FB70EC}"/>
                  </a:ext>
                </a:extLst>
              </p:cNvPr>
              <p:cNvSpPr txBox="1"/>
              <p:nvPr/>
            </p:nvSpPr>
            <p:spPr>
              <a:xfrm>
                <a:off x="4239619" y="1589886"/>
                <a:ext cx="3615926" cy="7454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240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TW" sz="240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……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……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zh-TW" sz="2400" dirty="0"/>
                  <a:t>,</a:t>
                </a:r>
                <a:endParaRPr lang="zh-TW" altLang="en-US" sz="2400" dirty="0"/>
              </a:p>
            </p:txBody>
          </p:sp>
        </mc:Choice>
        <mc:Fallback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2BEDE6FB-81E9-AB27-E7AD-FE4B88FB70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9619" y="1589886"/>
                <a:ext cx="3615926" cy="745460"/>
              </a:xfrm>
              <a:prstGeom prst="rect">
                <a:avLst/>
              </a:prstGeom>
              <a:blipFill>
                <a:blip r:embed="rId3"/>
                <a:stretch>
                  <a:fillRect l="-350" r="-174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矩形 5">
            <a:extLst>
              <a:ext uri="{FF2B5EF4-FFF2-40B4-BE49-F238E27FC236}">
                <a16:creationId xmlns:a16="http://schemas.microsoft.com/office/drawing/2014/main" id="{6A92A959-2F55-4632-14E1-21587FC1894E}"/>
              </a:ext>
            </a:extLst>
          </p:cNvPr>
          <p:cNvSpPr/>
          <p:nvPr/>
        </p:nvSpPr>
        <p:spPr>
          <a:xfrm>
            <a:off x="7091916" y="1589886"/>
            <a:ext cx="413783" cy="745460"/>
          </a:xfrm>
          <a:prstGeom prst="rect">
            <a:avLst/>
          </a:prstGeom>
          <a:solidFill>
            <a:srgbClr val="FFFF00">
              <a:alpha val="10000"/>
            </a:srgbClr>
          </a:solidFill>
          <a:ln w="381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E2280C6F-533A-CB0C-2089-428954E1DA92}"/>
                  </a:ext>
                </a:extLst>
              </p:cNvPr>
              <p:cNvSpPr txBox="1"/>
              <p:nvPr/>
            </p:nvSpPr>
            <p:spPr>
              <a:xfrm>
                <a:off x="6874406" y="2406141"/>
                <a:ext cx="776495" cy="6512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𝑡h</m:t>
                          </m:r>
                        </m:sup>
                      </m:sSup>
                    </m:oMath>
                  </m:oMathPara>
                </a14:m>
                <a:endParaRPr lang="en-US" altLang="zh-TW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𝑣𝑒𝑐𝑡𝑜𝑟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E2280C6F-533A-CB0C-2089-428954E1DA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4406" y="2406141"/>
                <a:ext cx="776495" cy="651269"/>
              </a:xfrm>
              <a:prstGeom prst="rect">
                <a:avLst/>
              </a:prstGeom>
              <a:blipFill>
                <a:blip r:embed="rId4"/>
                <a:stretch>
                  <a:fillRect r="-645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直線單箭頭接點 9">
            <a:extLst>
              <a:ext uri="{FF2B5EF4-FFF2-40B4-BE49-F238E27FC236}">
                <a16:creationId xmlns:a16="http://schemas.microsoft.com/office/drawing/2014/main" id="{F97AEE75-F14C-A78A-DDFD-E6DA204F2BCF}"/>
              </a:ext>
            </a:extLst>
          </p:cNvPr>
          <p:cNvCxnSpPr/>
          <p:nvPr/>
        </p:nvCxnSpPr>
        <p:spPr>
          <a:xfrm>
            <a:off x="991633" y="4978386"/>
            <a:ext cx="2880000" cy="0"/>
          </a:xfrm>
          <a:prstGeom prst="straightConnector1">
            <a:avLst/>
          </a:prstGeom>
          <a:ln w="28575">
            <a:solidFill>
              <a:srgbClr val="FF0000"/>
            </a:solidFill>
            <a:prstDash val="solid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08309F8C-8103-4621-96A3-19D90A2AD633}"/>
                  </a:ext>
                </a:extLst>
              </p:cNvPr>
              <p:cNvSpPr txBox="1"/>
              <p:nvPr/>
            </p:nvSpPr>
            <p:spPr>
              <a:xfrm>
                <a:off x="3871633" y="4793720"/>
                <a:ext cx="3679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08309F8C-8103-4621-96A3-19D90A2AD6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1633" y="4793720"/>
                <a:ext cx="367986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6BB717DB-FDE7-0221-A719-D2CF4C6261A8}"/>
                  </a:ext>
                </a:extLst>
              </p:cNvPr>
              <p:cNvSpPr txBox="1"/>
              <p:nvPr/>
            </p:nvSpPr>
            <p:spPr>
              <a:xfrm>
                <a:off x="2258140" y="3060696"/>
                <a:ext cx="3713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TW" altLang="en-US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6BB717DB-FDE7-0221-A719-D2CF4C6261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8140" y="3060696"/>
                <a:ext cx="371384" cy="369332"/>
              </a:xfrm>
              <a:prstGeom prst="rect">
                <a:avLst/>
              </a:prstGeom>
              <a:blipFill>
                <a:blip r:embed="rId6"/>
                <a:stretch>
                  <a:fillRect b="-645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橢圓 10">
            <a:extLst>
              <a:ext uri="{FF2B5EF4-FFF2-40B4-BE49-F238E27FC236}">
                <a16:creationId xmlns:a16="http://schemas.microsoft.com/office/drawing/2014/main" id="{04AA87EC-F01B-BFCB-36C6-2FDB5DBBD142}"/>
              </a:ext>
            </a:extLst>
          </p:cNvPr>
          <p:cNvSpPr/>
          <p:nvPr/>
        </p:nvSpPr>
        <p:spPr>
          <a:xfrm>
            <a:off x="2861308" y="4888693"/>
            <a:ext cx="166120" cy="16612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5270C99B-4BD9-4BC9-202F-B5CE6009C385}"/>
              </a:ext>
            </a:extLst>
          </p:cNvPr>
          <p:cNvSpPr/>
          <p:nvPr/>
        </p:nvSpPr>
        <p:spPr>
          <a:xfrm>
            <a:off x="1642013" y="4888693"/>
            <a:ext cx="166120" cy="16612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橢圓 20">
            <a:extLst>
              <a:ext uri="{FF2B5EF4-FFF2-40B4-BE49-F238E27FC236}">
                <a16:creationId xmlns:a16="http://schemas.microsoft.com/office/drawing/2014/main" id="{8C3654D6-49C5-40F7-64BB-726DE2DBDF8E}"/>
              </a:ext>
            </a:extLst>
          </p:cNvPr>
          <p:cNvSpPr/>
          <p:nvPr/>
        </p:nvSpPr>
        <p:spPr>
          <a:xfrm>
            <a:off x="2241350" y="4888693"/>
            <a:ext cx="166120" cy="16612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橢圓 21">
            <a:extLst>
              <a:ext uri="{FF2B5EF4-FFF2-40B4-BE49-F238E27FC236}">
                <a16:creationId xmlns:a16="http://schemas.microsoft.com/office/drawing/2014/main" id="{148B6B6E-8580-53BD-5ADE-E1105BC726BA}"/>
              </a:ext>
            </a:extLst>
          </p:cNvPr>
          <p:cNvSpPr/>
          <p:nvPr/>
        </p:nvSpPr>
        <p:spPr>
          <a:xfrm>
            <a:off x="1870703" y="4888693"/>
            <a:ext cx="166120" cy="16612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橢圓 22">
            <a:extLst>
              <a:ext uri="{FF2B5EF4-FFF2-40B4-BE49-F238E27FC236}">
                <a16:creationId xmlns:a16="http://schemas.microsoft.com/office/drawing/2014/main" id="{81553A65-B121-1C63-554F-0383BBD4782A}"/>
              </a:ext>
            </a:extLst>
          </p:cNvPr>
          <p:cNvSpPr/>
          <p:nvPr/>
        </p:nvSpPr>
        <p:spPr>
          <a:xfrm>
            <a:off x="3162184" y="4892960"/>
            <a:ext cx="166120" cy="16612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9678CEE9-3B32-D7BB-D906-6BA4C284B779}"/>
              </a:ext>
            </a:extLst>
          </p:cNvPr>
          <p:cNvGrpSpPr/>
          <p:nvPr/>
        </p:nvGrpSpPr>
        <p:grpSpPr>
          <a:xfrm>
            <a:off x="1385153" y="4899408"/>
            <a:ext cx="2060369" cy="155405"/>
            <a:chOff x="1385153" y="4152956"/>
            <a:chExt cx="2060369" cy="155405"/>
          </a:xfrm>
        </p:grpSpPr>
        <p:cxnSp>
          <p:nvCxnSpPr>
            <p:cNvPr id="25" name="直線接點 24">
              <a:extLst>
                <a:ext uri="{FF2B5EF4-FFF2-40B4-BE49-F238E27FC236}">
                  <a16:creationId xmlns:a16="http://schemas.microsoft.com/office/drawing/2014/main" id="{F30D105F-62E8-B18C-8B68-B83F5894C7E1}"/>
                </a:ext>
              </a:extLst>
            </p:cNvPr>
            <p:cNvCxnSpPr/>
            <p:nvPr/>
          </p:nvCxnSpPr>
          <p:spPr>
            <a:xfrm>
              <a:off x="2774962" y="4152956"/>
              <a:ext cx="0" cy="15540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接點 25">
              <a:extLst>
                <a:ext uri="{FF2B5EF4-FFF2-40B4-BE49-F238E27FC236}">
                  <a16:creationId xmlns:a16="http://schemas.microsoft.com/office/drawing/2014/main" id="{CA538029-4901-9980-6891-A5C9C1D5EEC1}"/>
                </a:ext>
              </a:extLst>
            </p:cNvPr>
            <p:cNvCxnSpPr/>
            <p:nvPr/>
          </p:nvCxnSpPr>
          <p:spPr>
            <a:xfrm>
              <a:off x="2431633" y="4152956"/>
              <a:ext cx="0" cy="15540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線接點 26">
              <a:extLst>
                <a:ext uri="{FF2B5EF4-FFF2-40B4-BE49-F238E27FC236}">
                  <a16:creationId xmlns:a16="http://schemas.microsoft.com/office/drawing/2014/main" id="{62B85F1C-E848-1C76-6FE9-9AB0B79459B2}"/>
                </a:ext>
              </a:extLst>
            </p:cNvPr>
            <p:cNvCxnSpPr/>
            <p:nvPr/>
          </p:nvCxnSpPr>
          <p:spPr>
            <a:xfrm>
              <a:off x="2096353" y="4152956"/>
              <a:ext cx="0" cy="15540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線接點 27">
              <a:extLst>
                <a:ext uri="{FF2B5EF4-FFF2-40B4-BE49-F238E27FC236}">
                  <a16:creationId xmlns:a16="http://schemas.microsoft.com/office/drawing/2014/main" id="{CDABC98C-7148-15D4-C57B-E2AA21906A71}"/>
                </a:ext>
              </a:extLst>
            </p:cNvPr>
            <p:cNvCxnSpPr/>
            <p:nvPr/>
          </p:nvCxnSpPr>
          <p:spPr>
            <a:xfrm>
              <a:off x="3125482" y="4152956"/>
              <a:ext cx="0" cy="15540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線接點 28">
              <a:extLst>
                <a:ext uri="{FF2B5EF4-FFF2-40B4-BE49-F238E27FC236}">
                  <a16:creationId xmlns:a16="http://schemas.microsoft.com/office/drawing/2014/main" id="{6348E7B6-EC79-8999-ED84-09540D6F7014}"/>
                </a:ext>
              </a:extLst>
            </p:cNvPr>
            <p:cNvCxnSpPr/>
            <p:nvPr/>
          </p:nvCxnSpPr>
          <p:spPr>
            <a:xfrm>
              <a:off x="1725513" y="4152956"/>
              <a:ext cx="0" cy="15540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線接點 29">
              <a:extLst>
                <a:ext uri="{FF2B5EF4-FFF2-40B4-BE49-F238E27FC236}">
                  <a16:creationId xmlns:a16="http://schemas.microsoft.com/office/drawing/2014/main" id="{A15E5779-FC72-4038-DA73-E26B8B401C1F}"/>
                </a:ext>
              </a:extLst>
            </p:cNvPr>
            <p:cNvCxnSpPr/>
            <p:nvPr/>
          </p:nvCxnSpPr>
          <p:spPr>
            <a:xfrm>
              <a:off x="3445522" y="4152956"/>
              <a:ext cx="0" cy="15540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線接點 30">
              <a:extLst>
                <a:ext uri="{FF2B5EF4-FFF2-40B4-BE49-F238E27FC236}">
                  <a16:creationId xmlns:a16="http://schemas.microsoft.com/office/drawing/2014/main" id="{4C49872C-ED59-40B7-C886-0F67824192EE}"/>
                </a:ext>
              </a:extLst>
            </p:cNvPr>
            <p:cNvCxnSpPr/>
            <p:nvPr/>
          </p:nvCxnSpPr>
          <p:spPr>
            <a:xfrm>
              <a:off x="1385153" y="4152956"/>
              <a:ext cx="0" cy="15540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49" name="文字方塊 48">
                <a:extLst>
                  <a:ext uri="{FF2B5EF4-FFF2-40B4-BE49-F238E27FC236}">
                    <a16:creationId xmlns:a16="http://schemas.microsoft.com/office/drawing/2014/main" id="{A1C66ADF-47D3-233D-8644-FD86D9EC6702}"/>
                  </a:ext>
                </a:extLst>
              </p:cNvPr>
              <p:cNvSpPr txBox="1"/>
              <p:nvPr/>
            </p:nvSpPr>
            <p:spPr>
              <a:xfrm>
                <a:off x="1615788" y="5054813"/>
                <a:ext cx="5693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TW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49" name="文字方塊 48">
                <a:extLst>
                  <a:ext uri="{FF2B5EF4-FFF2-40B4-BE49-F238E27FC236}">
                    <a16:creationId xmlns:a16="http://schemas.microsoft.com/office/drawing/2014/main" id="{A1C66ADF-47D3-233D-8644-FD86D9EC67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5788" y="5054813"/>
                <a:ext cx="569322" cy="369332"/>
              </a:xfrm>
              <a:prstGeom prst="rect">
                <a:avLst/>
              </a:prstGeom>
              <a:blipFill>
                <a:blip r:embed="rId7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0" name="文字方塊 49">
                <a:extLst>
                  <a:ext uri="{FF2B5EF4-FFF2-40B4-BE49-F238E27FC236}">
                    <a16:creationId xmlns:a16="http://schemas.microsoft.com/office/drawing/2014/main" id="{A4015505-FA35-7215-16B5-6B6722A47C2C}"/>
                  </a:ext>
                </a:extLst>
              </p:cNvPr>
              <p:cNvSpPr txBox="1"/>
              <p:nvPr/>
            </p:nvSpPr>
            <p:spPr>
              <a:xfrm>
                <a:off x="2921432" y="5060853"/>
                <a:ext cx="5693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TW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50" name="文字方塊 49">
                <a:extLst>
                  <a:ext uri="{FF2B5EF4-FFF2-40B4-BE49-F238E27FC236}">
                    <a16:creationId xmlns:a16="http://schemas.microsoft.com/office/drawing/2014/main" id="{A4015505-FA35-7215-16B5-6B6722A47C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1432" y="5060853"/>
                <a:ext cx="569322" cy="369332"/>
              </a:xfrm>
              <a:prstGeom prst="rect">
                <a:avLst/>
              </a:prstGeom>
              <a:blipFill>
                <a:blip r:embed="rId8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1" name="文字方塊 50">
                <a:extLst>
                  <a:ext uri="{FF2B5EF4-FFF2-40B4-BE49-F238E27FC236}">
                    <a16:creationId xmlns:a16="http://schemas.microsoft.com/office/drawing/2014/main" id="{A0F61182-15B5-FA60-6067-641E9FE6D7B3}"/>
                  </a:ext>
                </a:extLst>
              </p:cNvPr>
              <p:cNvSpPr txBox="1"/>
              <p:nvPr/>
            </p:nvSpPr>
            <p:spPr>
              <a:xfrm>
                <a:off x="1385955" y="5054813"/>
                <a:ext cx="5693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TW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51" name="文字方塊 50">
                <a:extLst>
                  <a:ext uri="{FF2B5EF4-FFF2-40B4-BE49-F238E27FC236}">
                    <a16:creationId xmlns:a16="http://schemas.microsoft.com/office/drawing/2014/main" id="{A0F61182-15B5-FA60-6067-641E9FE6D7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5955" y="5054813"/>
                <a:ext cx="569322" cy="369332"/>
              </a:xfrm>
              <a:prstGeom prst="rect">
                <a:avLst/>
              </a:prstGeom>
              <a:blipFill>
                <a:blip r:embed="rId9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2" name="文字方塊 51">
                <a:extLst>
                  <a:ext uri="{FF2B5EF4-FFF2-40B4-BE49-F238E27FC236}">
                    <a16:creationId xmlns:a16="http://schemas.microsoft.com/office/drawing/2014/main" id="{293FD32C-3CB3-AA04-BF12-A645A31C211C}"/>
                  </a:ext>
                </a:extLst>
              </p:cNvPr>
              <p:cNvSpPr txBox="1"/>
              <p:nvPr/>
            </p:nvSpPr>
            <p:spPr>
              <a:xfrm>
                <a:off x="1991348" y="5054813"/>
                <a:ext cx="5693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TW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52" name="文字方塊 51">
                <a:extLst>
                  <a:ext uri="{FF2B5EF4-FFF2-40B4-BE49-F238E27FC236}">
                    <a16:creationId xmlns:a16="http://schemas.microsoft.com/office/drawing/2014/main" id="{293FD32C-3CB3-AA04-BF12-A645A31C21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1348" y="5054813"/>
                <a:ext cx="569322" cy="369332"/>
              </a:xfrm>
              <a:prstGeom prst="rect">
                <a:avLst/>
              </a:prstGeom>
              <a:blipFill>
                <a:blip r:embed="rId10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3" name="文字方塊 52">
                <a:extLst>
                  <a:ext uri="{FF2B5EF4-FFF2-40B4-BE49-F238E27FC236}">
                    <a16:creationId xmlns:a16="http://schemas.microsoft.com/office/drawing/2014/main" id="{492DC8AA-621E-B68E-B172-D152CAF43EBA}"/>
                  </a:ext>
                </a:extLst>
              </p:cNvPr>
              <p:cNvSpPr txBox="1"/>
              <p:nvPr/>
            </p:nvSpPr>
            <p:spPr>
              <a:xfrm>
                <a:off x="2629524" y="5056586"/>
                <a:ext cx="5640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TW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53" name="文字方塊 52">
                <a:extLst>
                  <a:ext uri="{FF2B5EF4-FFF2-40B4-BE49-F238E27FC236}">
                    <a16:creationId xmlns:a16="http://schemas.microsoft.com/office/drawing/2014/main" id="{492DC8AA-621E-B68E-B172-D152CAF43E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9524" y="5056586"/>
                <a:ext cx="564001" cy="369332"/>
              </a:xfrm>
              <a:prstGeom prst="rect">
                <a:avLst/>
              </a:prstGeom>
              <a:blipFill>
                <a:blip r:embed="rId11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4" name="文字方塊 53">
                <a:extLst>
                  <a:ext uri="{FF2B5EF4-FFF2-40B4-BE49-F238E27FC236}">
                    <a16:creationId xmlns:a16="http://schemas.microsoft.com/office/drawing/2014/main" id="{0B4F2623-2C42-7EFE-9016-2A8926D58FE4}"/>
                  </a:ext>
                </a:extLst>
              </p:cNvPr>
              <p:cNvSpPr txBox="1"/>
              <p:nvPr/>
            </p:nvSpPr>
            <p:spPr>
              <a:xfrm>
                <a:off x="1341142" y="3430028"/>
                <a:ext cx="2180982" cy="10515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雖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nary>
                              <m:naryPr>
                                <m:chr m:val="∑"/>
                                <m:ctrlPr>
                                  <a:rPr lang="en-US" altLang="zh-TW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nary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=0</m:t>
                            </m:r>
                          </m:e>
                          <m:e>
                            <m:nary>
                              <m:naryPr>
                                <m:chr m:val="∑"/>
                                <m:ctrlPr>
                                  <a:rPr lang="en-US" altLang="zh-TW" sz="2400" i="1" smtClean="0">
                                    <a:solidFill>
                                      <a:schemeClr val="bg1">
                                        <a:lumMod val="9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altLang="zh-TW" sz="2400" i="1">
                                    <a:solidFill>
                                      <a:schemeClr val="bg1">
                                        <a:lumMod val="9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TW" sz="2400" i="1">
                                    <a:solidFill>
                                      <a:schemeClr val="bg1">
                                        <a:lumMod val="9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altLang="zh-TW" sz="2400" i="1">
                                    <a:solidFill>
                                      <a:schemeClr val="bg1">
                                        <a:lumMod val="9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en-US" altLang="zh-TW" sz="2400" b="0" i="1" smtClean="0">
                                        <a:solidFill>
                                          <a:schemeClr val="bg1">
                                            <a:lumMod val="9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400" b="0" i="1" smtClean="0">
                                        <a:solidFill>
                                          <a:schemeClr val="bg1">
                                            <a:lumMod val="9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altLang="zh-TW" sz="2400" b="0" i="1" smtClean="0">
                                        <a:solidFill>
                                          <a:schemeClr val="bg1">
                                            <a:lumMod val="9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nary>
                            <m:r>
                              <a:rPr lang="en-US" altLang="zh-TW" sz="2400" i="1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TW" sz="2400" i="1" smtClean="0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eqArr>
                      </m:e>
                    </m:d>
                  </m:oMath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54" name="文字方塊 53">
                <a:extLst>
                  <a:ext uri="{FF2B5EF4-FFF2-40B4-BE49-F238E27FC236}">
                    <a16:creationId xmlns:a16="http://schemas.microsoft.com/office/drawing/2014/main" id="{0B4F2623-2C42-7EFE-9016-2A8926D58F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1142" y="3430028"/>
                <a:ext cx="2180982" cy="1051570"/>
              </a:xfrm>
              <a:prstGeom prst="rect">
                <a:avLst/>
              </a:prstGeom>
              <a:blipFill>
                <a:blip r:embed="rId12"/>
                <a:stretch>
                  <a:fillRect l="-60694" t="-206024" r="-4624" b="-29518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5" name="文字方塊 54">
                <a:extLst>
                  <a:ext uri="{FF2B5EF4-FFF2-40B4-BE49-F238E27FC236}">
                    <a16:creationId xmlns:a16="http://schemas.microsoft.com/office/drawing/2014/main" id="{C12E874D-F12C-3817-5C2F-DFDD8138AD73}"/>
                  </a:ext>
                </a:extLst>
              </p:cNvPr>
              <p:cNvSpPr txBox="1"/>
              <p:nvPr/>
            </p:nvSpPr>
            <p:spPr>
              <a:xfrm>
                <a:off x="1341142" y="5566994"/>
                <a:ext cx="2108975" cy="9597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但</a:t>
                </a:r>
                <a14:m>
                  <m:oMath xmlns:m="http://schemas.openxmlformats.org/officeDocument/2006/math">
                    <m:r>
                      <a:rPr lang="en-US" altLang="zh-TW" sz="2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endParaRPr lang="en-US" altLang="zh-TW" sz="2400" i="1" dirty="0">
                  <a:latin typeface="Cambria Math" panose="02040503050406030204" pitchFamily="18" charset="0"/>
                </a:endParaRPr>
              </a:p>
              <a:p>
                <a:r>
                  <a:rPr lang="en-US" altLang="zh-TW" sz="700" i="1" dirty="0">
                    <a:latin typeface="Cambria Math" panose="02040503050406030204" pitchFamily="18" charset="0"/>
                  </a:rPr>
                  <a:t> </a:t>
                </a:r>
              </a:p>
              <a:p>
                <a:r>
                  <a:rPr lang="en-US" altLang="zh-TW" sz="2400" b="0" dirty="0"/>
                  <a:t>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TW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sSubSup>
                          <m:sSubSup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TW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nary>
                    <m:r>
                      <a:rPr lang="en-US" altLang="zh-TW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55" name="文字方塊 54">
                <a:extLst>
                  <a:ext uri="{FF2B5EF4-FFF2-40B4-BE49-F238E27FC236}">
                    <a16:creationId xmlns:a16="http://schemas.microsoft.com/office/drawing/2014/main" id="{C12E874D-F12C-3817-5C2F-DFDD8138AD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1142" y="5566994"/>
                <a:ext cx="2108975" cy="959750"/>
              </a:xfrm>
              <a:prstGeom prst="rect">
                <a:avLst/>
              </a:prstGeom>
              <a:blipFill>
                <a:blip r:embed="rId13"/>
                <a:stretch>
                  <a:fillRect l="-4790" t="-11688" b="-9090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6" name="文字方塊 55">
                <a:extLst>
                  <a:ext uri="{FF2B5EF4-FFF2-40B4-BE49-F238E27FC236}">
                    <a16:creationId xmlns:a16="http://schemas.microsoft.com/office/drawing/2014/main" id="{7C43CA40-1F0B-16A3-0DD0-3808806B2D70}"/>
                  </a:ext>
                </a:extLst>
              </p:cNvPr>
              <p:cNvSpPr txBox="1"/>
              <p:nvPr/>
            </p:nvSpPr>
            <p:spPr>
              <a:xfrm>
                <a:off x="3474280" y="6122632"/>
                <a:ext cx="305885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sz="2400" dirty="0">
                    <a:solidFill>
                      <a:srgbClr val="FF00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變異數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軟正黑體" panose="020B0604030504040204" pitchFamily="34" charset="-120"/>
                      </a:rPr>
                      <m:t>→</m:t>
                    </m:r>
                  </m:oMath>
                </a14:m>
                <a:r>
                  <a:rPr lang="en-US" altLang="zh-TW" sz="2400" dirty="0">
                    <a:solidFill>
                      <a:srgbClr val="FF00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</a:t>
                </a:r>
                <a:r>
                  <a:rPr lang="zh-TW" altLang="en-US" sz="2400" dirty="0">
                    <a:solidFill>
                      <a:srgbClr val="FF00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資料豐富度</a:t>
                </a:r>
              </a:p>
            </p:txBody>
          </p:sp>
        </mc:Choice>
        <mc:Fallback>
          <p:sp>
            <p:nvSpPr>
              <p:cNvPr id="56" name="文字方塊 55">
                <a:extLst>
                  <a:ext uri="{FF2B5EF4-FFF2-40B4-BE49-F238E27FC236}">
                    <a16:creationId xmlns:a16="http://schemas.microsoft.com/office/drawing/2014/main" id="{7C43CA40-1F0B-16A3-0DD0-3808806B2D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4280" y="6122632"/>
                <a:ext cx="3058851" cy="461665"/>
              </a:xfrm>
              <a:prstGeom prst="rect">
                <a:avLst/>
              </a:prstGeom>
              <a:blipFill>
                <a:blip r:embed="rId14"/>
                <a:stretch>
                  <a:fillRect l="-3306" t="-7895" r="-2066" b="-289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7" name="群組 56">
            <a:extLst>
              <a:ext uri="{FF2B5EF4-FFF2-40B4-BE49-F238E27FC236}">
                <a16:creationId xmlns:a16="http://schemas.microsoft.com/office/drawing/2014/main" id="{95B21B06-C9EC-5D10-EA68-40DCCA8C6736}"/>
              </a:ext>
            </a:extLst>
          </p:cNvPr>
          <p:cNvGrpSpPr/>
          <p:nvPr/>
        </p:nvGrpSpPr>
        <p:grpSpPr>
          <a:xfrm>
            <a:off x="991633" y="4795493"/>
            <a:ext cx="3247986" cy="636465"/>
            <a:chOff x="1144033" y="4199668"/>
            <a:chExt cx="3247986" cy="636465"/>
          </a:xfrm>
        </p:grpSpPr>
        <p:cxnSp>
          <p:nvCxnSpPr>
            <p:cNvPr id="58" name="直線單箭頭接點 38">
              <a:extLst>
                <a:ext uri="{FF2B5EF4-FFF2-40B4-BE49-F238E27FC236}">
                  <a16:creationId xmlns:a16="http://schemas.microsoft.com/office/drawing/2014/main" id="{341C25D0-89F6-841A-3C82-653BE6274C84}"/>
                </a:ext>
              </a:extLst>
            </p:cNvPr>
            <p:cNvCxnSpPr/>
            <p:nvPr/>
          </p:nvCxnSpPr>
          <p:spPr>
            <a:xfrm>
              <a:off x="1144033" y="4384334"/>
              <a:ext cx="2880000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prstDash val="solid"/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文字方塊 58">
                  <a:extLst>
                    <a:ext uri="{FF2B5EF4-FFF2-40B4-BE49-F238E27FC236}">
                      <a16:creationId xmlns:a16="http://schemas.microsoft.com/office/drawing/2014/main" id="{B9BA5BA1-1C32-FC34-BCA9-B4695F5AEE03}"/>
                    </a:ext>
                  </a:extLst>
                </p:cNvPr>
                <p:cNvSpPr txBox="1"/>
                <p:nvPr/>
              </p:nvSpPr>
              <p:spPr>
                <a:xfrm>
                  <a:off x="4024033" y="4199668"/>
                  <a:ext cx="36798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54" name="文字方塊 53">
                  <a:extLst>
                    <a:ext uri="{FF2B5EF4-FFF2-40B4-BE49-F238E27FC236}">
                      <a16:creationId xmlns:a16="http://schemas.microsoft.com/office/drawing/2014/main" id="{8F327D5A-8A8D-4E18-8227-EF787B71BE4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24033" y="4199668"/>
                  <a:ext cx="367986" cy="369332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6" name="橢圓 65">
              <a:extLst>
                <a:ext uri="{FF2B5EF4-FFF2-40B4-BE49-F238E27FC236}">
                  <a16:creationId xmlns:a16="http://schemas.microsoft.com/office/drawing/2014/main" id="{712E1729-560F-59B6-5AD8-7FCDAD4AF862}"/>
                </a:ext>
              </a:extLst>
            </p:cNvPr>
            <p:cNvSpPr/>
            <p:nvPr/>
          </p:nvSpPr>
          <p:spPr>
            <a:xfrm>
              <a:off x="3013708" y="4294641"/>
              <a:ext cx="166120" cy="166120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7" name="橢圓 66">
              <a:extLst>
                <a:ext uri="{FF2B5EF4-FFF2-40B4-BE49-F238E27FC236}">
                  <a16:creationId xmlns:a16="http://schemas.microsoft.com/office/drawing/2014/main" id="{97F8941E-E14F-284B-2FDD-0F4C05677D2C}"/>
                </a:ext>
              </a:extLst>
            </p:cNvPr>
            <p:cNvSpPr/>
            <p:nvPr/>
          </p:nvSpPr>
          <p:spPr>
            <a:xfrm>
              <a:off x="1794413" y="4294641"/>
              <a:ext cx="166120" cy="166120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8" name="橢圓 67">
              <a:extLst>
                <a:ext uri="{FF2B5EF4-FFF2-40B4-BE49-F238E27FC236}">
                  <a16:creationId xmlns:a16="http://schemas.microsoft.com/office/drawing/2014/main" id="{8037A553-C8E1-6ABC-B5D1-B2E76A356568}"/>
                </a:ext>
              </a:extLst>
            </p:cNvPr>
            <p:cNvSpPr/>
            <p:nvPr/>
          </p:nvSpPr>
          <p:spPr>
            <a:xfrm>
              <a:off x="2393750" y="4294641"/>
              <a:ext cx="166120" cy="166120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9" name="橢圓 68">
              <a:extLst>
                <a:ext uri="{FF2B5EF4-FFF2-40B4-BE49-F238E27FC236}">
                  <a16:creationId xmlns:a16="http://schemas.microsoft.com/office/drawing/2014/main" id="{695ABE9D-5F5B-2F14-940E-C61E29E0A4E4}"/>
                </a:ext>
              </a:extLst>
            </p:cNvPr>
            <p:cNvSpPr/>
            <p:nvPr/>
          </p:nvSpPr>
          <p:spPr>
            <a:xfrm>
              <a:off x="2023103" y="4294641"/>
              <a:ext cx="166120" cy="166120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0" name="橢圓 69">
              <a:extLst>
                <a:ext uri="{FF2B5EF4-FFF2-40B4-BE49-F238E27FC236}">
                  <a16:creationId xmlns:a16="http://schemas.microsoft.com/office/drawing/2014/main" id="{D3A2F725-FE6B-7C5B-4D26-D576DD226819}"/>
                </a:ext>
              </a:extLst>
            </p:cNvPr>
            <p:cNvSpPr/>
            <p:nvPr/>
          </p:nvSpPr>
          <p:spPr>
            <a:xfrm>
              <a:off x="3314584" y="4298908"/>
              <a:ext cx="166120" cy="166120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71" name="群組 70">
              <a:extLst>
                <a:ext uri="{FF2B5EF4-FFF2-40B4-BE49-F238E27FC236}">
                  <a16:creationId xmlns:a16="http://schemas.microsoft.com/office/drawing/2014/main" id="{A42E07F6-79C0-EEEA-D9A2-5E23E73780B6}"/>
                </a:ext>
              </a:extLst>
            </p:cNvPr>
            <p:cNvGrpSpPr/>
            <p:nvPr/>
          </p:nvGrpSpPr>
          <p:grpSpPr>
            <a:xfrm>
              <a:off x="1537553" y="4305356"/>
              <a:ext cx="2060369" cy="155405"/>
              <a:chOff x="1385153" y="4152956"/>
              <a:chExt cx="2060369" cy="155405"/>
            </a:xfrm>
          </p:grpSpPr>
          <p:cxnSp>
            <p:nvCxnSpPr>
              <p:cNvPr id="77" name="直線接點 76">
                <a:extLst>
                  <a:ext uri="{FF2B5EF4-FFF2-40B4-BE49-F238E27FC236}">
                    <a16:creationId xmlns:a16="http://schemas.microsoft.com/office/drawing/2014/main" id="{538843AD-4397-BC88-24B9-26347706E12A}"/>
                  </a:ext>
                </a:extLst>
              </p:cNvPr>
              <p:cNvCxnSpPr/>
              <p:nvPr/>
            </p:nvCxnSpPr>
            <p:spPr>
              <a:xfrm>
                <a:off x="2774962" y="4152956"/>
                <a:ext cx="0" cy="155405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直線接點 77">
                <a:extLst>
                  <a:ext uri="{FF2B5EF4-FFF2-40B4-BE49-F238E27FC236}">
                    <a16:creationId xmlns:a16="http://schemas.microsoft.com/office/drawing/2014/main" id="{75F504D2-F6EB-3DEF-0B8F-1D29B099AFED}"/>
                  </a:ext>
                </a:extLst>
              </p:cNvPr>
              <p:cNvCxnSpPr/>
              <p:nvPr/>
            </p:nvCxnSpPr>
            <p:spPr>
              <a:xfrm>
                <a:off x="2431633" y="4152956"/>
                <a:ext cx="0" cy="155405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直線接點 78">
                <a:extLst>
                  <a:ext uri="{FF2B5EF4-FFF2-40B4-BE49-F238E27FC236}">
                    <a16:creationId xmlns:a16="http://schemas.microsoft.com/office/drawing/2014/main" id="{E0AED3ED-4499-F162-5E1B-72634DA9543E}"/>
                  </a:ext>
                </a:extLst>
              </p:cNvPr>
              <p:cNvCxnSpPr/>
              <p:nvPr/>
            </p:nvCxnSpPr>
            <p:spPr>
              <a:xfrm>
                <a:off x="2096353" y="4152956"/>
                <a:ext cx="0" cy="155405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直線接點 79">
                <a:extLst>
                  <a:ext uri="{FF2B5EF4-FFF2-40B4-BE49-F238E27FC236}">
                    <a16:creationId xmlns:a16="http://schemas.microsoft.com/office/drawing/2014/main" id="{D7828C20-3001-E7CB-7741-7322A2915AF4}"/>
                  </a:ext>
                </a:extLst>
              </p:cNvPr>
              <p:cNvCxnSpPr/>
              <p:nvPr/>
            </p:nvCxnSpPr>
            <p:spPr>
              <a:xfrm>
                <a:off x="3125482" y="4152956"/>
                <a:ext cx="0" cy="155405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直線接點 80">
                <a:extLst>
                  <a:ext uri="{FF2B5EF4-FFF2-40B4-BE49-F238E27FC236}">
                    <a16:creationId xmlns:a16="http://schemas.microsoft.com/office/drawing/2014/main" id="{DF8F1BDF-E192-3B5A-5BEA-809F53FB0BF7}"/>
                  </a:ext>
                </a:extLst>
              </p:cNvPr>
              <p:cNvCxnSpPr/>
              <p:nvPr/>
            </p:nvCxnSpPr>
            <p:spPr>
              <a:xfrm>
                <a:off x="1725513" y="4152956"/>
                <a:ext cx="0" cy="155405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直線接點 81">
                <a:extLst>
                  <a:ext uri="{FF2B5EF4-FFF2-40B4-BE49-F238E27FC236}">
                    <a16:creationId xmlns:a16="http://schemas.microsoft.com/office/drawing/2014/main" id="{31F8C9A0-EC75-A281-5F00-239B55020D1A}"/>
                  </a:ext>
                </a:extLst>
              </p:cNvPr>
              <p:cNvCxnSpPr/>
              <p:nvPr/>
            </p:nvCxnSpPr>
            <p:spPr>
              <a:xfrm>
                <a:off x="3445522" y="4152956"/>
                <a:ext cx="0" cy="155405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直線接點 82">
                <a:extLst>
                  <a:ext uri="{FF2B5EF4-FFF2-40B4-BE49-F238E27FC236}">
                    <a16:creationId xmlns:a16="http://schemas.microsoft.com/office/drawing/2014/main" id="{9AB2932D-C001-EDA8-D9F1-B8B1239410F2}"/>
                  </a:ext>
                </a:extLst>
              </p:cNvPr>
              <p:cNvCxnSpPr/>
              <p:nvPr/>
            </p:nvCxnSpPr>
            <p:spPr>
              <a:xfrm>
                <a:off x="1385153" y="4152956"/>
                <a:ext cx="0" cy="155405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文字方塊 71">
                  <a:extLst>
                    <a:ext uri="{FF2B5EF4-FFF2-40B4-BE49-F238E27FC236}">
                      <a16:creationId xmlns:a16="http://schemas.microsoft.com/office/drawing/2014/main" id="{F433E338-5880-772A-6B77-A2B0D414F1C1}"/>
                    </a:ext>
                  </a:extLst>
                </p:cNvPr>
                <p:cNvSpPr txBox="1"/>
                <p:nvPr/>
              </p:nvSpPr>
              <p:spPr>
                <a:xfrm>
                  <a:off x="1768188" y="4460761"/>
                  <a:ext cx="56932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zh-TW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6" name="文字方塊 65">
                  <a:extLst>
                    <a:ext uri="{FF2B5EF4-FFF2-40B4-BE49-F238E27FC236}">
                      <a16:creationId xmlns:a16="http://schemas.microsoft.com/office/drawing/2014/main" id="{E0233EE2-8D74-452E-97F6-D54D903572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68188" y="4460761"/>
                  <a:ext cx="569322" cy="369332"/>
                </a:xfrm>
                <a:prstGeom prst="rect">
                  <a:avLst/>
                </a:prstGeom>
                <a:blipFill>
                  <a:blip r:embed="rId21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文字方塊 72">
                  <a:extLst>
                    <a:ext uri="{FF2B5EF4-FFF2-40B4-BE49-F238E27FC236}">
                      <a16:creationId xmlns:a16="http://schemas.microsoft.com/office/drawing/2014/main" id="{AFEF509D-7E8B-963B-298B-9434A7005CE6}"/>
                    </a:ext>
                  </a:extLst>
                </p:cNvPr>
                <p:cNvSpPr txBox="1"/>
                <p:nvPr/>
              </p:nvSpPr>
              <p:spPr>
                <a:xfrm>
                  <a:off x="3073832" y="4466801"/>
                  <a:ext cx="56932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zh-TW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7" name="文字方塊 66">
                  <a:extLst>
                    <a:ext uri="{FF2B5EF4-FFF2-40B4-BE49-F238E27FC236}">
                      <a16:creationId xmlns:a16="http://schemas.microsoft.com/office/drawing/2014/main" id="{52F6823E-A0C4-4AD5-A1E5-1E5188F72B6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73832" y="4466801"/>
                  <a:ext cx="569322" cy="369332"/>
                </a:xfrm>
                <a:prstGeom prst="rect">
                  <a:avLst/>
                </a:prstGeom>
                <a:blipFill>
                  <a:blip r:embed="rId22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文字方塊 73">
                  <a:extLst>
                    <a:ext uri="{FF2B5EF4-FFF2-40B4-BE49-F238E27FC236}">
                      <a16:creationId xmlns:a16="http://schemas.microsoft.com/office/drawing/2014/main" id="{29969EAC-D1A3-DD97-A3BE-881DC4089987}"/>
                    </a:ext>
                  </a:extLst>
                </p:cNvPr>
                <p:cNvSpPr txBox="1"/>
                <p:nvPr/>
              </p:nvSpPr>
              <p:spPr>
                <a:xfrm>
                  <a:off x="1538355" y="4460761"/>
                  <a:ext cx="56932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TW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8" name="文字方塊 67">
                  <a:extLst>
                    <a:ext uri="{FF2B5EF4-FFF2-40B4-BE49-F238E27FC236}">
                      <a16:creationId xmlns:a16="http://schemas.microsoft.com/office/drawing/2014/main" id="{4DBF188E-1B3C-4753-9A17-5F949292A9E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38355" y="4460761"/>
                  <a:ext cx="569322" cy="369332"/>
                </a:xfrm>
                <a:prstGeom prst="rect">
                  <a:avLst/>
                </a:prstGeom>
                <a:blipFill>
                  <a:blip r:embed="rId23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文字方塊 74">
                  <a:extLst>
                    <a:ext uri="{FF2B5EF4-FFF2-40B4-BE49-F238E27FC236}">
                      <a16:creationId xmlns:a16="http://schemas.microsoft.com/office/drawing/2014/main" id="{4B4F2933-C689-1725-E825-453F1897CD06}"/>
                    </a:ext>
                  </a:extLst>
                </p:cNvPr>
                <p:cNvSpPr txBox="1"/>
                <p:nvPr/>
              </p:nvSpPr>
              <p:spPr>
                <a:xfrm>
                  <a:off x="2143748" y="4460761"/>
                  <a:ext cx="56932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TW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9" name="文字方塊 68">
                  <a:extLst>
                    <a:ext uri="{FF2B5EF4-FFF2-40B4-BE49-F238E27FC236}">
                      <a16:creationId xmlns:a16="http://schemas.microsoft.com/office/drawing/2014/main" id="{B69A03AC-876D-4481-9E6F-98FB8CB8578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43748" y="4460761"/>
                  <a:ext cx="569322" cy="369332"/>
                </a:xfrm>
                <a:prstGeom prst="rect">
                  <a:avLst/>
                </a:prstGeom>
                <a:blipFill>
                  <a:blip r:embed="rId24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文字方塊 75">
                  <a:extLst>
                    <a:ext uri="{FF2B5EF4-FFF2-40B4-BE49-F238E27FC236}">
                      <a16:creationId xmlns:a16="http://schemas.microsoft.com/office/drawing/2014/main" id="{B4C4CF91-B54A-79B5-F78D-774C5429D0BC}"/>
                    </a:ext>
                  </a:extLst>
                </p:cNvPr>
                <p:cNvSpPr txBox="1"/>
                <p:nvPr/>
              </p:nvSpPr>
              <p:spPr>
                <a:xfrm>
                  <a:off x="2781924" y="4462534"/>
                  <a:ext cx="56400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TW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0" name="文字方塊 69">
                  <a:extLst>
                    <a:ext uri="{FF2B5EF4-FFF2-40B4-BE49-F238E27FC236}">
                      <a16:creationId xmlns:a16="http://schemas.microsoft.com/office/drawing/2014/main" id="{E429A510-6D3C-4BC6-801F-7E7D3796C4D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81924" y="4462534"/>
                  <a:ext cx="564001" cy="369332"/>
                </a:xfrm>
                <a:prstGeom prst="rect">
                  <a:avLst/>
                </a:prstGeom>
                <a:blipFill>
                  <a:blip r:embed="rId25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424167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21498</TotalTime>
  <Words>3466</Words>
  <Application>Microsoft Macintosh PowerPoint</Application>
  <PresentationFormat>寬螢幕</PresentationFormat>
  <Paragraphs>823</Paragraphs>
  <Slides>54</Slides>
  <Notes>27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54</vt:i4>
      </vt:variant>
    </vt:vector>
  </HeadingPairs>
  <TitlesOfParts>
    <vt:vector size="62" baseType="lpstr">
      <vt:lpstr>微軟正黑體</vt:lpstr>
      <vt:lpstr>微軟正黑體</vt:lpstr>
      <vt:lpstr>Arial</vt:lpstr>
      <vt:lpstr>Calibri</vt:lpstr>
      <vt:lpstr>Calibri Light</vt:lpstr>
      <vt:lpstr>Cambria Math</vt:lpstr>
      <vt:lpstr>Wingdings</vt:lpstr>
      <vt:lpstr>Office 佈景主題</vt:lpstr>
      <vt:lpstr>Class 4 Empirical Orthogonal Function Analysis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Class 5 Empirical Orthogonal Function</dc:title>
  <dc:creator>Yibin Horng</dc:creator>
  <cp:lastModifiedBy>Yibin Horng</cp:lastModifiedBy>
  <cp:revision>29</cp:revision>
  <dcterms:created xsi:type="dcterms:W3CDTF">2023-02-23T08:07:07Z</dcterms:created>
  <dcterms:modified xsi:type="dcterms:W3CDTF">2023-03-15T06:43:07Z</dcterms:modified>
</cp:coreProperties>
</file>